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9" r:id="rId3"/>
    <p:sldId id="270" r:id="rId4"/>
    <p:sldId id="265" r:id="rId5"/>
    <p:sldId id="271" r:id="rId6"/>
    <p:sldId id="267" r:id="rId7"/>
    <p:sldId id="268" r:id="rId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sylva" initials="s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70" d="100"/>
          <a:sy n="70" d="100"/>
        </p:scale>
        <p:origin x="-1080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61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8.4.2013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90532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8.4.2013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16451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8.4.2013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49236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8.4.2013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9827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8.4.2013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91226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8.4.2013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98271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8.4.2013</a:t>
            </a:fld>
            <a:endParaRPr lang="cs-CZ" dirty="0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05383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8.4.2013</a:t>
            </a:fld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14908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8.4.2013</a:t>
            </a:fld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74318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8.4.2013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33613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8.4.2013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6308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0BB4E-2633-4063-97C2-2670DEA63A79}" type="datetimeFigureOut">
              <a:rPr lang="cs-CZ" smtClean="0"/>
              <a:t>8.4.2013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385DCB-F636-4FE0-988B-4D5911413AE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1976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628800"/>
            <a:ext cx="7772400" cy="576064"/>
          </a:xfrm>
        </p:spPr>
        <p:txBody>
          <a:bodyPr>
            <a:noAutofit/>
          </a:bodyPr>
          <a:lstStyle/>
          <a:p>
            <a:r>
              <a:rPr lang="cs-CZ" sz="3600" b="1" dirty="0" smtClean="0"/>
              <a:t>Sčítání a odčítání mnohočlenů</a:t>
            </a:r>
            <a:endParaRPr lang="cs-CZ" sz="3600" b="1" dirty="0"/>
          </a:p>
        </p:txBody>
      </p:sp>
      <p:sp>
        <p:nvSpPr>
          <p:cNvPr id="4" name="Obdélník 3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5" name="TextovéPole 4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Gymn</a:t>
            </a:r>
            <a:r>
              <a:rPr lang="cs-CZ" sz="2400" dirty="0" err="1" smtClean="0">
                <a:solidFill>
                  <a:schemeClr val="bg1"/>
                </a:solidFill>
              </a:rPr>
              <a:t>ázium</a:t>
            </a:r>
            <a:r>
              <a:rPr lang="cs-CZ" sz="2400" dirty="0" smtClean="0">
                <a:solidFill>
                  <a:schemeClr val="bg1"/>
                </a:solidFill>
              </a:rPr>
              <a:t> a 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7" name="Přímá spojnice 6"/>
          <p:cNvCxnSpPr/>
          <p:nvPr/>
        </p:nvCxnSpPr>
        <p:spPr>
          <a:xfrm>
            <a:off x="727714" y="2348880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5394555"/>
              </p:ext>
            </p:extLst>
          </p:nvPr>
        </p:nvGraphicFramePr>
        <p:xfrm>
          <a:off x="699207" y="2708920"/>
          <a:ext cx="7666515" cy="338836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 Matematika – výrazy s proměnnými</a:t>
                      </a:r>
                      <a:endParaRPr lang="cs-CZ" dirty="0"/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mtClean="0"/>
                        <a:t>20. </a:t>
                      </a:r>
                      <a:r>
                        <a:rPr lang="cs-CZ" dirty="0" smtClean="0"/>
                        <a:t>10. 2012</a:t>
                      </a:r>
                      <a:endParaRPr lang="cs-CZ" dirty="0"/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3. ročník osmiletého G</a:t>
                      </a:r>
                      <a:endParaRPr lang="cs-CZ" dirty="0"/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Opakování  sčítání a odčítání</a:t>
                      </a:r>
                      <a:r>
                        <a:rPr lang="cs-CZ" baseline="0" dirty="0" smtClean="0"/>
                        <a:t> mnohočlenů, užití závorek. 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První dva snímky prezentace obsahují pravidla pro sčítání, odčítání a odstraňování závorek</a:t>
                      </a:r>
                      <a:r>
                        <a:rPr lang="cs-CZ" baseline="0" dirty="0" smtClean="0"/>
                        <a:t>. Na dalších snímcích jsou příklady na procvičení </a:t>
                      </a:r>
                      <a:r>
                        <a:rPr lang="cs-CZ" baseline="0" smtClean="0"/>
                        <a:t>včetně řešení.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Mgr. Sylva Potůčková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VY_32_INOVACE_21_MPOT02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364" y="188640"/>
            <a:ext cx="7743825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98644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cs-CZ" dirty="0" smtClean="0">
                <a:solidFill>
                  <a:srgbClr val="FF0000"/>
                </a:solidFill>
              </a:rPr>
              <a:t>Pravidla pro sčítání a odčítání mnohočlenů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2132856"/>
            <a:ext cx="8229600" cy="4061048"/>
          </a:xfrm>
        </p:spPr>
        <p:txBody>
          <a:bodyPr/>
          <a:lstStyle/>
          <a:p>
            <a:r>
              <a:rPr lang="cs-CZ" dirty="0" smtClean="0"/>
              <a:t>Při sčítání mnohočlenů sčítáme pouze koeficienty některých členů.</a:t>
            </a:r>
          </a:p>
          <a:p>
            <a:r>
              <a:rPr lang="cs-CZ" dirty="0" smtClean="0"/>
              <a:t>Sčítat lze jen takové členy mnohočlenů, které mají stejné proměnné případně stejné mocniny stejných proměnných.</a:t>
            </a:r>
          </a:p>
          <a:p>
            <a:r>
              <a:rPr lang="cs-CZ" dirty="0" smtClean="0"/>
              <a:t>Odečíst mnohočlen znamená přičíst mnohočlen opačný.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70802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FF0000"/>
                </a:solidFill>
              </a:rPr>
              <a:t>Pravidla pro odstranění závorek</a:t>
            </a:r>
            <a:endParaRPr lang="cs-CZ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lnSpcReduction="10000"/>
              </a:bodyPr>
              <a:lstStyle/>
              <a:p>
                <a:r>
                  <a:rPr lang="cs-CZ" dirty="0" smtClean="0"/>
                  <a:t>Je-li před závorkou znaménko mínus, změní se znaménka u všech členů uvnitř závorky na opačná.</a:t>
                </a:r>
                <a:br>
                  <a:rPr lang="cs-CZ" dirty="0" smtClean="0"/>
                </a:br>
                <a:r>
                  <a:rPr lang="cs-CZ" i="1" dirty="0" smtClean="0"/>
                  <a:t>Příklad:</a:t>
                </a:r>
                <a:r>
                  <a:rPr lang="cs-CZ" dirty="0" smtClean="0"/>
                  <a:t/>
                </a:r>
                <a:br>
                  <a:rPr lang="cs-CZ" dirty="0" smtClean="0"/>
                </a:br>
                <a:r>
                  <a:rPr lang="cs-CZ" dirty="0" smtClean="0"/>
                  <a:t> </a:t>
                </a:r>
                <a14:m>
                  <m:oMath xmlns:m="http://schemas.openxmlformats.org/officeDocument/2006/math">
                    <m:r>
                      <a:rPr lang="cs-CZ" b="0" i="1" smtClean="0">
                        <a:solidFill>
                          <a:srgbClr val="FF0000"/>
                        </a:solidFill>
                        <a:latin typeface="Cambria Math"/>
                      </a:rPr>
                      <m:t>2</m:t>
                    </m:r>
                    <m:r>
                      <a:rPr lang="cs-CZ" b="0" i="1" smtClean="0">
                        <a:solidFill>
                          <a:srgbClr val="FF0000"/>
                        </a:solidFill>
                        <a:latin typeface="Cambria Math"/>
                      </a:rPr>
                      <m:t>𝑎</m:t>
                    </m:r>
                    <m:r>
                      <a:rPr lang="cs-CZ" b="0" i="1" smtClean="0">
                        <a:solidFill>
                          <a:srgbClr val="FF0000"/>
                        </a:solidFill>
                        <a:latin typeface="Cambria Math"/>
                      </a:rPr>
                      <m:t>−</m:t>
                    </m:r>
                    <m:d>
                      <m:dPr>
                        <m:ctrlPr>
                          <a:rPr lang="cs-CZ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cs-CZ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3</m:t>
                        </m:r>
                        <m:sSup>
                          <m:sSupPr>
                            <m:ctrlPr>
                              <a:rPr lang="cs-CZ" b="0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b="0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𝑎</m:t>
                            </m:r>
                          </m:e>
                          <m:sup>
                            <m:r>
                              <a:rPr lang="cs-CZ" b="0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cs-CZ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cs-CZ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𝑎</m:t>
                        </m:r>
                        <m:r>
                          <a:rPr lang="cs-CZ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+5</m:t>
                        </m:r>
                      </m:e>
                    </m:d>
                    <m:r>
                      <a:rPr lang="cs-CZ" b="0" i="1" smtClean="0">
                        <a:solidFill>
                          <a:srgbClr val="FF0000"/>
                        </a:solidFill>
                        <a:latin typeface="Cambria Math"/>
                      </a:rPr>
                      <m:t>=2</m:t>
                    </m:r>
                    <m:r>
                      <a:rPr lang="cs-CZ" b="0" i="1" smtClean="0">
                        <a:solidFill>
                          <a:srgbClr val="FF0000"/>
                        </a:solidFill>
                        <a:latin typeface="Cambria Math"/>
                      </a:rPr>
                      <m:t>𝑎</m:t>
                    </m:r>
                    <m:r>
                      <a:rPr lang="cs-CZ" b="0" i="1" smtClean="0">
                        <a:solidFill>
                          <a:srgbClr val="FF0000"/>
                        </a:solidFill>
                        <a:latin typeface="Cambria Math"/>
                      </a:rPr>
                      <m:t>−3</m:t>
                    </m:r>
                    <m:sSup>
                      <m:sSupPr>
                        <m:ctrlPr>
                          <a:rPr lang="cs-CZ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cs-CZ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𝑎</m:t>
                        </m:r>
                      </m:e>
                      <m:sup>
                        <m:r>
                          <a:rPr lang="cs-CZ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cs-CZ" b="0" i="1" smtClean="0">
                        <a:solidFill>
                          <a:srgbClr val="FF0000"/>
                        </a:solidFill>
                        <a:latin typeface="Cambria Math"/>
                      </a:rPr>
                      <m:t>+</m:t>
                    </m:r>
                    <m:r>
                      <a:rPr lang="cs-CZ" b="0" i="1" smtClean="0">
                        <a:solidFill>
                          <a:srgbClr val="FF0000"/>
                        </a:solidFill>
                        <a:latin typeface="Cambria Math"/>
                      </a:rPr>
                      <m:t>𝑎</m:t>
                    </m:r>
                    <m:r>
                      <a:rPr lang="cs-CZ" b="0" i="1" smtClean="0">
                        <a:solidFill>
                          <a:srgbClr val="FF0000"/>
                        </a:solidFill>
                        <a:latin typeface="Cambria Math"/>
                      </a:rPr>
                      <m:t>−5</m:t>
                    </m:r>
                  </m:oMath>
                </a14:m>
                <a:endParaRPr lang="cs-CZ" b="0" dirty="0" smtClean="0">
                  <a:solidFill>
                    <a:srgbClr val="FF0000"/>
                  </a:solidFill>
                </a:endParaRPr>
              </a:p>
              <a:p>
                <a:r>
                  <a:rPr lang="cs-CZ" dirty="0"/>
                  <a:t>Je-li před závorkou znaménko </a:t>
                </a:r>
                <a:r>
                  <a:rPr lang="cs-CZ" dirty="0" smtClean="0"/>
                  <a:t>plus, znaménka </a:t>
                </a:r>
                <a:r>
                  <a:rPr lang="cs-CZ" dirty="0"/>
                  <a:t>u všech členů uvnitř závorky </a:t>
                </a:r>
                <a:r>
                  <a:rPr lang="cs-CZ" dirty="0" smtClean="0"/>
                  <a:t>se nezmění.</a:t>
                </a:r>
                <a:r>
                  <a:rPr lang="cs-CZ" dirty="0"/>
                  <a:t/>
                </a:r>
                <a:br>
                  <a:rPr lang="cs-CZ" dirty="0"/>
                </a:br>
                <a:r>
                  <a:rPr lang="cs-CZ" i="1" dirty="0" smtClean="0"/>
                  <a:t>Příklad:</a:t>
                </a:r>
                <a:r>
                  <a:rPr lang="cs-CZ" dirty="0" smtClean="0"/>
                  <a:t/>
                </a:r>
                <a:br>
                  <a:rPr lang="cs-CZ" dirty="0" smtClean="0"/>
                </a:br>
                <a:r>
                  <a:rPr lang="cs-CZ" dirty="0" smtClean="0"/>
                  <a:t> </a:t>
                </a:r>
                <a14:m>
                  <m:oMath xmlns:m="http://schemas.openxmlformats.org/officeDocument/2006/math">
                    <m:r>
                      <a:rPr lang="cs-CZ" i="1" smtClean="0">
                        <a:solidFill>
                          <a:srgbClr val="FF0000"/>
                        </a:solidFill>
                        <a:latin typeface="Cambria Math"/>
                      </a:rPr>
                      <m:t>2</m:t>
                    </m:r>
                    <m:r>
                      <a:rPr lang="cs-CZ" i="1" smtClean="0">
                        <a:solidFill>
                          <a:srgbClr val="FF0000"/>
                        </a:solidFill>
                        <a:latin typeface="Cambria Math"/>
                      </a:rPr>
                      <m:t>𝑎</m:t>
                    </m:r>
                    <m:r>
                      <a:rPr lang="cs-CZ" b="0" i="1" smtClean="0">
                        <a:solidFill>
                          <a:srgbClr val="FF0000"/>
                        </a:solidFill>
                        <a:latin typeface="Cambria Math"/>
                      </a:rPr>
                      <m:t>+</m:t>
                    </m:r>
                    <m:d>
                      <m:dPr>
                        <m:ctrlPr>
                          <a:rPr lang="cs-CZ" i="1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cs-CZ" i="1">
                            <a:solidFill>
                              <a:srgbClr val="FF0000"/>
                            </a:solidFill>
                            <a:latin typeface="Cambria Math"/>
                          </a:rPr>
                          <m:t>3</m:t>
                        </m:r>
                        <m:sSup>
                          <m:sSupPr>
                            <m:ctrlPr>
                              <a:rPr lang="cs-CZ" i="1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i="1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𝑎</m:t>
                            </m:r>
                          </m:e>
                          <m:sup>
                            <m:r>
                              <a:rPr lang="cs-CZ" i="1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cs-CZ" i="1">
                            <a:solidFill>
                              <a:srgbClr val="FF0000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cs-CZ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𝑎</m:t>
                        </m:r>
                        <m:r>
                          <a:rPr lang="cs-CZ" i="1">
                            <a:solidFill>
                              <a:srgbClr val="FF0000"/>
                            </a:solidFill>
                            <a:latin typeface="Cambria Math"/>
                          </a:rPr>
                          <m:t>+5</m:t>
                        </m:r>
                      </m:e>
                    </m:d>
                    <m:r>
                      <a:rPr lang="cs-CZ" i="1">
                        <a:solidFill>
                          <a:srgbClr val="FF0000"/>
                        </a:solidFill>
                        <a:latin typeface="Cambria Math"/>
                      </a:rPr>
                      <m:t>=2</m:t>
                    </m:r>
                    <m:r>
                      <a:rPr lang="cs-CZ" i="1">
                        <a:solidFill>
                          <a:srgbClr val="FF0000"/>
                        </a:solidFill>
                        <a:latin typeface="Cambria Math"/>
                      </a:rPr>
                      <m:t>𝑎</m:t>
                    </m:r>
                    <m:r>
                      <a:rPr lang="cs-CZ" b="0" i="1" smtClean="0">
                        <a:solidFill>
                          <a:srgbClr val="FF0000"/>
                        </a:solidFill>
                        <a:latin typeface="Cambria Math"/>
                      </a:rPr>
                      <m:t>+</m:t>
                    </m:r>
                    <m:r>
                      <a:rPr lang="cs-CZ" i="1">
                        <a:solidFill>
                          <a:srgbClr val="FF0000"/>
                        </a:solidFill>
                        <a:latin typeface="Cambria Math"/>
                      </a:rPr>
                      <m:t>3</m:t>
                    </m:r>
                    <m:sSup>
                      <m:sSupPr>
                        <m:ctrlPr>
                          <a:rPr lang="cs-CZ" i="1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cs-CZ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𝑎</m:t>
                        </m:r>
                      </m:e>
                      <m:sup>
                        <m:r>
                          <a:rPr lang="cs-CZ" i="1">
                            <a:solidFill>
                              <a:srgbClr val="FF0000"/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cs-CZ" b="0" i="1" smtClean="0">
                        <a:solidFill>
                          <a:srgbClr val="FF0000"/>
                        </a:solidFill>
                        <a:latin typeface="Cambria Math"/>
                      </a:rPr>
                      <m:t>−</m:t>
                    </m:r>
                    <m:r>
                      <a:rPr lang="cs-CZ" i="1">
                        <a:solidFill>
                          <a:srgbClr val="FF0000"/>
                        </a:solidFill>
                        <a:latin typeface="Cambria Math"/>
                      </a:rPr>
                      <m:t>𝑎</m:t>
                    </m:r>
                    <m:r>
                      <a:rPr lang="cs-CZ" b="0" i="1" smtClean="0">
                        <a:solidFill>
                          <a:srgbClr val="FF0000"/>
                        </a:solidFill>
                        <a:latin typeface="Cambria Math"/>
                      </a:rPr>
                      <m:t>+</m:t>
                    </m:r>
                    <m:r>
                      <a:rPr lang="cs-CZ" i="1">
                        <a:solidFill>
                          <a:srgbClr val="FF0000"/>
                        </a:solidFill>
                        <a:latin typeface="Cambria Math"/>
                      </a:rPr>
                      <m:t>5</m:t>
                    </m:r>
                  </m:oMath>
                </a14:m>
                <a:endParaRPr lang="cs-CZ" dirty="0">
                  <a:solidFill>
                    <a:srgbClr val="FF0000"/>
                  </a:solidFill>
                </a:endParaRPr>
              </a:p>
              <a:p>
                <a:endParaRPr lang="cs-CZ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630" t="-2830" r="-1704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817168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>
                <a:solidFill>
                  <a:srgbClr val="FF0000"/>
                </a:solidFill>
              </a:rPr>
              <a:t>Příklady na procvičení </a:t>
            </a:r>
            <a:r>
              <a:rPr lang="cs-CZ" dirty="0" smtClean="0">
                <a:solidFill>
                  <a:schemeClr val="accent1"/>
                </a:solidFill>
              </a:rPr>
              <a:t/>
            </a:r>
            <a:br>
              <a:rPr lang="cs-CZ" dirty="0" smtClean="0">
                <a:solidFill>
                  <a:schemeClr val="accent1"/>
                </a:solidFill>
              </a:rPr>
            </a:br>
            <a:r>
              <a:rPr lang="cs-CZ" dirty="0" smtClean="0">
                <a:solidFill>
                  <a:schemeClr val="tx2"/>
                </a:solidFill>
              </a:rPr>
              <a:t>Vypočtěte:</a:t>
            </a:r>
            <a:endParaRPr lang="cs-CZ" dirty="0">
              <a:solidFill>
                <a:schemeClr val="tx2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514350" indent="-514350">
                  <a:buFont typeface="+mj-lt"/>
                  <a:buAutoNum type="arabicPeriod"/>
                </a:pPr>
                <a14:m>
                  <m:oMath xmlns:m="http://schemas.openxmlformats.org/officeDocument/2006/math">
                    <m:r>
                      <a:rPr lang="cs-CZ" i="1" smtClean="0">
                        <a:latin typeface="Cambria Math"/>
                      </a:rPr>
                      <m:t>3</m:t>
                    </m:r>
                    <m:sSup>
                      <m:sSupPr>
                        <m:ctrlPr>
                          <a:rPr lang="cs-CZ" i="1">
                            <a:latin typeface="Cambria Math"/>
                          </a:rPr>
                        </m:ctrlPr>
                      </m:sSupPr>
                      <m:e>
                        <m:r>
                          <a:rPr lang="cs-CZ" i="1">
                            <a:latin typeface="Cambria Math"/>
                          </a:rPr>
                          <m:t>𝑟</m:t>
                        </m:r>
                      </m:e>
                      <m:sup>
                        <m:r>
                          <a:rPr lang="cs-CZ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cs-CZ" i="1">
                        <a:latin typeface="Cambria Math"/>
                      </a:rPr>
                      <m:t>+</m:t>
                    </m:r>
                    <m:r>
                      <a:rPr lang="cs-CZ" b="0" i="1" smtClean="0">
                        <a:latin typeface="Cambria Math"/>
                      </a:rPr>
                      <m:t>(</m:t>
                    </m:r>
                    <m:r>
                      <a:rPr lang="cs-CZ" i="1">
                        <a:latin typeface="Cambria Math"/>
                      </a:rPr>
                      <m:t>𝑟</m:t>
                    </m:r>
                    <m:r>
                      <a:rPr lang="cs-CZ" b="0" i="1" smtClean="0">
                        <a:latin typeface="Cambria Math"/>
                      </a:rPr>
                      <m:t>−4</m:t>
                    </m:r>
                    <m:sSup>
                      <m:sSupPr>
                        <m:ctrlPr>
                          <a:rPr lang="cs-CZ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cs-CZ" b="0" i="1" smtClean="0">
                            <a:latin typeface="Cambria Math"/>
                          </a:rPr>
                          <m:t>𝑟</m:t>
                        </m:r>
                      </m:e>
                      <m:sup>
                        <m:r>
                          <a:rPr lang="cs-CZ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cs-CZ" b="0" i="1" smtClean="0">
                        <a:latin typeface="Cambria Math"/>
                      </a:rPr>
                      <m:t>)</m:t>
                    </m:r>
                  </m:oMath>
                </a14:m>
                <a:endParaRPr lang="cs-CZ" dirty="0"/>
              </a:p>
              <a:p>
                <a:pPr marL="514350" indent="-514350">
                  <a:buFont typeface="+mj-lt"/>
                  <a:buAutoNum type="arabicPeriod"/>
                </a:pPr>
                <a14:m>
                  <m:oMath xmlns:m="http://schemas.openxmlformats.org/officeDocument/2006/math">
                    <m:r>
                      <a:rPr lang="cs-CZ" i="1">
                        <a:latin typeface="Cambria Math"/>
                      </a:rPr>
                      <m:t>3</m:t>
                    </m:r>
                    <m:sSup>
                      <m:sSupPr>
                        <m:ctrlPr>
                          <a:rPr lang="cs-CZ" i="1">
                            <a:latin typeface="Cambria Math"/>
                          </a:rPr>
                        </m:ctrlPr>
                      </m:sSupPr>
                      <m:e>
                        <m:r>
                          <a:rPr lang="cs-CZ" i="1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cs-CZ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m:rPr>
                        <m:sty m:val="p"/>
                      </m:rPr>
                      <a:rPr lang="cs-CZ">
                        <a:latin typeface="Cambria Math"/>
                      </a:rPr>
                      <m:t>y</m:t>
                    </m:r>
                    <m:r>
                      <a:rPr lang="cs-CZ">
                        <a:latin typeface="Cambria Math"/>
                      </a:rPr>
                      <m:t>−6</m:t>
                    </m:r>
                    <m:r>
                      <m:rPr>
                        <m:sty m:val="p"/>
                      </m:rPr>
                      <a:rPr lang="cs-CZ">
                        <a:latin typeface="Cambria Math"/>
                      </a:rPr>
                      <m:t>xy</m:t>
                    </m:r>
                    <m:r>
                      <a:rPr lang="cs-CZ">
                        <a:latin typeface="Cambria Math"/>
                      </a:rPr>
                      <m:t>+9</m:t>
                    </m:r>
                    <m:r>
                      <m:rPr>
                        <m:sty m:val="p"/>
                      </m:rPr>
                      <a:rPr lang="cs-CZ">
                        <a:latin typeface="Cambria Math"/>
                      </a:rPr>
                      <m:t>x</m:t>
                    </m:r>
                    <m:sSup>
                      <m:sSupPr>
                        <m:ctrlPr>
                          <a:rPr lang="cs-CZ" i="1">
                            <a:latin typeface="Cambria Math"/>
                          </a:rPr>
                        </m:ctrlPr>
                      </m:sSupPr>
                      <m:e>
                        <m:r>
                          <a:rPr lang="cs-CZ" i="1">
                            <a:latin typeface="Cambria Math"/>
                          </a:rPr>
                          <m:t>𝑦</m:t>
                        </m:r>
                      </m:e>
                      <m:sup>
                        <m:r>
                          <a:rPr lang="cs-CZ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cs-CZ" b="0" i="1" smtClean="0">
                        <a:latin typeface="Cambria Math"/>
                      </a:rPr>
                      <m:t>−4</m:t>
                    </m:r>
                    <m:r>
                      <a:rPr lang="cs-CZ" b="0" i="1" smtClean="0">
                        <a:latin typeface="Cambria Math"/>
                      </a:rPr>
                      <m:t>𝑥𝑦</m:t>
                    </m:r>
                  </m:oMath>
                </a14:m>
                <a:endParaRPr lang="cs-CZ" dirty="0"/>
              </a:p>
              <a:p>
                <a:pPr marL="514350" indent="-514350">
                  <a:buFont typeface="+mj-lt"/>
                  <a:buAutoNum type="arabicPeriod"/>
                </a:pPr>
                <a14:m>
                  <m:oMath xmlns:m="http://schemas.openxmlformats.org/officeDocument/2006/math">
                    <m:r>
                      <a:rPr lang="cs-CZ" i="1">
                        <a:latin typeface="Cambria Math"/>
                      </a:rPr>
                      <m:t>−</m:t>
                    </m:r>
                    <m:d>
                      <m:dPr>
                        <m:ctrlPr>
                          <a:rPr lang="cs-CZ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cs-CZ" i="1">
                            <a:latin typeface="Cambria Math"/>
                          </a:rPr>
                          <m:t>33</m:t>
                        </m:r>
                        <m:sSup>
                          <m:sSupPr>
                            <m:ctrlPr>
                              <a:rPr lang="cs-CZ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i="1">
                                <a:latin typeface="Cambria Math"/>
                              </a:rPr>
                              <m:t>𝑏𝑐</m:t>
                            </m:r>
                          </m:e>
                          <m:sup>
                            <m:r>
                              <a:rPr lang="cs-CZ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sSup>
                          <m:sSupPr>
                            <m:ctrlPr>
                              <a:rPr lang="cs-CZ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i="1">
                                <a:latin typeface="Cambria Math"/>
                              </a:rPr>
                              <m:t>𝑑</m:t>
                            </m:r>
                          </m:e>
                          <m:sup>
                            <m:r>
                              <a:rPr lang="cs-CZ" i="1">
                                <a:latin typeface="Cambria Math"/>
                              </a:rPr>
                              <m:t>3</m:t>
                            </m:r>
                          </m:sup>
                        </m:sSup>
                        <m:r>
                          <a:rPr lang="cs-CZ" i="1">
                            <a:latin typeface="Cambria Math"/>
                          </a:rPr>
                          <m:t>−66</m:t>
                        </m:r>
                        <m:sSup>
                          <m:sSupPr>
                            <m:ctrlPr>
                              <a:rPr lang="cs-CZ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i="1">
                                <a:latin typeface="Cambria Math"/>
                              </a:rPr>
                              <m:t>𝑏</m:t>
                            </m:r>
                          </m:e>
                          <m:sup>
                            <m:r>
                              <a:rPr lang="cs-CZ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sSup>
                          <m:sSupPr>
                            <m:ctrlPr>
                              <a:rPr lang="cs-CZ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i="1">
                                <a:latin typeface="Cambria Math"/>
                              </a:rPr>
                              <m:t>𝑐</m:t>
                            </m:r>
                          </m:e>
                          <m:sup>
                            <m:r>
                              <a:rPr lang="cs-CZ" i="1">
                                <a:latin typeface="Cambria Math"/>
                              </a:rPr>
                              <m:t>3</m:t>
                            </m:r>
                          </m:sup>
                        </m:sSup>
                        <m:sSup>
                          <m:sSupPr>
                            <m:ctrlPr>
                              <a:rPr lang="cs-CZ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i="1">
                                <a:latin typeface="Cambria Math"/>
                              </a:rPr>
                              <m:t>𝑑</m:t>
                            </m:r>
                          </m:e>
                          <m:sup>
                            <m:r>
                              <a:rPr lang="cs-CZ" i="1">
                                <a:latin typeface="Cambria Math"/>
                              </a:rPr>
                              <m:t>3</m:t>
                            </m:r>
                          </m:sup>
                        </m:sSup>
                      </m:e>
                    </m:d>
                    <m:r>
                      <a:rPr lang="cs-CZ" b="0" i="1" smtClean="0">
                        <a:latin typeface="Cambria Math"/>
                      </a:rPr>
                      <m:t>−13</m:t>
                    </m:r>
                    <m:r>
                      <a:rPr lang="cs-CZ" b="0" i="1" smtClean="0">
                        <a:latin typeface="Cambria Math"/>
                      </a:rPr>
                      <m:t>𝑏</m:t>
                    </m:r>
                    <m:sSup>
                      <m:sSupPr>
                        <m:ctrlPr>
                          <a:rPr lang="cs-CZ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cs-CZ" b="0" i="1" smtClean="0">
                            <a:latin typeface="Cambria Math"/>
                          </a:rPr>
                          <m:t>𝑐</m:t>
                        </m:r>
                      </m:e>
                      <m:sup>
                        <m:r>
                          <a:rPr lang="cs-CZ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sSup>
                      <m:sSupPr>
                        <m:ctrlPr>
                          <a:rPr lang="cs-CZ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cs-CZ" b="0" i="1" smtClean="0">
                            <a:latin typeface="Cambria Math"/>
                          </a:rPr>
                          <m:t>𝑑</m:t>
                        </m:r>
                      </m:e>
                      <m:sup>
                        <m:r>
                          <a:rPr lang="cs-CZ" b="0" i="1" smtClean="0">
                            <a:latin typeface="Cambria Math"/>
                          </a:rPr>
                          <m:t>3</m:t>
                        </m:r>
                      </m:sup>
                    </m:sSup>
                  </m:oMath>
                </a14:m>
                <a:endParaRPr lang="cs-CZ" dirty="0"/>
              </a:p>
              <a:p>
                <a:pPr marL="514350" indent="-514350">
                  <a:buFont typeface="+mj-lt"/>
                  <a:buAutoNum type="arabicPeriod"/>
                </a:pPr>
                <a14:m>
                  <m:oMath xmlns:m="http://schemas.openxmlformats.org/officeDocument/2006/math">
                    <m:r>
                      <a:rPr lang="cs-CZ" i="1">
                        <a:latin typeface="Cambria Math"/>
                      </a:rPr>
                      <m:t>𝑝𝑞</m:t>
                    </m:r>
                    <m:r>
                      <a:rPr lang="cs-CZ" i="1">
                        <a:latin typeface="Cambria Math"/>
                      </a:rPr>
                      <m:t>+</m:t>
                    </m:r>
                    <m:r>
                      <a:rPr lang="cs-CZ" b="0" i="1" smtClean="0">
                        <a:latin typeface="Cambria Math"/>
                      </a:rPr>
                      <m:t>𝑝</m:t>
                    </m:r>
                    <m:r>
                      <a:rPr lang="cs-CZ" i="1">
                        <a:latin typeface="Cambria Math"/>
                      </a:rPr>
                      <m:t>𝑞</m:t>
                    </m:r>
                    <m:r>
                      <a:rPr lang="cs-CZ" i="1">
                        <a:latin typeface="Cambria Math"/>
                      </a:rPr>
                      <m:t>−4</m:t>
                    </m:r>
                    <m:r>
                      <a:rPr lang="cs-CZ" i="1">
                        <a:latin typeface="Cambria Math"/>
                      </a:rPr>
                      <m:t>𝑝</m:t>
                    </m:r>
                    <m:r>
                      <a:rPr lang="cs-CZ" i="1">
                        <a:latin typeface="Cambria Math"/>
                      </a:rPr>
                      <m:t>−4</m:t>
                    </m:r>
                    <m:r>
                      <a:rPr lang="cs-CZ" b="0" i="1" smtClean="0">
                        <a:latin typeface="Cambria Math"/>
                      </a:rPr>
                      <m:t>𝑝</m:t>
                    </m:r>
                  </m:oMath>
                </a14:m>
                <a:endParaRPr lang="cs-CZ" dirty="0"/>
              </a:p>
              <a:p>
                <a:pPr marL="514350" indent="-514350">
                  <a:buFont typeface="+mj-lt"/>
                  <a:buAutoNum type="arabicPeriod"/>
                </a:pPr>
                <a14:m>
                  <m:oMath xmlns:m="http://schemas.openxmlformats.org/officeDocument/2006/math">
                    <m:r>
                      <a:rPr lang="cs-CZ" i="1">
                        <a:latin typeface="Cambria Math"/>
                      </a:rPr>
                      <m:t>2</m:t>
                    </m:r>
                    <m:r>
                      <a:rPr lang="cs-CZ" i="1">
                        <a:latin typeface="Cambria Math"/>
                      </a:rPr>
                      <m:t>𝑎𝑏</m:t>
                    </m:r>
                    <m:r>
                      <a:rPr lang="cs-CZ" i="1">
                        <a:latin typeface="Cambria Math"/>
                      </a:rPr>
                      <m:t>−2</m:t>
                    </m:r>
                    <m:r>
                      <a:rPr lang="cs-CZ" i="1">
                        <a:latin typeface="Cambria Math"/>
                      </a:rPr>
                      <m:t>𝑎𝑐</m:t>
                    </m:r>
                    <m:r>
                      <a:rPr lang="cs-CZ" i="1">
                        <a:latin typeface="Cambria Math"/>
                      </a:rPr>
                      <m:t>−</m:t>
                    </m:r>
                    <m:r>
                      <a:rPr lang="cs-CZ" i="1">
                        <a:latin typeface="Cambria Math"/>
                      </a:rPr>
                      <m:t>𝑎</m:t>
                    </m:r>
                    <m:sSup>
                      <m:sSupPr>
                        <m:ctrlPr>
                          <a:rPr lang="cs-CZ" i="1">
                            <a:latin typeface="Cambria Math"/>
                          </a:rPr>
                        </m:ctrlPr>
                      </m:sSupPr>
                      <m:e>
                        <m:r>
                          <a:rPr lang="cs-CZ" i="1">
                            <a:latin typeface="Cambria Math"/>
                          </a:rPr>
                          <m:t>𝑏</m:t>
                        </m:r>
                      </m:e>
                      <m:sup>
                        <m:r>
                          <a:rPr lang="cs-CZ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cs-CZ" i="1">
                        <a:latin typeface="Cambria Math"/>
                      </a:rPr>
                      <m:t>+</m:t>
                    </m:r>
                    <m:r>
                      <a:rPr lang="cs-CZ" i="1">
                        <a:latin typeface="Cambria Math"/>
                      </a:rPr>
                      <m:t>𝑎𝑐</m:t>
                    </m:r>
                  </m:oMath>
                </a14:m>
                <a:endParaRPr lang="cs-CZ" dirty="0" smtClean="0"/>
              </a:p>
              <a:p>
                <a:pPr marL="514350" indent="-514350">
                  <a:buFont typeface="+mj-lt"/>
                  <a:buAutoNum type="arabicPeriod"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cs-CZ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cs-CZ" b="0" i="1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cs-CZ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cs-CZ" b="0" i="1" smtClean="0">
                        <a:latin typeface="Cambria Math"/>
                      </a:rPr>
                      <m:t>𝑦</m:t>
                    </m:r>
                    <m:r>
                      <a:rPr lang="cs-CZ" b="0" i="1" smtClean="0">
                        <a:latin typeface="Cambria Math"/>
                      </a:rPr>
                      <m:t>−3</m:t>
                    </m:r>
                    <m:sSup>
                      <m:sSupPr>
                        <m:ctrlPr>
                          <a:rPr lang="cs-CZ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cs-CZ" b="0" i="1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cs-CZ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cs-CZ" b="0" i="1" smtClean="0">
                        <a:latin typeface="Cambria Math"/>
                      </a:rPr>
                      <m:t>𝑦</m:t>
                    </m:r>
                    <m:r>
                      <a:rPr lang="cs-CZ" b="0" i="1" smtClean="0">
                        <a:latin typeface="Cambria Math"/>
                      </a:rPr>
                      <m:t>+</m:t>
                    </m:r>
                    <m:r>
                      <a:rPr lang="cs-CZ" b="0" i="1" smtClean="0">
                        <a:latin typeface="Cambria Math"/>
                      </a:rPr>
                      <m:t>𝑦</m:t>
                    </m:r>
                    <m:r>
                      <a:rPr lang="cs-CZ" b="0" i="1" smtClean="0">
                        <a:latin typeface="Cambria Math"/>
                      </a:rPr>
                      <m:t>+</m:t>
                    </m:r>
                    <m:sSup>
                      <m:sSupPr>
                        <m:ctrlPr>
                          <a:rPr lang="cs-CZ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cs-CZ" b="0" i="1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cs-CZ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cs-CZ" b="0" i="1" smtClean="0">
                        <a:latin typeface="Cambria Math"/>
                      </a:rPr>
                      <m:t>−</m:t>
                    </m:r>
                    <m:sSup>
                      <m:sSupPr>
                        <m:ctrlPr>
                          <a:rPr lang="cs-CZ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cs-CZ" b="0" i="1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cs-CZ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cs-CZ" b="0" i="1" smtClean="0">
                        <a:latin typeface="Cambria Math"/>
                      </a:rPr>
                      <m:t>+2</m:t>
                    </m:r>
                    <m:r>
                      <m:rPr>
                        <m:sty m:val="p"/>
                      </m:rPr>
                      <a:rPr lang="cs-CZ" b="0" i="0" smtClean="0">
                        <a:latin typeface="Cambria Math"/>
                      </a:rPr>
                      <m:t>y</m:t>
                    </m:r>
                  </m:oMath>
                </a14:m>
                <a:endParaRPr lang="cs-CZ" b="0" dirty="0" smtClean="0"/>
              </a:p>
              <a:p>
                <a:pPr marL="514350" indent="-514350">
                  <a:buFont typeface="+mj-lt"/>
                  <a:buAutoNum type="arabicPeriod"/>
                </a:pPr>
                <a14:m>
                  <m:oMath xmlns:m="http://schemas.openxmlformats.org/officeDocument/2006/math">
                    <m:r>
                      <a:rPr lang="cs-CZ" b="0" i="1" smtClean="0">
                        <a:latin typeface="Cambria Math"/>
                      </a:rPr>
                      <m:t>−6</m:t>
                    </m:r>
                    <m:r>
                      <a:rPr lang="cs-CZ" b="0" i="1" smtClean="0">
                        <a:latin typeface="Cambria Math"/>
                      </a:rPr>
                      <m:t>𝑚</m:t>
                    </m:r>
                    <m:r>
                      <a:rPr lang="cs-CZ" b="0" i="1" smtClean="0">
                        <a:latin typeface="Cambria Math"/>
                      </a:rPr>
                      <m:t>+4</m:t>
                    </m:r>
                    <m:r>
                      <a:rPr lang="cs-CZ" b="0" i="1" smtClean="0">
                        <a:latin typeface="Cambria Math"/>
                      </a:rPr>
                      <m:t>𝑛</m:t>
                    </m:r>
                    <m:r>
                      <a:rPr lang="cs-CZ" b="0" i="1" smtClean="0">
                        <a:latin typeface="Cambria Math"/>
                      </a:rPr>
                      <m:t>+3</m:t>
                    </m:r>
                    <m:r>
                      <a:rPr lang="cs-CZ" b="0" i="1" smtClean="0">
                        <a:latin typeface="Cambria Math"/>
                      </a:rPr>
                      <m:t>𝑚</m:t>
                    </m:r>
                    <m:r>
                      <a:rPr lang="cs-CZ" b="0" i="1" smtClean="0">
                        <a:latin typeface="Cambria Math"/>
                      </a:rPr>
                      <m:t>−</m:t>
                    </m:r>
                    <m:d>
                      <m:dPr>
                        <m:ctrlPr>
                          <a:rPr lang="cs-CZ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cs-CZ" b="0" i="1" smtClean="0">
                            <a:latin typeface="Cambria Math"/>
                          </a:rPr>
                          <m:t>6</m:t>
                        </m:r>
                        <m:r>
                          <a:rPr lang="cs-CZ" b="0" i="1" smtClean="0">
                            <a:latin typeface="Cambria Math"/>
                          </a:rPr>
                          <m:t>𝑚</m:t>
                        </m:r>
                        <m:r>
                          <a:rPr lang="cs-CZ" b="0" i="1" smtClean="0">
                            <a:latin typeface="Cambria Math"/>
                          </a:rPr>
                          <m:t>−4</m:t>
                        </m:r>
                        <m:r>
                          <a:rPr lang="cs-CZ" b="0" i="1" smtClean="0">
                            <a:latin typeface="Cambria Math"/>
                          </a:rPr>
                          <m:t>𝑛</m:t>
                        </m:r>
                      </m:e>
                    </m:d>
                  </m:oMath>
                </a14:m>
                <a:endParaRPr lang="cs-CZ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4579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tx2"/>
                </a:solidFill>
              </a:rPr>
              <a:t>Řešení</a:t>
            </a:r>
            <a:endParaRPr lang="cs-CZ" dirty="0">
              <a:solidFill>
                <a:schemeClr val="tx2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412776"/>
                <a:ext cx="8229600" cy="4824536"/>
              </a:xfrm>
            </p:spPr>
            <p:txBody>
              <a:bodyPr>
                <a:normAutofit fontScale="92500" lnSpcReduction="10000"/>
              </a:bodyPr>
              <a:lstStyle/>
              <a:p>
                <a:pPr marL="514350" indent="-514350">
                  <a:buFont typeface="+mj-lt"/>
                  <a:buAutoNum type="arabicPeriod"/>
                </a:pPr>
                <a14:m>
                  <m:oMath xmlns:m="http://schemas.openxmlformats.org/officeDocument/2006/math">
                    <m:r>
                      <a:rPr lang="cs-CZ" i="1" smtClean="0">
                        <a:latin typeface="Cambria Math"/>
                      </a:rPr>
                      <m:t>3</m:t>
                    </m:r>
                    <m:sSup>
                      <m:sSupPr>
                        <m:ctrlPr>
                          <a:rPr lang="cs-CZ" i="1">
                            <a:latin typeface="Cambria Math"/>
                          </a:rPr>
                        </m:ctrlPr>
                      </m:sSupPr>
                      <m:e>
                        <m:r>
                          <a:rPr lang="cs-CZ" i="1">
                            <a:latin typeface="Cambria Math"/>
                          </a:rPr>
                          <m:t>𝑟</m:t>
                        </m:r>
                      </m:e>
                      <m:sup>
                        <m:r>
                          <a:rPr lang="cs-CZ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cs-CZ" i="1">
                        <a:latin typeface="Cambria Math"/>
                      </a:rPr>
                      <m:t>+</m:t>
                    </m:r>
                    <m:d>
                      <m:dPr>
                        <m:ctrlPr>
                          <a:rPr lang="cs-CZ" i="1">
                            <a:latin typeface="Cambria Math"/>
                          </a:rPr>
                        </m:ctrlPr>
                      </m:dPr>
                      <m:e>
                        <m:r>
                          <a:rPr lang="cs-CZ" i="1">
                            <a:latin typeface="Cambria Math"/>
                          </a:rPr>
                          <m:t>𝑟</m:t>
                        </m:r>
                        <m:r>
                          <a:rPr lang="cs-CZ" i="1">
                            <a:latin typeface="Cambria Math"/>
                          </a:rPr>
                          <m:t>−4</m:t>
                        </m:r>
                        <m:sSup>
                          <m:sSupPr>
                            <m:ctrlPr>
                              <a:rPr lang="cs-CZ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i="1">
                                <a:latin typeface="Cambria Math"/>
                              </a:rPr>
                              <m:t>𝑟</m:t>
                            </m:r>
                          </m:e>
                          <m:sup>
                            <m:r>
                              <a:rPr lang="cs-CZ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e>
                    </m:d>
                    <m:r>
                      <a:rPr lang="cs-CZ" b="0" i="1" smtClean="0">
                        <a:latin typeface="Cambria Math"/>
                      </a:rPr>
                      <m:t>=</m:t>
                    </m:r>
                    <m:r>
                      <a:rPr lang="cs-CZ" b="0" i="1" smtClean="0">
                        <a:solidFill>
                          <a:schemeClr val="tx2"/>
                        </a:solidFill>
                        <a:latin typeface="Cambria Math"/>
                      </a:rPr>
                      <m:t>−</m:t>
                    </m:r>
                    <m:sSup>
                      <m:sSupPr>
                        <m:ctrlPr>
                          <a:rPr lang="cs-CZ" b="0" i="1" smtClean="0">
                            <a:solidFill>
                              <a:schemeClr val="tx2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cs-CZ" b="0" i="1" smtClean="0">
                            <a:solidFill>
                              <a:schemeClr val="tx2"/>
                            </a:solidFill>
                            <a:latin typeface="Cambria Math"/>
                          </a:rPr>
                          <m:t>𝑟</m:t>
                        </m:r>
                      </m:e>
                      <m:sup>
                        <m:r>
                          <a:rPr lang="cs-CZ" b="0" i="1" smtClean="0">
                            <a:solidFill>
                              <a:schemeClr val="tx2"/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cs-CZ" b="0" i="1" smtClean="0">
                        <a:solidFill>
                          <a:schemeClr val="tx2"/>
                        </a:solidFill>
                        <a:latin typeface="Cambria Math"/>
                      </a:rPr>
                      <m:t>+</m:t>
                    </m:r>
                    <m:r>
                      <a:rPr lang="cs-CZ" b="0" i="1" smtClean="0">
                        <a:solidFill>
                          <a:schemeClr val="tx2"/>
                        </a:solidFill>
                        <a:latin typeface="Cambria Math"/>
                      </a:rPr>
                      <m:t>𝑟</m:t>
                    </m:r>
                  </m:oMath>
                </a14:m>
                <a:endParaRPr lang="cs-CZ" dirty="0">
                  <a:solidFill>
                    <a:schemeClr val="tx2"/>
                  </a:solidFill>
                </a:endParaRPr>
              </a:p>
              <a:p>
                <a:pPr marL="514350" indent="-514350">
                  <a:buFont typeface="+mj-lt"/>
                  <a:buAutoNum type="arabicPeriod"/>
                </a:pPr>
                <a14:m>
                  <m:oMath xmlns:m="http://schemas.openxmlformats.org/officeDocument/2006/math">
                    <m:r>
                      <a:rPr lang="cs-CZ" i="1">
                        <a:latin typeface="Cambria Math"/>
                      </a:rPr>
                      <m:t>3</m:t>
                    </m:r>
                    <m:sSup>
                      <m:sSupPr>
                        <m:ctrlPr>
                          <a:rPr lang="cs-CZ" i="1">
                            <a:latin typeface="Cambria Math"/>
                          </a:rPr>
                        </m:ctrlPr>
                      </m:sSupPr>
                      <m:e>
                        <m:r>
                          <a:rPr lang="cs-CZ" i="1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cs-CZ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m:rPr>
                        <m:sty m:val="p"/>
                      </m:rPr>
                      <a:rPr lang="cs-CZ">
                        <a:latin typeface="Cambria Math"/>
                      </a:rPr>
                      <m:t>y</m:t>
                    </m:r>
                    <m:r>
                      <a:rPr lang="cs-CZ">
                        <a:latin typeface="Cambria Math"/>
                      </a:rPr>
                      <m:t>−6</m:t>
                    </m:r>
                    <m:r>
                      <m:rPr>
                        <m:sty m:val="p"/>
                      </m:rPr>
                      <a:rPr lang="cs-CZ">
                        <a:latin typeface="Cambria Math"/>
                      </a:rPr>
                      <m:t>xy</m:t>
                    </m:r>
                    <m:r>
                      <a:rPr lang="cs-CZ">
                        <a:latin typeface="Cambria Math"/>
                      </a:rPr>
                      <m:t>+9</m:t>
                    </m:r>
                    <m:r>
                      <m:rPr>
                        <m:sty m:val="p"/>
                      </m:rPr>
                      <a:rPr lang="cs-CZ">
                        <a:latin typeface="Cambria Math"/>
                      </a:rPr>
                      <m:t>x</m:t>
                    </m:r>
                    <m:sSup>
                      <m:sSupPr>
                        <m:ctrlPr>
                          <a:rPr lang="cs-CZ" i="1">
                            <a:latin typeface="Cambria Math"/>
                          </a:rPr>
                        </m:ctrlPr>
                      </m:sSupPr>
                      <m:e>
                        <m:r>
                          <a:rPr lang="cs-CZ" i="1">
                            <a:latin typeface="Cambria Math"/>
                          </a:rPr>
                          <m:t>𝑦</m:t>
                        </m:r>
                      </m:e>
                      <m:sup>
                        <m:r>
                          <a:rPr lang="cs-CZ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cs-CZ" i="1">
                        <a:latin typeface="Cambria Math"/>
                      </a:rPr>
                      <m:t>−4</m:t>
                    </m:r>
                    <m:r>
                      <a:rPr lang="cs-CZ" i="1">
                        <a:latin typeface="Cambria Math"/>
                      </a:rPr>
                      <m:t>𝑥𝑦</m:t>
                    </m:r>
                    <m:r>
                      <a:rPr lang="cs-CZ" b="0" i="1" smtClean="0">
                        <a:latin typeface="Cambria Math"/>
                      </a:rPr>
                      <m:t>=</m:t>
                    </m:r>
                    <m:r>
                      <a:rPr lang="cs-CZ" b="0" i="1" smtClean="0">
                        <a:solidFill>
                          <a:schemeClr val="tx2"/>
                        </a:solidFill>
                        <a:latin typeface="Cambria Math"/>
                      </a:rPr>
                      <m:t>3</m:t>
                    </m:r>
                    <m:sSup>
                      <m:sSupPr>
                        <m:ctrlPr>
                          <a:rPr lang="cs-CZ" b="0" i="1" smtClean="0">
                            <a:solidFill>
                              <a:schemeClr val="tx2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cs-CZ" b="0" i="1" smtClean="0">
                            <a:solidFill>
                              <a:schemeClr val="tx2"/>
                            </a:solidFill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cs-CZ" b="0" i="1" smtClean="0">
                            <a:solidFill>
                              <a:schemeClr val="tx2"/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cs-CZ" b="0" i="1" smtClean="0">
                        <a:solidFill>
                          <a:schemeClr val="tx2"/>
                        </a:solidFill>
                        <a:latin typeface="Cambria Math"/>
                      </a:rPr>
                      <m:t>𝑦</m:t>
                    </m:r>
                    <m:r>
                      <a:rPr lang="cs-CZ" b="0" i="1" smtClean="0">
                        <a:solidFill>
                          <a:schemeClr val="tx2"/>
                        </a:solidFill>
                        <a:latin typeface="Cambria Math"/>
                      </a:rPr>
                      <m:t>−10</m:t>
                    </m:r>
                    <m:r>
                      <a:rPr lang="cs-CZ" b="0" i="1" smtClean="0">
                        <a:solidFill>
                          <a:schemeClr val="tx2"/>
                        </a:solidFill>
                        <a:latin typeface="Cambria Math"/>
                      </a:rPr>
                      <m:t>𝑥𝑦</m:t>
                    </m:r>
                    <m:r>
                      <a:rPr lang="cs-CZ" b="0" i="1" smtClean="0">
                        <a:solidFill>
                          <a:schemeClr val="tx2"/>
                        </a:solidFill>
                        <a:latin typeface="Cambria Math"/>
                      </a:rPr>
                      <m:t>+9</m:t>
                    </m:r>
                    <m:r>
                      <a:rPr lang="cs-CZ" b="0" i="1" smtClean="0">
                        <a:solidFill>
                          <a:schemeClr val="tx2"/>
                        </a:solidFill>
                        <a:latin typeface="Cambria Math"/>
                      </a:rPr>
                      <m:t>𝑥</m:t>
                    </m:r>
                    <m:sSup>
                      <m:sSupPr>
                        <m:ctrlPr>
                          <a:rPr lang="cs-CZ" b="0" i="1" smtClean="0">
                            <a:solidFill>
                              <a:schemeClr val="tx2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cs-CZ" b="0" i="1" smtClean="0">
                            <a:solidFill>
                              <a:schemeClr val="tx2"/>
                            </a:solidFill>
                            <a:latin typeface="Cambria Math"/>
                          </a:rPr>
                          <m:t>𝑦</m:t>
                        </m:r>
                      </m:e>
                      <m:sup>
                        <m:r>
                          <a:rPr lang="cs-CZ" b="0" i="1" smtClean="0">
                            <a:solidFill>
                              <a:schemeClr val="tx2"/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endParaRPr lang="cs-CZ" dirty="0"/>
              </a:p>
              <a:p>
                <a:pPr marL="514350" indent="-514350">
                  <a:buFont typeface="+mj-lt"/>
                  <a:buAutoNum type="arabicPeriod"/>
                </a:pPr>
                <a14:m>
                  <m:oMath xmlns:m="http://schemas.openxmlformats.org/officeDocument/2006/math">
                    <m:r>
                      <a:rPr lang="cs-CZ" i="1">
                        <a:latin typeface="Cambria Math"/>
                      </a:rPr>
                      <m:t>−</m:t>
                    </m:r>
                    <m:d>
                      <m:dPr>
                        <m:ctrlPr>
                          <a:rPr lang="cs-CZ" i="1">
                            <a:latin typeface="Cambria Math"/>
                          </a:rPr>
                        </m:ctrlPr>
                      </m:dPr>
                      <m:e>
                        <m:r>
                          <a:rPr lang="cs-CZ" i="1">
                            <a:latin typeface="Cambria Math"/>
                          </a:rPr>
                          <m:t>33</m:t>
                        </m:r>
                        <m:sSup>
                          <m:sSupPr>
                            <m:ctrlPr>
                              <a:rPr lang="cs-CZ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i="1">
                                <a:latin typeface="Cambria Math"/>
                              </a:rPr>
                              <m:t>𝑏𝑐</m:t>
                            </m:r>
                          </m:e>
                          <m:sup>
                            <m:r>
                              <a:rPr lang="cs-CZ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sSup>
                          <m:sSupPr>
                            <m:ctrlPr>
                              <a:rPr lang="cs-CZ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i="1">
                                <a:latin typeface="Cambria Math"/>
                              </a:rPr>
                              <m:t>𝑑</m:t>
                            </m:r>
                          </m:e>
                          <m:sup>
                            <m:r>
                              <a:rPr lang="cs-CZ" i="1">
                                <a:latin typeface="Cambria Math"/>
                              </a:rPr>
                              <m:t>3</m:t>
                            </m:r>
                          </m:sup>
                        </m:sSup>
                        <m:r>
                          <a:rPr lang="cs-CZ" i="1">
                            <a:latin typeface="Cambria Math"/>
                          </a:rPr>
                          <m:t>−66</m:t>
                        </m:r>
                        <m:sSup>
                          <m:sSupPr>
                            <m:ctrlPr>
                              <a:rPr lang="cs-CZ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i="1">
                                <a:latin typeface="Cambria Math"/>
                              </a:rPr>
                              <m:t>𝑏</m:t>
                            </m:r>
                          </m:e>
                          <m:sup>
                            <m:r>
                              <a:rPr lang="cs-CZ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sSup>
                          <m:sSupPr>
                            <m:ctrlPr>
                              <a:rPr lang="cs-CZ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i="1">
                                <a:latin typeface="Cambria Math"/>
                              </a:rPr>
                              <m:t>𝑐</m:t>
                            </m:r>
                          </m:e>
                          <m:sup>
                            <m:r>
                              <a:rPr lang="cs-CZ" i="1">
                                <a:latin typeface="Cambria Math"/>
                              </a:rPr>
                              <m:t>3</m:t>
                            </m:r>
                          </m:sup>
                        </m:sSup>
                        <m:sSup>
                          <m:sSupPr>
                            <m:ctrlPr>
                              <a:rPr lang="cs-CZ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i="1">
                                <a:latin typeface="Cambria Math"/>
                              </a:rPr>
                              <m:t>𝑑</m:t>
                            </m:r>
                          </m:e>
                          <m:sup>
                            <m:r>
                              <a:rPr lang="cs-CZ" i="1">
                                <a:latin typeface="Cambria Math"/>
                              </a:rPr>
                              <m:t>3</m:t>
                            </m:r>
                          </m:sup>
                        </m:sSup>
                      </m:e>
                    </m:d>
                    <m:r>
                      <a:rPr lang="cs-CZ" i="1">
                        <a:latin typeface="Cambria Math"/>
                      </a:rPr>
                      <m:t>−13</m:t>
                    </m:r>
                    <m:r>
                      <a:rPr lang="cs-CZ" i="1">
                        <a:latin typeface="Cambria Math"/>
                      </a:rPr>
                      <m:t>𝑏</m:t>
                    </m:r>
                    <m:sSup>
                      <m:sSupPr>
                        <m:ctrlPr>
                          <a:rPr lang="cs-CZ" i="1">
                            <a:latin typeface="Cambria Math"/>
                          </a:rPr>
                        </m:ctrlPr>
                      </m:sSupPr>
                      <m:e>
                        <m:r>
                          <a:rPr lang="cs-CZ" i="1">
                            <a:latin typeface="Cambria Math"/>
                          </a:rPr>
                          <m:t>𝑐</m:t>
                        </m:r>
                      </m:e>
                      <m:sup>
                        <m:r>
                          <a:rPr lang="cs-CZ" i="1">
                            <a:latin typeface="Cambria Math"/>
                          </a:rPr>
                          <m:t>2</m:t>
                        </m:r>
                      </m:sup>
                    </m:sSup>
                    <m:sSup>
                      <m:sSupPr>
                        <m:ctrlPr>
                          <a:rPr lang="cs-CZ" i="1">
                            <a:latin typeface="Cambria Math"/>
                          </a:rPr>
                        </m:ctrlPr>
                      </m:sSupPr>
                      <m:e>
                        <m:r>
                          <a:rPr lang="cs-CZ" i="1">
                            <a:latin typeface="Cambria Math"/>
                          </a:rPr>
                          <m:t>𝑑</m:t>
                        </m:r>
                      </m:e>
                      <m:sup>
                        <m:r>
                          <a:rPr lang="cs-CZ" i="1">
                            <a:latin typeface="Cambria Math"/>
                          </a:rPr>
                          <m:t>3</m:t>
                        </m:r>
                      </m:sup>
                    </m:sSup>
                    <m:r>
                      <a:rPr lang="cs-CZ" b="0" i="1" smtClean="0">
                        <a:latin typeface="Cambria Math"/>
                      </a:rPr>
                      <m:t>=</m:t>
                    </m:r>
                    <m:r>
                      <a:rPr lang="cs-CZ" b="0" i="1" smtClean="0">
                        <a:solidFill>
                          <a:schemeClr val="tx2"/>
                        </a:solidFill>
                        <a:latin typeface="Cambria Math"/>
                      </a:rPr>
                      <m:t>−46</m:t>
                    </m:r>
                    <m:r>
                      <a:rPr lang="cs-CZ" b="0" i="1" smtClean="0">
                        <a:solidFill>
                          <a:schemeClr val="tx2"/>
                        </a:solidFill>
                        <a:latin typeface="Cambria Math"/>
                      </a:rPr>
                      <m:t>𝑏</m:t>
                    </m:r>
                    <m:sSup>
                      <m:sSupPr>
                        <m:ctrlPr>
                          <a:rPr lang="cs-CZ" b="0" i="1" smtClean="0">
                            <a:solidFill>
                              <a:schemeClr val="tx2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cs-CZ" b="0" i="1" smtClean="0">
                            <a:solidFill>
                              <a:schemeClr val="tx2"/>
                            </a:solidFill>
                            <a:latin typeface="Cambria Math"/>
                          </a:rPr>
                          <m:t>𝑐</m:t>
                        </m:r>
                      </m:e>
                      <m:sup>
                        <m:r>
                          <a:rPr lang="cs-CZ" b="0" i="1" smtClean="0">
                            <a:solidFill>
                              <a:schemeClr val="tx2"/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  <m:sSup>
                      <m:sSupPr>
                        <m:ctrlPr>
                          <a:rPr lang="cs-CZ" b="0" i="1" smtClean="0">
                            <a:solidFill>
                              <a:schemeClr val="tx2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cs-CZ" b="0" i="1" smtClean="0">
                            <a:solidFill>
                              <a:schemeClr val="tx2"/>
                            </a:solidFill>
                            <a:latin typeface="Cambria Math"/>
                          </a:rPr>
                          <m:t>𝑑</m:t>
                        </m:r>
                      </m:e>
                      <m:sup>
                        <m:r>
                          <a:rPr lang="cs-CZ" b="0" i="1" smtClean="0">
                            <a:solidFill>
                              <a:schemeClr val="tx2"/>
                            </a:solidFill>
                            <a:latin typeface="Cambria Math"/>
                          </a:rPr>
                          <m:t>3</m:t>
                        </m:r>
                      </m:sup>
                    </m:sSup>
                    <m:r>
                      <a:rPr lang="cs-CZ" b="0" i="1" smtClean="0">
                        <a:solidFill>
                          <a:schemeClr val="tx2"/>
                        </a:solidFill>
                        <a:latin typeface="Cambria Math"/>
                      </a:rPr>
                      <m:t>+66</m:t>
                    </m:r>
                    <m:sSup>
                      <m:sSupPr>
                        <m:ctrlPr>
                          <a:rPr lang="cs-CZ" i="1">
                            <a:solidFill>
                              <a:schemeClr val="tx2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cs-CZ" i="1">
                            <a:solidFill>
                              <a:schemeClr val="tx2"/>
                            </a:solidFill>
                            <a:latin typeface="Cambria Math"/>
                          </a:rPr>
                          <m:t>𝑏</m:t>
                        </m:r>
                      </m:e>
                      <m:sup>
                        <m:r>
                          <a:rPr lang="cs-CZ" i="1">
                            <a:solidFill>
                              <a:schemeClr val="tx2"/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  <m:sSup>
                      <m:sSupPr>
                        <m:ctrlPr>
                          <a:rPr lang="cs-CZ" i="1">
                            <a:solidFill>
                              <a:schemeClr val="tx2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cs-CZ" i="1">
                            <a:solidFill>
                              <a:schemeClr val="tx2"/>
                            </a:solidFill>
                            <a:latin typeface="Cambria Math"/>
                          </a:rPr>
                          <m:t>𝑐</m:t>
                        </m:r>
                      </m:e>
                      <m:sup>
                        <m:r>
                          <a:rPr lang="cs-CZ" i="1">
                            <a:solidFill>
                              <a:schemeClr val="tx2"/>
                            </a:solidFill>
                            <a:latin typeface="Cambria Math"/>
                          </a:rPr>
                          <m:t>3</m:t>
                        </m:r>
                      </m:sup>
                    </m:sSup>
                    <m:sSup>
                      <m:sSupPr>
                        <m:ctrlPr>
                          <a:rPr lang="cs-CZ" i="1">
                            <a:solidFill>
                              <a:schemeClr val="tx2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cs-CZ" i="1">
                            <a:solidFill>
                              <a:schemeClr val="tx2"/>
                            </a:solidFill>
                            <a:latin typeface="Cambria Math"/>
                          </a:rPr>
                          <m:t>𝑑</m:t>
                        </m:r>
                      </m:e>
                      <m:sup>
                        <m:r>
                          <a:rPr lang="cs-CZ" i="1">
                            <a:solidFill>
                              <a:schemeClr val="tx2"/>
                            </a:solidFill>
                            <a:latin typeface="Cambria Math"/>
                          </a:rPr>
                          <m:t>3</m:t>
                        </m:r>
                      </m:sup>
                    </m:sSup>
                  </m:oMath>
                </a14:m>
                <a:endParaRPr lang="cs-CZ" dirty="0"/>
              </a:p>
              <a:p>
                <a:pPr marL="514350" indent="-514350">
                  <a:buFont typeface="+mj-lt"/>
                  <a:buAutoNum type="arabicPeriod"/>
                </a:pPr>
                <a14:m>
                  <m:oMath xmlns:m="http://schemas.openxmlformats.org/officeDocument/2006/math">
                    <m:r>
                      <a:rPr lang="cs-CZ" i="1">
                        <a:latin typeface="Cambria Math"/>
                      </a:rPr>
                      <m:t>𝑝𝑞</m:t>
                    </m:r>
                    <m:r>
                      <a:rPr lang="cs-CZ" i="1">
                        <a:latin typeface="Cambria Math"/>
                      </a:rPr>
                      <m:t>+</m:t>
                    </m:r>
                    <m:r>
                      <a:rPr lang="cs-CZ" i="1">
                        <a:latin typeface="Cambria Math"/>
                      </a:rPr>
                      <m:t>𝑝𝑞</m:t>
                    </m:r>
                    <m:r>
                      <a:rPr lang="cs-CZ" i="1">
                        <a:latin typeface="Cambria Math"/>
                      </a:rPr>
                      <m:t>−4</m:t>
                    </m:r>
                    <m:r>
                      <a:rPr lang="cs-CZ" i="1">
                        <a:latin typeface="Cambria Math"/>
                      </a:rPr>
                      <m:t>𝑝</m:t>
                    </m:r>
                    <m:r>
                      <a:rPr lang="cs-CZ" i="1">
                        <a:latin typeface="Cambria Math"/>
                      </a:rPr>
                      <m:t>−4</m:t>
                    </m:r>
                    <m:r>
                      <a:rPr lang="cs-CZ" i="1">
                        <a:latin typeface="Cambria Math"/>
                      </a:rPr>
                      <m:t>𝑝</m:t>
                    </m:r>
                    <m:r>
                      <a:rPr lang="cs-CZ" b="0" i="1" smtClean="0">
                        <a:latin typeface="Cambria Math"/>
                      </a:rPr>
                      <m:t>=</m:t>
                    </m:r>
                    <m:r>
                      <a:rPr lang="cs-CZ" b="0" i="1" smtClean="0">
                        <a:solidFill>
                          <a:schemeClr val="tx2"/>
                        </a:solidFill>
                        <a:latin typeface="Cambria Math"/>
                      </a:rPr>
                      <m:t>2</m:t>
                    </m:r>
                    <m:r>
                      <a:rPr lang="cs-CZ" b="0" i="1" smtClean="0">
                        <a:solidFill>
                          <a:schemeClr val="tx2"/>
                        </a:solidFill>
                        <a:latin typeface="Cambria Math"/>
                      </a:rPr>
                      <m:t>𝑝𝑞</m:t>
                    </m:r>
                    <m:r>
                      <a:rPr lang="cs-CZ" b="0" i="1" smtClean="0">
                        <a:solidFill>
                          <a:schemeClr val="tx2"/>
                        </a:solidFill>
                        <a:latin typeface="Cambria Math"/>
                      </a:rPr>
                      <m:t>−8</m:t>
                    </m:r>
                    <m:r>
                      <a:rPr lang="cs-CZ" b="0" i="1" smtClean="0">
                        <a:solidFill>
                          <a:schemeClr val="tx2"/>
                        </a:solidFill>
                        <a:latin typeface="Cambria Math"/>
                      </a:rPr>
                      <m:t>𝑝</m:t>
                    </m:r>
                  </m:oMath>
                </a14:m>
                <a:endParaRPr lang="cs-CZ" dirty="0">
                  <a:solidFill>
                    <a:schemeClr val="tx2"/>
                  </a:solidFill>
                </a:endParaRPr>
              </a:p>
              <a:p>
                <a:pPr marL="514350" indent="-514350">
                  <a:buFont typeface="+mj-lt"/>
                  <a:buAutoNum type="arabicPeriod"/>
                </a:pPr>
                <a14:m>
                  <m:oMath xmlns:m="http://schemas.openxmlformats.org/officeDocument/2006/math">
                    <m:r>
                      <a:rPr lang="cs-CZ" i="1">
                        <a:latin typeface="Cambria Math"/>
                      </a:rPr>
                      <m:t>2</m:t>
                    </m:r>
                    <m:r>
                      <a:rPr lang="cs-CZ" i="1">
                        <a:latin typeface="Cambria Math"/>
                      </a:rPr>
                      <m:t>𝑎𝑏</m:t>
                    </m:r>
                    <m:r>
                      <a:rPr lang="cs-CZ" i="1">
                        <a:latin typeface="Cambria Math"/>
                      </a:rPr>
                      <m:t>−2</m:t>
                    </m:r>
                    <m:r>
                      <a:rPr lang="cs-CZ" i="1">
                        <a:latin typeface="Cambria Math"/>
                      </a:rPr>
                      <m:t>𝑎𝑐</m:t>
                    </m:r>
                    <m:r>
                      <a:rPr lang="cs-CZ" i="1">
                        <a:latin typeface="Cambria Math"/>
                      </a:rPr>
                      <m:t>−</m:t>
                    </m:r>
                    <m:r>
                      <a:rPr lang="cs-CZ" i="1">
                        <a:latin typeface="Cambria Math"/>
                      </a:rPr>
                      <m:t>𝑎</m:t>
                    </m:r>
                    <m:sSup>
                      <m:sSupPr>
                        <m:ctrlPr>
                          <a:rPr lang="cs-CZ" i="1">
                            <a:latin typeface="Cambria Math"/>
                          </a:rPr>
                        </m:ctrlPr>
                      </m:sSupPr>
                      <m:e>
                        <m:r>
                          <a:rPr lang="cs-CZ" i="1">
                            <a:latin typeface="Cambria Math"/>
                          </a:rPr>
                          <m:t>𝑏</m:t>
                        </m:r>
                      </m:e>
                      <m:sup>
                        <m:r>
                          <a:rPr lang="cs-CZ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cs-CZ" i="1">
                        <a:latin typeface="Cambria Math"/>
                      </a:rPr>
                      <m:t>+</m:t>
                    </m:r>
                    <m:r>
                      <a:rPr lang="cs-CZ" i="1">
                        <a:latin typeface="Cambria Math"/>
                      </a:rPr>
                      <m:t>𝑎𝑐</m:t>
                    </m:r>
                    <m:r>
                      <a:rPr lang="cs-CZ" b="0" i="1" smtClean="0">
                        <a:latin typeface="Cambria Math"/>
                      </a:rPr>
                      <m:t>=</m:t>
                    </m:r>
                    <m:r>
                      <a:rPr lang="cs-CZ" b="0" i="1" smtClean="0">
                        <a:solidFill>
                          <a:schemeClr val="tx2"/>
                        </a:solidFill>
                        <a:latin typeface="Cambria Math"/>
                      </a:rPr>
                      <m:t>2</m:t>
                    </m:r>
                    <m:r>
                      <a:rPr lang="cs-CZ" b="0" i="1" smtClean="0">
                        <a:solidFill>
                          <a:schemeClr val="tx2"/>
                        </a:solidFill>
                        <a:latin typeface="Cambria Math"/>
                      </a:rPr>
                      <m:t>𝑎𝑏</m:t>
                    </m:r>
                    <m:r>
                      <a:rPr lang="cs-CZ" b="0" i="1" smtClean="0">
                        <a:solidFill>
                          <a:schemeClr val="tx2"/>
                        </a:solidFill>
                        <a:latin typeface="Cambria Math"/>
                      </a:rPr>
                      <m:t>−</m:t>
                    </m:r>
                    <m:r>
                      <a:rPr lang="cs-CZ" b="0" i="1" smtClean="0">
                        <a:solidFill>
                          <a:schemeClr val="tx2"/>
                        </a:solidFill>
                        <a:latin typeface="Cambria Math"/>
                      </a:rPr>
                      <m:t>𝑎𝑐</m:t>
                    </m:r>
                    <m:r>
                      <a:rPr lang="cs-CZ" b="0" i="1" smtClean="0">
                        <a:solidFill>
                          <a:schemeClr val="tx2"/>
                        </a:solidFill>
                        <a:latin typeface="Cambria Math"/>
                      </a:rPr>
                      <m:t>−</m:t>
                    </m:r>
                    <m:r>
                      <a:rPr lang="cs-CZ" b="0" i="1" smtClean="0">
                        <a:solidFill>
                          <a:schemeClr val="tx2"/>
                        </a:solidFill>
                        <a:latin typeface="Cambria Math"/>
                      </a:rPr>
                      <m:t>𝑎</m:t>
                    </m:r>
                    <m:sSup>
                      <m:sSupPr>
                        <m:ctrlPr>
                          <a:rPr lang="cs-CZ" b="0" i="1" smtClean="0">
                            <a:solidFill>
                              <a:schemeClr val="tx2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cs-CZ" b="0" i="1" smtClean="0">
                            <a:solidFill>
                              <a:schemeClr val="tx2"/>
                            </a:solidFill>
                            <a:latin typeface="Cambria Math"/>
                          </a:rPr>
                          <m:t>𝑏</m:t>
                        </m:r>
                      </m:e>
                      <m:sup>
                        <m:r>
                          <a:rPr lang="cs-CZ" b="0" i="1" smtClean="0">
                            <a:solidFill>
                              <a:schemeClr val="tx2"/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endParaRPr lang="cs-CZ" dirty="0"/>
              </a:p>
              <a:p>
                <a:pPr marL="514350" indent="-514350">
                  <a:buFont typeface="+mj-lt"/>
                  <a:buAutoNum type="arabicPeriod"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cs-CZ" i="1">
                            <a:latin typeface="Cambria Math"/>
                          </a:rPr>
                        </m:ctrlPr>
                      </m:sSupPr>
                      <m:e>
                        <m:r>
                          <a:rPr lang="cs-CZ" i="1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cs-CZ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cs-CZ" i="1">
                        <a:latin typeface="Cambria Math"/>
                      </a:rPr>
                      <m:t>𝑦</m:t>
                    </m:r>
                    <m:r>
                      <a:rPr lang="cs-CZ" i="1">
                        <a:latin typeface="Cambria Math"/>
                      </a:rPr>
                      <m:t>−3</m:t>
                    </m:r>
                    <m:sSup>
                      <m:sSupPr>
                        <m:ctrlPr>
                          <a:rPr lang="cs-CZ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cs-CZ" i="1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cs-CZ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cs-CZ" i="1">
                        <a:latin typeface="Cambria Math"/>
                      </a:rPr>
                      <m:t>𝑦</m:t>
                    </m:r>
                    <m:r>
                      <a:rPr lang="cs-CZ" i="1">
                        <a:latin typeface="Cambria Math"/>
                      </a:rPr>
                      <m:t>+</m:t>
                    </m:r>
                    <m:r>
                      <a:rPr lang="cs-CZ" i="1">
                        <a:latin typeface="Cambria Math"/>
                      </a:rPr>
                      <m:t>𝑦</m:t>
                    </m:r>
                    <m:r>
                      <a:rPr lang="cs-CZ" i="1">
                        <a:latin typeface="Cambria Math"/>
                      </a:rPr>
                      <m:t>+</m:t>
                    </m:r>
                    <m:sSup>
                      <m:sSupPr>
                        <m:ctrlPr>
                          <a:rPr lang="cs-CZ" i="1">
                            <a:latin typeface="Cambria Math"/>
                          </a:rPr>
                        </m:ctrlPr>
                      </m:sSupPr>
                      <m:e>
                        <m:r>
                          <a:rPr lang="cs-CZ" i="1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cs-CZ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cs-CZ" i="1">
                        <a:latin typeface="Cambria Math"/>
                      </a:rPr>
                      <m:t>−</m:t>
                    </m:r>
                    <m:sSup>
                      <m:sSupPr>
                        <m:ctrlPr>
                          <a:rPr lang="cs-CZ" i="1">
                            <a:latin typeface="Cambria Math"/>
                          </a:rPr>
                        </m:ctrlPr>
                      </m:sSupPr>
                      <m:e>
                        <m:r>
                          <a:rPr lang="cs-CZ" i="1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cs-CZ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cs-CZ" i="1">
                        <a:latin typeface="Cambria Math"/>
                      </a:rPr>
                      <m:t>+2</m:t>
                    </m:r>
                    <m:r>
                      <m:rPr>
                        <m:sty m:val="p"/>
                      </m:rPr>
                      <a:rPr lang="cs-CZ">
                        <a:latin typeface="Cambria Math"/>
                      </a:rPr>
                      <m:t>y</m:t>
                    </m:r>
                    <m:r>
                      <a:rPr lang="cs-CZ" b="0" i="0" smtClean="0">
                        <a:latin typeface="Cambria Math"/>
                      </a:rPr>
                      <m:t>=</m:t>
                    </m:r>
                    <m:r>
                      <a:rPr lang="cs-CZ" b="0" i="0" smtClean="0">
                        <a:solidFill>
                          <a:schemeClr val="tx2"/>
                        </a:solidFill>
                        <a:latin typeface="Cambria Math"/>
                      </a:rPr>
                      <m:t>−2</m:t>
                    </m:r>
                    <m:sSup>
                      <m:sSupPr>
                        <m:ctrlPr>
                          <a:rPr lang="cs-CZ" b="0" i="1" smtClean="0">
                            <a:solidFill>
                              <a:schemeClr val="tx2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cs-CZ" b="0" i="1" smtClean="0">
                            <a:solidFill>
                              <a:schemeClr val="tx2"/>
                            </a:solidFill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cs-CZ" b="0" i="1" smtClean="0">
                            <a:solidFill>
                              <a:schemeClr val="tx2"/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cs-CZ" b="0" i="1" smtClean="0">
                        <a:solidFill>
                          <a:schemeClr val="tx2"/>
                        </a:solidFill>
                        <a:latin typeface="Cambria Math"/>
                      </a:rPr>
                      <m:t>𝑦</m:t>
                    </m:r>
                    <m:r>
                      <a:rPr lang="cs-CZ" b="0" i="1" smtClean="0">
                        <a:solidFill>
                          <a:schemeClr val="tx2"/>
                        </a:solidFill>
                        <a:latin typeface="Cambria Math"/>
                      </a:rPr>
                      <m:t>+3</m:t>
                    </m:r>
                    <m:r>
                      <a:rPr lang="cs-CZ" b="0" i="1" smtClean="0">
                        <a:solidFill>
                          <a:schemeClr val="tx2"/>
                        </a:solidFill>
                        <a:latin typeface="Cambria Math"/>
                      </a:rPr>
                      <m:t>𝑦</m:t>
                    </m:r>
                  </m:oMath>
                </a14:m>
                <a:endParaRPr lang="cs-CZ" dirty="0">
                  <a:solidFill>
                    <a:schemeClr val="tx2"/>
                  </a:solidFill>
                </a:endParaRPr>
              </a:p>
              <a:p>
                <a:pPr marL="514350" indent="-514350">
                  <a:buFont typeface="+mj-lt"/>
                  <a:buAutoNum type="arabicPeriod"/>
                </a:pPr>
                <a14:m>
                  <m:oMath xmlns:m="http://schemas.openxmlformats.org/officeDocument/2006/math">
                    <m:r>
                      <a:rPr lang="cs-CZ" i="1">
                        <a:latin typeface="Cambria Math"/>
                      </a:rPr>
                      <m:t>−6</m:t>
                    </m:r>
                    <m:r>
                      <a:rPr lang="cs-CZ" i="1">
                        <a:latin typeface="Cambria Math"/>
                      </a:rPr>
                      <m:t>𝑚</m:t>
                    </m:r>
                    <m:r>
                      <a:rPr lang="cs-CZ" i="1">
                        <a:latin typeface="Cambria Math"/>
                      </a:rPr>
                      <m:t>+4</m:t>
                    </m:r>
                    <m:r>
                      <a:rPr lang="cs-CZ" i="1">
                        <a:latin typeface="Cambria Math"/>
                      </a:rPr>
                      <m:t>𝑛</m:t>
                    </m:r>
                    <m:r>
                      <a:rPr lang="cs-CZ" i="1">
                        <a:latin typeface="Cambria Math"/>
                      </a:rPr>
                      <m:t>+3</m:t>
                    </m:r>
                    <m:r>
                      <a:rPr lang="cs-CZ" i="1">
                        <a:latin typeface="Cambria Math"/>
                      </a:rPr>
                      <m:t>𝑚</m:t>
                    </m:r>
                    <m:r>
                      <a:rPr lang="cs-CZ" i="1">
                        <a:latin typeface="Cambria Math"/>
                      </a:rPr>
                      <m:t>−</m:t>
                    </m:r>
                    <m:d>
                      <m:dPr>
                        <m:ctrlPr>
                          <a:rPr lang="cs-CZ" i="1">
                            <a:latin typeface="Cambria Math"/>
                          </a:rPr>
                        </m:ctrlPr>
                      </m:dPr>
                      <m:e>
                        <m:r>
                          <a:rPr lang="cs-CZ" i="1">
                            <a:latin typeface="Cambria Math"/>
                          </a:rPr>
                          <m:t>6</m:t>
                        </m:r>
                        <m:r>
                          <a:rPr lang="cs-CZ" i="1">
                            <a:latin typeface="Cambria Math"/>
                          </a:rPr>
                          <m:t>𝑚</m:t>
                        </m:r>
                        <m:r>
                          <a:rPr lang="cs-CZ" i="1">
                            <a:latin typeface="Cambria Math"/>
                          </a:rPr>
                          <m:t>−4</m:t>
                        </m:r>
                        <m:r>
                          <a:rPr lang="cs-CZ" i="1">
                            <a:latin typeface="Cambria Math"/>
                          </a:rPr>
                          <m:t>𝑛</m:t>
                        </m:r>
                      </m:e>
                    </m:d>
                    <m:r>
                      <a:rPr lang="cs-CZ" b="0" i="1" smtClean="0">
                        <a:latin typeface="Cambria Math"/>
                      </a:rPr>
                      <m:t>=</m:t>
                    </m:r>
                    <m:r>
                      <a:rPr lang="cs-CZ" b="0" i="1" smtClean="0">
                        <a:solidFill>
                          <a:schemeClr val="tx2"/>
                        </a:solidFill>
                        <a:latin typeface="Cambria Math"/>
                      </a:rPr>
                      <m:t>−9</m:t>
                    </m:r>
                    <m:r>
                      <a:rPr lang="cs-CZ" b="0" i="1" smtClean="0">
                        <a:solidFill>
                          <a:schemeClr val="tx2"/>
                        </a:solidFill>
                        <a:latin typeface="Cambria Math"/>
                      </a:rPr>
                      <m:t>𝑚</m:t>
                    </m:r>
                    <m:r>
                      <a:rPr lang="cs-CZ" b="0" i="1" smtClean="0">
                        <a:solidFill>
                          <a:schemeClr val="tx2"/>
                        </a:solidFill>
                        <a:latin typeface="Cambria Math"/>
                      </a:rPr>
                      <m:t>+8</m:t>
                    </m:r>
                    <m:r>
                      <a:rPr lang="cs-CZ" b="0" i="1" smtClean="0">
                        <a:solidFill>
                          <a:schemeClr val="tx2"/>
                        </a:solidFill>
                        <a:latin typeface="Cambria Math"/>
                      </a:rPr>
                      <m:t>𝑛</m:t>
                    </m:r>
                  </m:oMath>
                </a14:m>
                <a:endParaRPr lang="cs-CZ" dirty="0">
                  <a:solidFill>
                    <a:schemeClr val="tx2"/>
                  </a:solidFill>
                </a:endParaRPr>
              </a:p>
              <a:p>
                <a:endParaRPr lang="cs-CZ" dirty="0"/>
              </a:p>
            </p:txBody>
          </p:sp>
        </mc:Choice>
        <mc:Fallback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412776"/>
                <a:ext cx="8229600" cy="4824536"/>
              </a:xfr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345536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98072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cs-CZ" dirty="0" smtClean="0">
                <a:solidFill>
                  <a:srgbClr val="FF0000"/>
                </a:solidFill>
              </a:rPr>
              <a:t>Vypočtěte a výsledek ověřte dosazením:</a:t>
            </a:r>
            <a:endParaRPr lang="cs-CZ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>
              <a:xfrm>
                <a:off x="395536" y="2708920"/>
                <a:ext cx="8229600" cy="2548880"/>
              </a:xfrm>
            </p:spPr>
            <p:txBody>
              <a:bodyPr/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cs-CZ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cs-CZ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cs-CZ" b="0" i="1" smtClean="0">
                          <a:latin typeface="Cambria Math"/>
                        </a:rPr>
                        <m:t>−</m:t>
                      </m:r>
                      <m:d>
                        <m:dPr>
                          <m:ctrlPr>
                            <a:rPr lang="cs-CZ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cs-CZ" b="0" i="1" smtClean="0">
                              <a:latin typeface="Cambria Math"/>
                            </a:rPr>
                            <m:t>3</m:t>
                          </m:r>
                          <m:r>
                            <a:rPr lang="cs-CZ" b="0" i="1" smtClean="0">
                              <a:latin typeface="Cambria Math"/>
                            </a:rPr>
                            <m:t>𝑥𝑦</m:t>
                          </m:r>
                          <m:r>
                            <a:rPr lang="cs-CZ" b="0" i="1" smtClean="0">
                              <a:latin typeface="Cambria Math"/>
                            </a:rPr>
                            <m:t>−</m:t>
                          </m:r>
                          <m:sSup>
                            <m:sSupPr>
                              <m:ctrlPr>
                                <a:rPr lang="cs-CZ" b="0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cs-CZ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cs-CZ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e>
                      </m:d>
                      <m:r>
                        <a:rPr lang="cs-CZ" b="0" i="0" smtClean="0">
                          <a:latin typeface="Cambria Math"/>
                        </a:rPr>
                        <m:t>+4</m:t>
                      </m:r>
                      <m:r>
                        <m:rPr>
                          <m:sty m:val="p"/>
                        </m:rPr>
                        <a:rPr lang="cs-CZ" b="0" i="0" smtClean="0">
                          <a:latin typeface="Cambria Math"/>
                        </a:rPr>
                        <m:t>xy</m:t>
                      </m:r>
                      <m:r>
                        <a:rPr lang="cs-CZ" b="0" i="0" smtClean="0">
                          <a:latin typeface="Cambria Math"/>
                        </a:rPr>
                        <m:t>−</m:t>
                      </m:r>
                      <m:d>
                        <m:dPr>
                          <m:ctrlPr>
                            <a:rPr lang="cs-CZ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cs-CZ" b="0" i="0" smtClean="0">
                              <a:latin typeface="Cambria Math"/>
                            </a:rPr>
                            <m:t>−2</m:t>
                          </m:r>
                          <m:sSup>
                            <m:sSupPr>
                              <m:ctrlPr>
                                <a:rPr lang="cs-CZ" b="0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cs-CZ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cs-CZ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cs-CZ" b="0" i="1" smtClean="0">
                              <a:latin typeface="Cambria Math"/>
                            </a:rPr>
                            <m:t>−</m:t>
                          </m:r>
                          <m:r>
                            <a:rPr lang="cs-CZ" b="0" i="1" smtClean="0">
                              <a:latin typeface="Cambria Math"/>
                            </a:rPr>
                            <m:t>𝑥𝑦</m:t>
                          </m:r>
                        </m:e>
                      </m:d>
                    </m:oMath>
                  </m:oMathPara>
                </a14:m>
                <a:endParaRPr lang="cs-CZ" b="0" dirty="0" smtClean="0"/>
              </a:p>
              <a:p>
                <a:pPr marL="0" indent="0">
                  <a:buNone/>
                </a:pPr>
                <a:endParaRPr lang="cs-CZ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b="0" i="1" smtClean="0">
                          <a:latin typeface="Cambria Math"/>
                        </a:rPr>
                        <m:t>𝑥</m:t>
                      </m:r>
                      <m:r>
                        <a:rPr lang="cs-CZ" b="0" i="1" smtClean="0">
                          <a:latin typeface="Cambria Math"/>
                        </a:rPr>
                        <m:t>=−2, </m:t>
                      </m:r>
                      <m:r>
                        <a:rPr lang="cs-CZ" b="0" i="1" smtClean="0">
                          <a:latin typeface="Cambria Math"/>
                        </a:rPr>
                        <m:t>𝑦</m:t>
                      </m:r>
                      <m:r>
                        <a:rPr lang="cs-CZ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cs-CZ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b="0" i="1" smtClean="0">
                              <a:latin typeface="Cambria Math"/>
                            </a:rPr>
                            <m:t>2</m:t>
                          </m:r>
                        </m:num>
                        <m:den>
                          <m:r>
                            <a:rPr lang="cs-CZ" b="0" i="1" smtClean="0">
                              <a:latin typeface="Cambria Math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cs-CZ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95536" y="2708920"/>
                <a:ext cx="8229600" cy="2548880"/>
              </a:xfr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9437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cs-CZ" dirty="0">
                <a:solidFill>
                  <a:schemeClr val="tx2"/>
                </a:solidFill>
              </a:rPr>
              <a:t>Řešení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Zástupný symbol pro obsah 4"/>
              <p:cNvSpPr>
                <a:spLocks noGrp="1"/>
              </p:cNvSpPr>
              <p:nvPr>
                <p:ph idx="1"/>
              </p:nvPr>
            </p:nvSpPr>
            <p:spPr>
              <a:xfrm>
                <a:off x="467544" y="836712"/>
                <a:ext cx="8229600" cy="5904656"/>
              </a:xfrm>
            </p:spPr>
            <p:txBody>
              <a:bodyPr>
                <a:normAutofit fontScale="77500" lnSpcReduction="20000"/>
              </a:bodyPr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cs-CZ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i="1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cs-CZ" i="1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cs-CZ" i="1">
                          <a:latin typeface="Cambria Math"/>
                        </a:rPr>
                        <m:t>−</m:t>
                      </m:r>
                      <m:d>
                        <m:dPr>
                          <m:ctrlPr>
                            <a:rPr lang="cs-CZ" i="1">
                              <a:latin typeface="Cambria Math"/>
                            </a:rPr>
                          </m:ctrlPr>
                        </m:dPr>
                        <m:e>
                          <m:r>
                            <a:rPr lang="cs-CZ" i="1">
                              <a:latin typeface="Cambria Math"/>
                            </a:rPr>
                            <m:t>3</m:t>
                          </m:r>
                          <m:r>
                            <a:rPr lang="cs-CZ" i="1">
                              <a:latin typeface="Cambria Math"/>
                            </a:rPr>
                            <m:t>𝑥𝑦</m:t>
                          </m:r>
                          <m:r>
                            <a:rPr lang="cs-CZ" i="1">
                              <a:latin typeface="Cambria Math"/>
                            </a:rPr>
                            <m:t>−</m:t>
                          </m:r>
                          <m:sSup>
                            <m:sSupPr>
                              <m:ctrlPr>
                                <a:rPr lang="cs-CZ" i="1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cs-CZ" i="1"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cs-CZ" i="1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e>
                      </m:d>
                      <m:r>
                        <a:rPr lang="cs-CZ">
                          <a:latin typeface="Cambria Math"/>
                        </a:rPr>
                        <m:t>+4</m:t>
                      </m:r>
                      <m:r>
                        <m:rPr>
                          <m:sty m:val="p"/>
                        </m:rPr>
                        <a:rPr lang="cs-CZ">
                          <a:latin typeface="Cambria Math"/>
                        </a:rPr>
                        <m:t>xy</m:t>
                      </m:r>
                      <m:r>
                        <a:rPr lang="cs-CZ">
                          <a:latin typeface="Cambria Math"/>
                        </a:rPr>
                        <m:t>−</m:t>
                      </m:r>
                      <m:d>
                        <m:dPr>
                          <m:ctrlPr>
                            <a:rPr lang="cs-CZ" i="1">
                              <a:latin typeface="Cambria Math"/>
                            </a:rPr>
                          </m:ctrlPr>
                        </m:dPr>
                        <m:e>
                          <m:r>
                            <a:rPr lang="cs-CZ">
                              <a:latin typeface="Cambria Math"/>
                            </a:rPr>
                            <m:t>−2</m:t>
                          </m:r>
                          <m:sSup>
                            <m:sSupPr>
                              <m:ctrlPr>
                                <a:rPr lang="cs-CZ" i="1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cs-CZ" i="1"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cs-CZ" i="1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cs-CZ" i="1">
                              <a:latin typeface="Cambria Math"/>
                            </a:rPr>
                            <m:t>−</m:t>
                          </m:r>
                          <m:r>
                            <a:rPr lang="cs-CZ" i="1">
                              <a:latin typeface="Cambria Math"/>
                            </a:rPr>
                            <m:t>𝑥𝑦</m:t>
                          </m:r>
                        </m:e>
                      </m:d>
                      <m:r>
                        <a:rPr lang="cs-CZ" b="0" i="1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cs-CZ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cs-CZ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cs-CZ" b="0" i="1" smtClean="0">
                          <a:latin typeface="Cambria Math"/>
                        </a:rPr>
                        <m:t>−3</m:t>
                      </m:r>
                      <m:r>
                        <a:rPr lang="cs-CZ" b="0" i="1" smtClean="0">
                          <a:latin typeface="Cambria Math"/>
                        </a:rPr>
                        <m:t>𝑥𝑦</m:t>
                      </m:r>
                      <m:r>
                        <a:rPr lang="cs-CZ" b="0" i="1" smtClean="0">
                          <a:latin typeface="Cambria Math"/>
                        </a:rPr>
                        <m:t>+</m:t>
                      </m:r>
                      <m:sSup>
                        <m:sSupPr>
                          <m:ctrlPr>
                            <a:rPr lang="cs-CZ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cs-CZ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cs-CZ" b="0" i="1" smtClean="0">
                          <a:latin typeface="Cambria Math"/>
                        </a:rPr>
                        <m:t>+4</m:t>
                      </m:r>
                      <m:r>
                        <a:rPr lang="cs-CZ" b="0" i="1" smtClean="0">
                          <a:latin typeface="Cambria Math"/>
                        </a:rPr>
                        <m:t>𝑥𝑦</m:t>
                      </m:r>
                      <m:r>
                        <a:rPr lang="cs-CZ" b="0" i="1" smtClean="0">
                          <a:latin typeface="Cambria Math"/>
                        </a:rPr>
                        <m:t>+2</m:t>
                      </m:r>
                      <m:sSup>
                        <m:sSupPr>
                          <m:ctrlPr>
                            <a:rPr lang="cs-CZ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cs-CZ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cs-CZ" b="0" i="1" smtClean="0">
                          <a:latin typeface="Cambria Math"/>
                        </a:rPr>
                        <m:t>+</m:t>
                      </m:r>
                      <m:r>
                        <a:rPr lang="cs-CZ" b="0" i="1" smtClean="0">
                          <a:latin typeface="Cambria Math"/>
                        </a:rPr>
                        <m:t>𝑥𝑦</m:t>
                      </m:r>
                      <m:r>
                        <a:rPr lang="cs-CZ" b="0" i="1" smtClean="0">
                          <a:latin typeface="Cambria Math"/>
                        </a:rPr>
                        <m:t>=4</m:t>
                      </m:r>
                      <m:sSup>
                        <m:sSupPr>
                          <m:ctrlPr>
                            <a:rPr lang="cs-CZ" b="0" i="1" smtClean="0">
                              <a:solidFill>
                                <a:schemeClr val="tx2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b="0" i="1" smtClean="0">
                              <a:solidFill>
                                <a:schemeClr val="tx2"/>
                              </a:solidFill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cs-CZ" b="0" i="1" smtClean="0">
                              <a:solidFill>
                                <a:schemeClr val="tx2"/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cs-CZ" b="0" i="1" smtClean="0">
                          <a:solidFill>
                            <a:schemeClr val="tx2"/>
                          </a:solidFill>
                          <a:latin typeface="Cambria Math"/>
                        </a:rPr>
                        <m:t>+2</m:t>
                      </m:r>
                      <m:r>
                        <a:rPr lang="cs-CZ" b="0" i="1" smtClean="0">
                          <a:solidFill>
                            <a:schemeClr val="tx2"/>
                          </a:solidFill>
                          <a:latin typeface="Cambria Math"/>
                        </a:rPr>
                        <m:t>𝑥𝑦</m:t>
                      </m:r>
                    </m:oMath>
                  </m:oMathPara>
                </a14:m>
                <a:endParaRPr lang="cs-CZ" b="0" dirty="0" smtClean="0"/>
              </a:p>
              <a:p>
                <a:pPr marL="0" indent="0">
                  <a:buNone/>
                </a:pPr>
                <a:r>
                  <a:rPr lang="cs-CZ" dirty="0" smtClean="0">
                    <a:solidFill>
                      <a:schemeClr val="tx2"/>
                    </a:solidFill>
                  </a:rPr>
                  <a:t>Dosazení do zadání: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cs-CZ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b="0" i="1" smtClean="0">
                              <a:latin typeface="Cambria Math"/>
                            </a:rPr>
                            <m:t>(−2)</m:t>
                          </m:r>
                        </m:e>
                        <m:sup>
                          <m:r>
                            <a:rPr lang="cs-CZ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cs-CZ" b="0" i="1" smtClean="0">
                          <a:latin typeface="Cambria Math"/>
                        </a:rPr>
                        <m:t>−</m:t>
                      </m:r>
                      <m:d>
                        <m:dPr>
                          <m:ctrlPr>
                            <a:rPr lang="cs-CZ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cs-CZ" b="0" i="1" smtClean="0">
                              <a:latin typeface="Cambria Math"/>
                            </a:rPr>
                            <m:t>3</m:t>
                          </m:r>
                          <m:d>
                            <m:dPr>
                              <m:ctrlPr>
                                <a:rPr lang="cs-CZ" b="0" i="1" smtClean="0">
                                  <a:latin typeface="Cambria Math"/>
                                  <a:ea typeface="Cambria Math"/>
                                </a:rPr>
                              </m:ctrlPr>
                            </m:dPr>
                            <m:e>
                              <m:r>
                                <a:rPr lang="cs-CZ" b="0" i="1" smtClean="0">
                                  <a:latin typeface="Cambria Math"/>
                                  <a:ea typeface="Cambria Math"/>
                                </a:rPr>
                                <m:t>−2</m:t>
                              </m:r>
                            </m:e>
                          </m:d>
                          <m:f>
                            <m:fPr>
                              <m:ctrlPr>
                                <a:rPr lang="cs-CZ" b="0" i="1" smtClean="0">
                                  <a:latin typeface="Cambria Math"/>
                                  <a:ea typeface="Cambria Math"/>
                                </a:rPr>
                              </m:ctrlPr>
                            </m:fPr>
                            <m:num>
                              <m:r>
                                <a:rPr lang="cs-CZ" b="0" i="1" smtClean="0">
                                  <a:latin typeface="Cambria Math"/>
                                  <a:ea typeface="Cambria Math"/>
                                </a:rPr>
                                <m:t>2</m:t>
                              </m:r>
                            </m:num>
                            <m:den>
                              <m:r>
                                <a:rPr lang="cs-CZ" b="0" i="1" smtClean="0">
                                  <a:latin typeface="Cambria Math"/>
                                  <a:ea typeface="Cambria Math"/>
                                </a:rPr>
                                <m:t>3</m:t>
                              </m:r>
                            </m:den>
                          </m:f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−</m:t>
                          </m:r>
                          <m:sSup>
                            <m:sSupPr>
                              <m:ctrlPr>
                                <a:rPr lang="cs-CZ" i="1">
                                  <a:latin typeface="Cambria Math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cs-CZ" i="1"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cs-CZ" i="1">
                                      <a:latin typeface="Cambria Math"/>
                                    </a:rPr>
                                    <m:t>−2</m:t>
                                  </m:r>
                                </m:e>
                              </m:d>
                            </m:e>
                            <m:sup>
                              <m:r>
                                <a:rPr lang="cs-CZ" i="1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e>
                      </m:d>
                      <m:r>
                        <a:rPr lang="cs-CZ" b="0" i="1" smtClean="0">
                          <a:latin typeface="Cambria Math"/>
                        </a:rPr>
                        <m:t>+4</m:t>
                      </m:r>
                      <m:d>
                        <m:dPr>
                          <m:ctrlPr>
                            <a:rPr lang="cs-CZ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cs-CZ" b="0" i="1" smtClean="0">
                              <a:latin typeface="Cambria Math"/>
                            </a:rPr>
                            <m:t>−2</m:t>
                          </m:r>
                        </m:e>
                      </m:d>
                      <m:f>
                        <m:fPr>
                          <m:ctrlPr>
                            <a:rPr lang="cs-CZ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b="0" i="1" smtClean="0">
                              <a:latin typeface="Cambria Math"/>
                            </a:rPr>
                            <m:t>2</m:t>
                          </m:r>
                        </m:num>
                        <m:den>
                          <m:r>
                            <a:rPr lang="cs-CZ" b="0" i="1" smtClean="0">
                              <a:latin typeface="Cambria Math"/>
                            </a:rPr>
                            <m:t>3</m:t>
                          </m:r>
                        </m:den>
                      </m:f>
                      <m:r>
                        <a:rPr lang="cs-CZ" b="0" i="1" smtClean="0">
                          <a:latin typeface="Cambria Math"/>
                        </a:rPr>
                        <m:t>−</m:t>
                      </m:r>
                      <m:d>
                        <m:dPr>
                          <m:ctrlPr>
                            <a:rPr lang="cs-CZ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cs-CZ" b="0" i="1" smtClean="0">
                              <a:latin typeface="Cambria Math"/>
                            </a:rPr>
                            <m:t>−2</m:t>
                          </m:r>
                          <m:sSup>
                            <m:sSupPr>
                              <m:ctrlPr>
                                <a:rPr lang="cs-CZ" i="1">
                                  <a:latin typeface="Cambria Math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cs-CZ" i="1"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cs-CZ" i="1">
                                      <a:latin typeface="Cambria Math"/>
                                    </a:rPr>
                                    <m:t>−2</m:t>
                                  </m:r>
                                </m:e>
                              </m:d>
                            </m:e>
                            <m:sup>
                              <m:r>
                                <a:rPr lang="cs-CZ" i="1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cs-CZ" b="0" i="0" smtClean="0">
                              <a:latin typeface="Cambria Math"/>
                            </a:rPr>
                            <m:t>−</m:t>
                          </m:r>
                          <m:d>
                            <m:dPr>
                              <m:ctrlPr>
                                <a:rPr lang="cs-CZ" b="0" i="1" smtClean="0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cs-CZ" b="0" i="0" smtClean="0">
                                  <a:latin typeface="Cambria Math"/>
                                </a:rPr>
                                <m:t>−2</m:t>
                              </m:r>
                            </m:e>
                          </m:d>
                          <m:f>
                            <m:fPr>
                              <m:ctrlPr>
                                <a:rPr lang="cs-CZ" b="0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cs-CZ" b="0" i="1" smtClean="0">
                                  <a:latin typeface="Cambria Math"/>
                                </a:rPr>
                                <m:t>2</m:t>
                              </m:r>
                            </m:num>
                            <m:den>
                              <m:r>
                                <a:rPr lang="cs-CZ" b="0" i="1" smtClean="0">
                                  <a:latin typeface="Cambria Math"/>
                                </a:rPr>
                                <m:t>3</m:t>
                              </m:r>
                            </m:den>
                          </m:f>
                        </m:e>
                      </m:d>
                      <m:r>
                        <a:rPr lang="cs-CZ" b="0" i="1" smtClean="0">
                          <a:latin typeface="Cambria Math"/>
                        </a:rPr>
                        <m:t>=4−</m:t>
                      </m:r>
                      <m:d>
                        <m:dPr>
                          <m:ctrlPr>
                            <a:rPr lang="cs-CZ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cs-CZ" b="0" i="1" smtClean="0">
                              <a:latin typeface="Cambria Math"/>
                            </a:rPr>
                            <m:t>−4−4</m:t>
                          </m:r>
                        </m:e>
                      </m:d>
                      <m:r>
                        <a:rPr lang="cs-CZ" b="0" i="1" smtClean="0">
                          <a:latin typeface="Cambria Math"/>
                        </a:rPr>
                        <m:t>−</m:t>
                      </m:r>
                      <m:f>
                        <m:fPr>
                          <m:ctrlPr>
                            <a:rPr lang="cs-CZ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b="0" i="1" smtClean="0">
                              <a:latin typeface="Cambria Math"/>
                            </a:rPr>
                            <m:t>16</m:t>
                          </m:r>
                        </m:num>
                        <m:den>
                          <m:r>
                            <a:rPr lang="cs-CZ" b="0" i="1" smtClean="0">
                              <a:latin typeface="Cambria Math"/>
                            </a:rPr>
                            <m:t>3</m:t>
                          </m:r>
                        </m:den>
                      </m:f>
                      <m:r>
                        <a:rPr lang="cs-CZ" b="0" i="1" smtClean="0">
                          <a:latin typeface="Cambria Math"/>
                        </a:rPr>
                        <m:t>−</m:t>
                      </m:r>
                      <m:d>
                        <m:dPr>
                          <m:ctrlPr>
                            <a:rPr lang="cs-CZ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cs-CZ" b="0" i="1" smtClean="0">
                              <a:latin typeface="Cambria Math"/>
                            </a:rPr>
                            <m:t>−8+</m:t>
                          </m:r>
                          <m:f>
                            <m:fPr>
                              <m:ctrlPr>
                                <a:rPr lang="cs-CZ" b="0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cs-CZ" b="0" i="1" smtClean="0">
                                  <a:latin typeface="Cambria Math"/>
                                </a:rPr>
                                <m:t>4</m:t>
                              </m:r>
                            </m:num>
                            <m:den>
                              <m:r>
                                <a:rPr lang="cs-CZ" b="0" i="1" smtClean="0">
                                  <a:latin typeface="Cambria Math"/>
                                </a:rPr>
                                <m:t>3</m:t>
                              </m:r>
                            </m:den>
                          </m:f>
                        </m:e>
                      </m:d>
                      <m:r>
                        <a:rPr lang="cs-CZ" b="0" i="1" smtClean="0">
                          <a:latin typeface="Cambria Math"/>
                        </a:rPr>
                        <m:t>=12−</m:t>
                      </m:r>
                      <m:f>
                        <m:fPr>
                          <m:ctrlPr>
                            <a:rPr lang="cs-CZ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b="0" i="1" smtClean="0">
                              <a:latin typeface="Cambria Math"/>
                            </a:rPr>
                            <m:t>16</m:t>
                          </m:r>
                        </m:num>
                        <m:den>
                          <m:r>
                            <a:rPr lang="cs-CZ" b="0" i="1" smtClean="0">
                              <a:latin typeface="Cambria Math"/>
                            </a:rPr>
                            <m:t>3</m:t>
                          </m:r>
                        </m:den>
                      </m:f>
                      <m:r>
                        <a:rPr lang="cs-CZ" b="0" i="1" smtClean="0"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lang="cs-CZ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b="0" i="1" smtClean="0">
                              <a:latin typeface="Cambria Math"/>
                            </a:rPr>
                            <m:t>20</m:t>
                          </m:r>
                        </m:num>
                        <m:den>
                          <m:r>
                            <a:rPr lang="cs-CZ" b="0" i="1" smtClean="0">
                              <a:latin typeface="Cambria Math"/>
                            </a:rPr>
                            <m:t>3</m:t>
                          </m:r>
                        </m:den>
                      </m:f>
                      <m:r>
                        <a:rPr lang="cs-CZ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cs-CZ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b="0" i="1" smtClean="0">
                              <a:latin typeface="Cambria Math"/>
                            </a:rPr>
                            <m:t>36−16+20</m:t>
                          </m:r>
                        </m:num>
                        <m:den>
                          <m:r>
                            <a:rPr lang="cs-CZ" b="0" i="1" smtClean="0">
                              <a:latin typeface="Cambria Math"/>
                            </a:rPr>
                            <m:t>3</m:t>
                          </m:r>
                        </m:den>
                      </m:f>
                      <m:r>
                        <a:rPr lang="cs-CZ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cs-CZ" b="0" i="1" smtClean="0">
                              <a:solidFill>
                                <a:schemeClr val="tx2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b="0" i="1" smtClean="0">
                              <a:solidFill>
                                <a:schemeClr val="tx2"/>
                              </a:solidFill>
                              <a:latin typeface="Cambria Math"/>
                            </a:rPr>
                            <m:t>40</m:t>
                          </m:r>
                        </m:num>
                        <m:den>
                          <m:r>
                            <a:rPr lang="cs-CZ" b="0" i="1" smtClean="0">
                              <a:solidFill>
                                <a:schemeClr val="tx2"/>
                              </a:solidFill>
                              <a:latin typeface="Cambria Math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cs-CZ" dirty="0" smtClean="0"/>
              </a:p>
              <a:p>
                <a:pPr marL="0" indent="0">
                  <a:buNone/>
                </a:pPr>
                <a:r>
                  <a:rPr lang="cs-CZ" dirty="0" smtClean="0">
                    <a:solidFill>
                      <a:schemeClr val="tx2"/>
                    </a:solidFill>
                  </a:rPr>
                  <a:t>Dosazení do výsledku: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cs-CZ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b="0" i="1" smtClean="0">
                              <a:latin typeface="Cambria Math"/>
                            </a:rPr>
                            <m:t>4</m:t>
                          </m:r>
                          <m:r>
                            <a:rPr lang="cs-CZ" i="1">
                              <a:latin typeface="Cambria Math"/>
                            </a:rPr>
                            <m:t>(−2)</m:t>
                          </m:r>
                        </m:e>
                        <m:sup>
                          <m:r>
                            <a:rPr lang="cs-CZ" i="1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cs-CZ" b="0" i="1" smtClean="0">
                          <a:latin typeface="Cambria Math"/>
                        </a:rPr>
                        <m:t>+2</m:t>
                      </m:r>
                      <m:d>
                        <m:dPr>
                          <m:ctrlPr>
                            <a:rPr lang="cs-CZ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cs-CZ" b="0" i="1" smtClean="0">
                              <a:latin typeface="Cambria Math"/>
                            </a:rPr>
                            <m:t>−2</m:t>
                          </m:r>
                        </m:e>
                      </m:d>
                      <m:f>
                        <m:fPr>
                          <m:ctrlPr>
                            <a:rPr lang="cs-CZ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b="0" i="1" smtClean="0">
                              <a:latin typeface="Cambria Math"/>
                            </a:rPr>
                            <m:t>2</m:t>
                          </m:r>
                        </m:num>
                        <m:den>
                          <m:r>
                            <a:rPr lang="cs-CZ" b="0" i="1" smtClean="0">
                              <a:latin typeface="Cambria Math"/>
                            </a:rPr>
                            <m:t>3</m:t>
                          </m:r>
                        </m:den>
                      </m:f>
                      <m:r>
                        <a:rPr lang="cs-CZ" b="0" i="1" smtClean="0">
                          <a:latin typeface="Cambria Math"/>
                        </a:rPr>
                        <m:t>=16−</m:t>
                      </m:r>
                      <m:f>
                        <m:fPr>
                          <m:ctrlPr>
                            <a:rPr lang="cs-CZ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b="0" i="1" smtClean="0">
                              <a:latin typeface="Cambria Math"/>
                            </a:rPr>
                            <m:t>8</m:t>
                          </m:r>
                        </m:num>
                        <m:den>
                          <m:r>
                            <a:rPr lang="cs-CZ" b="0" i="1" smtClean="0">
                              <a:latin typeface="Cambria Math"/>
                            </a:rPr>
                            <m:t>3</m:t>
                          </m:r>
                        </m:den>
                      </m:f>
                      <m:r>
                        <a:rPr lang="cs-CZ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cs-CZ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b="0" i="1" smtClean="0">
                              <a:latin typeface="Cambria Math"/>
                            </a:rPr>
                            <m:t>48−8</m:t>
                          </m:r>
                        </m:num>
                        <m:den>
                          <m:r>
                            <a:rPr lang="cs-CZ" b="0" i="1" smtClean="0">
                              <a:latin typeface="Cambria Math"/>
                            </a:rPr>
                            <m:t>3</m:t>
                          </m:r>
                        </m:den>
                      </m:f>
                      <m:r>
                        <a:rPr lang="cs-CZ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cs-CZ" b="0" i="1" smtClean="0">
                              <a:solidFill>
                                <a:schemeClr val="tx2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b="0" i="1" smtClean="0">
                              <a:solidFill>
                                <a:schemeClr val="tx2"/>
                              </a:solidFill>
                              <a:latin typeface="Cambria Math"/>
                            </a:rPr>
                            <m:t>40</m:t>
                          </m:r>
                        </m:num>
                        <m:den>
                          <m:r>
                            <a:rPr lang="cs-CZ" b="0" i="1" smtClean="0">
                              <a:solidFill>
                                <a:schemeClr val="tx2"/>
                              </a:solidFill>
                              <a:latin typeface="Cambria Math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cs-CZ" dirty="0" smtClean="0"/>
              </a:p>
              <a:p>
                <a:pPr marL="0" indent="0">
                  <a:buNone/>
                </a:pPr>
                <a:endParaRPr lang="cs-CZ" dirty="0"/>
              </a:p>
            </p:txBody>
          </p:sp>
        </mc:Choice>
        <mc:Fallback xmlns="">
          <p:sp>
            <p:nvSpPr>
              <p:cNvPr id="5" name="Zástupný symbol pro obsah 4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67544" y="836712"/>
                <a:ext cx="8229600" cy="5904656"/>
              </a:xfrm>
              <a:blipFill rotWithShape="1">
                <a:blip r:embed="rId2"/>
                <a:stretch>
                  <a:fillRect l="-1259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320180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612</TotalTime>
  <Words>749</Words>
  <Application>Microsoft Office PowerPoint</Application>
  <PresentationFormat>Předvádění na obrazovce (4:3)</PresentationFormat>
  <Paragraphs>49</Paragraphs>
  <Slides>7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8" baseType="lpstr">
      <vt:lpstr>Motiv systému Office</vt:lpstr>
      <vt:lpstr>Sčítání a odčítání mnohočlenů</vt:lpstr>
      <vt:lpstr>Pravidla pro sčítání a odčítání mnohočlenů</vt:lpstr>
      <vt:lpstr>Pravidla pro odstranění závorek</vt:lpstr>
      <vt:lpstr>Příklady na procvičení  Vypočtěte:</vt:lpstr>
      <vt:lpstr>Řešení</vt:lpstr>
      <vt:lpstr>Vypočtěte a výsledek ověřte dosazením:</vt:lpstr>
      <vt:lpstr>Řešení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Základní informace</dc:title>
  <dc:creator>sylva</dc:creator>
  <cp:lastModifiedBy>sylva</cp:lastModifiedBy>
  <cp:revision>72</cp:revision>
  <dcterms:created xsi:type="dcterms:W3CDTF">2012-06-18T15:15:37Z</dcterms:created>
  <dcterms:modified xsi:type="dcterms:W3CDTF">2013-04-08T05:53:39Z</dcterms:modified>
</cp:coreProperties>
</file>