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ylva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1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30.12.2012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628800"/>
            <a:ext cx="7772400" cy="576064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Dělení mnohočlenů jednočlenem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7494181"/>
              </p:ext>
            </p:extLst>
          </p:nvPr>
        </p:nvGraphicFramePr>
        <p:xfrm>
          <a:off x="699207" y="2708920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Matematika – výrazy s proměnnými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27. 10. 2012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3.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Opakování dělení</a:t>
                      </a:r>
                      <a:r>
                        <a:rPr lang="cs-CZ" baseline="0" dirty="0" smtClean="0"/>
                        <a:t> mnohočlenů, užití závorek v kombinaci se sčítáním</a:t>
                      </a:r>
                      <a:r>
                        <a:rPr lang="cs-CZ" baseline="0" smtClean="0"/>
                        <a:t>, odčítáním </a:t>
                      </a:r>
                      <a:r>
                        <a:rPr lang="cs-CZ" baseline="0" dirty="0" smtClean="0"/>
                        <a:t>a násobením. 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Na prvním snímku je postup dělení mnohočlenu jednočlenem</a:t>
                      </a:r>
                      <a:r>
                        <a:rPr lang="cs-CZ" baseline="0" dirty="0" smtClean="0"/>
                        <a:t>. Na </a:t>
                      </a:r>
                      <a:r>
                        <a:rPr lang="cs-CZ" baseline="0" dirty="0" smtClean="0"/>
                        <a:t>dalších snímcích jsou </a:t>
                      </a:r>
                      <a:r>
                        <a:rPr lang="cs-CZ" baseline="0" dirty="0" smtClean="0"/>
                        <a:t>různé typy příkladů na procvičení včetně </a:t>
                      </a:r>
                      <a:r>
                        <a:rPr lang="cs-CZ" baseline="0" dirty="0" smtClean="0"/>
                        <a:t>řešení</a:t>
                      </a:r>
                      <a:r>
                        <a:rPr lang="cs-CZ" baseline="0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Sylva Potůčková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VY_32_INOVACE_21_MPOT04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Postup dělení mnohočlenu jednočlenem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cs-CZ" dirty="0" smtClean="0"/>
                  <a:t>Při dělení postupujeme tak, že daným jednočlenem vydělíme každý člen mnohočlenu a vzniklé podíly sečteme.</a:t>
                </a:r>
              </a:p>
              <a:p>
                <a:r>
                  <a:rPr lang="cs-CZ" dirty="0" smtClean="0"/>
                  <a:t>Příklad</a:t>
                </a:r>
                <a:br>
                  <a:rPr lang="cs-CZ" dirty="0" smtClean="0"/>
                </a:br>
                <a14:m>
                  <m:oMath xmlns:m="http://schemas.openxmlformats.org/officeDocument/2006/math"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20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−16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+8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:4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i="1" dirty="0" smtClean="0">
                    <a:latin typeface="Cambria Math"/>
                  </a:rPr>
                  <a:t/>
                </a:r>
                <a:br>
                  <a:rPr lang="cs-CZ" b="0" i="1" dirty="0" smtClean="0">
                    <a:latin typeface="Cambria Math"/>
                  </a:rPr>
                </a:br>
                <a14:m>
                  <m:oMath xmlns:m="http://schemas.openxmlformats.org/officeDocument/2006/math"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20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4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16</m:t>
                        </m:r>
                        <m:sSup>
                          <m:sSupPr>
                            <m:ctrlP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8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4</m:t>
                        </m:r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den>
                    </m:f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=5</m:t>
                    </m:r>
                    <m:sSup>
                      <m:sSupPr>
                        <m:ctrlP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3</m:t>
                        </m:r>
                      </m:sup>
                    </m:sSup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−4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rgbClr val="FF0000"/>
                        </a:solidFill>
                        <a:latin typeface="Cambria Math"/>
                      </a:rPr>
                      <m:t>+2</m:t>
                    </m:r>
                  </m:oMath>
                </a14:m>
                <a:r>
                  <a:rPr lang="cs-CZ" dirty="0" smtClean="0">
                    <a:solidFill>
                      <a:srgbClr val="FF0000"/>
                    </a:solidFill>
                  </a:rPr>
                  <a:t/>
                </a:r>
                <a:br>
                  <a:rPr lang="cs-CZ" dirty="0" smtClean="0">
                    <a:solidFill>
                      <a:srgbClr val="FF0000"/>
                    </a:solidFill>
                  </a:rPr>
                </a:br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 smtClean="0"/>
              </a:p>
              <a:p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1916832"/>
                <a:ext cx="8229600" cy="4525963"/>
              </a:xfrm>
              <a:blipFill rotWithShape="1">
                <a:blip r:embed="rId2"/>
                <a:stretch>
                  <a:fillRect l="-1704" t="-2826" r="-281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0802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/>
                </a:solidFill>
              </a:rPr>
              <a:t>Vypočítejte a uveďte, kdy má dané dělení smysl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sz="half" idx="1"/>
              </p:nvPr>
            </p:nvSpPr>
            <p:spPr>
              <a:xfrm>
                <a:off x="395536" y="2060848"/>
                <a:ext cx="4038600" cy="4525963"/>
              </a:xfrm>
            </p:spPr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5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:3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−12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:3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14</m:t>
                    </m:r>
                    <m:r>
                      <a:rPr lang="cs-CZ" b="0" i="1" smtClean="0">
                        <a:latin typeface="Cambria Math"/>
                      </a:rPr>
                      <m:t>𝑎𝑏</m:t>
                    </m:r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−7</m:t>
                        </m:r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−3</m:t>
                        </m:r>
                        <m:r>
                          <a:rPr lang="cs-CZ" b="0" i="1" smtClean="0">
                            <a:latin typeface="Cambria Math"/>
                          </a:rPr>
                          <m:t>𝑚𝑛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−4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:endParaRPr lang="cs-CZ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395536" y="2060848"/>
                <a:ext cx="4038600" cy="4525963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Zástupný symbol pro obsah 3"/>
              <p:cNvSpPr>
                <a:spLocks noGrp="1"/>
              </p:cNvSpPr>
              <p:nvPr>
                <p:ph sz="half" idx="2"/>
              </p:nvPr>
            </p:nvSpPr>
            <p:spPr>
              <a:xfrm>
                <a:off x="4283968" y="1916833"/>
                <a:ext cx="4398640" cy="424847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5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𝑎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5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−12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𝑦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−4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𝑥𝑦</m:t>
                      </m:r>
                      <m:r>
                        <a:rPr lang="cs-CZ" b="0" i="1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𝑥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14</m:t>
                          </m:r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𝑎𝑏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−7</m:t>
                          </m:r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−2</m:t>
                      </m:r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𝑎</m:t>
                      </m:r>
                      <m:r>
                        <a:rPr lang="cs-CZ" b="0" i="1" smtClean="0">
                          <a:latin typeface="Cambria Math"/>
                        </a:rPr>
                        <m:t>;</m:t>
                      </m:r>
                      <m:r>
                        <a:rPr lang="cs-CZ" b="0" i="1" smtClean="0">
                          <a:latin typeface="Cambria Math"/>
                        </a:rPr>
                        <m:t>𝑏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cs-CZ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−3</m:t>
                          </m:r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𝑚𝑛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−4</m:t>
                          </m:r>
                          <m:sSup>
                            <m:sSupPr>
                              <m:ctrlP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𝑚</m:t>
                              </m:r>
                            </m:e>
                            <m:sup>
                              <m:r>
                                <a:rPr lang="cs-CZ" b="0" i="1" smtClean="0">
                                  <a:solidFill>
                                    <a:schemeClr val="tx2"/>
                                  </a:solidFill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𝑛</m:t>
                          </m:r>
                        </m:den>
                      </m:f>
                      <m:r>
                        <a:rPr lang="cs-CZ" b="0" i="1" smtClean="0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3</m:t>
                          </m:r>
                        </m:num>
                        <m:den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4</m:t>
                          </m:r>
                          <m:r>
                            <a:rPr lang="cs-CZ" b="0" i="1" smtClean="0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𝑚</m:t>
                          </m:r>
                        </m:den>
                      </m:f>
                      <m:r>
                        <a:rPr lang="cs-CZ" b="0" i="1" smtClean="0">
                          <a:latin typeface="Cambria Math"/>
                        </a:rPr>
                        <m:t>;</m:t>
                      </m:r>
                    </m:oMath>
                  </m:oMathPara>
                </a14:m>
                <a:endParaRPr lang="cs-CZ" b="0" i="1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cs-CZ" b="0" i="1" smtClean="0">
                          <a:latin typeface="Cambria Math"/>
                        </a:rPr>
                        <m:t>𝑚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≠0, 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cs-CZ" b="0" i="1" smtClean="0">
                          <a:latin typeface="Cambria Math"/>
                          <a:ea typeface="Cambria Math"/>
                        </a:rPr>
                        <m:t>≠0</m:t>
                      </m:r>
                    </m:oMath>
                  </m:oMathPara>
                </a14:m>
                <a:endParaRPr lang="cs-CZ" dirty="0"/>
              </a:p>
            </p:txBody>
          </p:sp>
        </mc:Choice>
        <mc:Fallback>
          <p:sp>
            <p:nvSpPr>
              <p:cNvPr id="4" name="Zástupný symbol pro obsah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xfrm>
                <a:off x="4283968" y="1916833"/>
                <a:ext cx="4398640" cy="4248471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13730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2"/>
                </a:solidFill>
              </a:rPr>
              <a:t>Vypočítejte a uveďte, kdy má dané dělení smysl</a:t>
            </a:r>
            <a:endParaRPr lang="cs-C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Zástupný symbol pro obsah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  <m:r>
                          <a:rPr lang="cs-CZ" b="0" i="1" smtClean="0">
                            <a:latin typeface="Cambria Math"/>
                          </a:rPr>
                          <m:t>−6</m:t>
                        </m:r>
                        <m:r>
                          <a:rPr lang="cs-CZ" b="0" i="1" smtClean="0">
                            <a:latin typeface="Cambria Math"/>
                          </a:rPr>
                          <m:t>𝑥𝑦</m:t>
                        </m:r>
                        <m:r>
                          <a:rPr lang="cs-CZ" b="0" i="1" smtClean="0">
                            <a:latin typeface="Cambria Math"/>
                          </a:rPr>
                          <m:t>+9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:3</m:t>
                    </m:r>
                    <m:r>
                      <a:rPr lang="cs-CZ" b="0" i="1" smtClean="0">
                        <a:latin typeface="Cambria Math"/>
                      </a:rPr>
                      <m:t>𝑥𝑦</m:t>
                    </m:r>
                  </m:oMath>
                </a14:m>
                <a:r>
                  <a:rPr lang="cs-CZ" b="0" dirty="0" smtClean="0"/>
                  <a:t/>
                </a:r>
                <a:br>
                  <a:rPr lang="cs-CZ" b="0" dirty="0" smtClean="0"/>
                </a:br>
                <a:endParaRPr lang="cs-CZ" b="0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+2</m:t>
                        </m:r>
                        <m:r>
                          <a:rPr lang="cs-CZ" b="0" i="1" smtClean="0">
                            <a:latin typeface="Cambria Math"/>
                          </a:rPr>
                          <m:t>𝑎𝑏</m:t>
                        </m:r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</m:e>
                    </m:d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𝑣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−3</m:t>
                    </m:r>
                    <m:r>
                      <a:rPr lang="cs-CZ" b="0" i="1" smtClean="0">
                        <a:latin typeface="Cambria Math"/>
                      </a:rPr>
                      <m:t>𝑣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:endParaRPr lang="cs-CZ" dirty="0" smtClean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−4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+2</m:t>
                    </m:r>
                  </m:oMath>
                </a14:m>
                <a:endParaRPr lang="cs-CZ" dirty="0"/>
              </a:p>
            </p:txBody>
          </p:sp>
        </mc:Choice>
        <mc:Fallback xmlns=""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728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/>
                </a:solidFill>
              </a:rPr>
              <a:t>Řešení</a:t>
            </a:r>
            <a:endParaRPr lang="cs-CZ" dirty="0">
              <a:solidFill>
                <a:schemeClr val="tx2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ástupný symbol pro obsah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3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𝑦</m:t>
                        </m:r>
                        <m:r>
                          <a:rPr lang="cs-CZ" i="1">
                            <a:latin typeface="Cambria Math"/>
                          </a:rPr>
                          <m:t>−6</m:t>
                        </m:r>
                        <m:r>
                          <a:rPr lang="cs-CZ" i="1">
                            <a:latin typeface="Cambria Math"/>
                          </a:rPr>
                          <m:t>𝑥𝑦</m:t>
                        </m:r>
                        <m:r>
                          <a:rPr lang="cs-CZ" i="1">
                            <a:latin typeface="Cambria Math"/>
                          </a:rPr>
                          <m:t>+9</m:t>
                        </m:r>
                        <m:r>
                          <a:rPr lang="cs-CZ" i="1">
                            <a:latin typeface="Cambria Math"/>
                          </a:rPr>
                          <m:t>𝑥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i="1">
                        <a:latin typeface="Cambria Math"/>
                      </a:rPr>
                      <m:t>:3</m:t>
                    </m:r>
                    <m:r>
                      <a:rPr lang="cs-CZ" i="1">
                        <a:latin typeface="Cambria Math"/>
                      </a:rPr>
                      <m:t>𝑥𝑦</m:t>
                    </m:r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𝑥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−2+3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;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≠0;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5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𝑎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+2</m:t>
                        </m:r>
                        <m:r>
                          <a:rPr lang="cs-CZ" i="1">
                            <a:latin typeface="Cambria Math"/>
                          </a:rPr>
                          <m:t>𝑎𝑏</m:t>
                        </m:r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r>
                          <a:rPr lang="cs-CZ" i="1">
                            <a:latin typeface="Cambria Math"/>
                          </a:rPr>
                          <m:t>𝑎</m:t>
                        </m:r>
                      </m:e>
                    </m:d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−5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𝑎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−2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𝑏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</m:t>
                    </m:r>
                    <m:sSup>
                      <m:sSupPr>
                        <m:ctrlP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;</m:t>
                    </m:r>
                    <m:r>
                      <a:rPr lang="cs-CZ" b="0" i="1" smtClean="0">
                        <a:latin typeface="Cambria Math"/>
                      </a:rPr>
                      <m:t>𝑎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4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−2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+5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𝑧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𝑣</m:t>
                        </m:r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−3</m:t>
                    </m:r>
                    <m:r>
                      <a:rPr lang="cs-CZ" i="1">
                        <a:latin typeface="Cambria Math"/>
                      </a:rPr>
                      <m:t>𝑣</m:t>
                    </m:r>
                  </m:oMath>
                </a14:m>
                <a:r>
                  <a:rPr lang="cs-CZ" dirty="0"/>
                  <a:t/>
                </a:r>
                <a:br>
                  <a:rPr lang="cs-CZ" dirty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−2</m:t>
                    </m:r>
                    <m:r>
                      <a:rPr lang="cs-CZ" b="0" i="1" smtClean="0">
                        <a:latin typeface="Cambria Math"/>
                      </a:rPr>
                      <m:t>𝑧</m:t>
                    </m:r>
                    <m:r>
                      <a:rPr lang="cs-CZ" b="0" i="1" smtClean="0">
                        <a:latin typeface="Cambria Math"/>
                      </a:rPr>
                      <m:t>+5</m:t>
                    </m:r>
                    <m:r>
                      <a:rPr lang="cs-CZ" b="0" i="1" smtClean="0">
                        <a:latin typeface="Cambria Math"/>
                      </a:rPr>
                      <m:t>𝑣</m:t>
                    </m:r>
                    <m:r>
                      <a:rPr lang="cs-CZ" b="0" i="1" smtClean="0">
                        <a:latin typeface="Cambria Math"/>
                      </a:rPr>
                      <m:t>−3</m:t>
                    </m:r>
                    <m:r>
                      <a:rPr lang="cs-CZ" b="0" i="1" smtClean="0">
                        <a:latin typeface="Cambria Math"/>
                      </a:rPr>
                      <m:t>𝑣</m:t>
                    </m:r>
                    <m:r>
                      <a:rPr lang="cs-CZ" b="0" i="1" smtClean="0"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cs-CZ" i="1" smtClean="0">
                            <a:solidFill>
                              <a:schemeClr val="tx2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𝑧</m:t>
                        </m:r>
                      </m:e>
                      <m:sup>
                        <m:r>
                          <a:rPr lang="cs-CZ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solidFill>
                          <a:schemeClr val="tx2"/>
                        </a:solidFill>
                        <a:latin typeface="Cambria Math"/>
                      </a:rPr>
                      <m:t>−2</m:t>
                    </m:r>
                    <m:r>
                      <a:rPr lang="cs-CZ" i="1">
                        <a:solidFill>
                          <a:schemeClr val="tx2"/>
                        </a:solidFill>
                        <a:latin typeface="Cambria Math"/>
                      </a:rPr>
                      <m:t>𝑧</m:t>
                    </m:r>
                    <m:r>
                      <a:rPr lang="cs-CZ" b="0" i="0" smtClean="0">
                        <a:solidFill>
                          <a:schemeClr val="tx2"/>
                        </a:solidFill>
                        <a:latin typeface="Cambria Math"/>
                      </a:rPr>
                      <m:t>+2</m:t>
                    </m:r>
                    <m:r>
                      <m:rPr>
                        <m:sty m:val="p"/>
                      </m:rPr>
                      <a:rPr lang="cs-CZ" b="0" i="0" smtClean="0">
                        <a:solidFill>
                          <a:schemeClr val="tx2"/>
                        </a:solidFill>
                        <a:latin typeface="Cambria Math"/>
                      </a:rPr>
                      <m:t>v</m:t>
                    </m:r>
                    <m:r>
                      <a:rPr lang="cs-CZ" b="0" i="0" smtClean="0">
                        <a:latin typeface="Cambria Math"/>
                      </a:rPr>
                      <m:t>;</m:t>
                    </m:r>
                    <m:r>
                      <m:rPr>
                        <m:sty m:val="p"/>
                      </m:rPr>
                      <a:rPr lang="cs-CZ" b="0" i="0" smtClean="0">
                        <a:latin typeface="Cambria Math"/>
                      </a:rPr>
                      <m:t>z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pPr marL="514350" indent="-514350">
                  <a:buFont typeface="+mj-lt"/>
                  <a:buAutoNum type="arabicPeriod"/>
                </a:pPr>
                <a14:m>
                  <m:oMath xmlns:m="http://schemas.openxmlformats.org/officeDocument/2006/math">
                    <m:d>
                      <m:dPr>
                        <m:ctrlPr>
                          <a:rPr lang="cs-CZ" i="1">
                            <a:latin typeface="Cambria Math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i="1">
                            <a:latin typeface="Cambria Math"/>
                          </a:rPr>
                          <m:t>−</m:t>
                        </m:r>
                        <m:sSup>
                          <m:sSupPr>
                            <m:ctrlPr>
                              <a:rPr lang="cs-CZ" i="1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i="1">
                                <a:latin typeface="Cambria Math"/>
                              </a:rPr>
                              <m:t>𝑚</m:t>
                            </m:r>
                          </m:e>
                          <m:sup>
                            <m:r>
                              <a:rPr lang="cs-CZ" i="1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i="1">
                        <a:latin typeface="Cambria Math"/>
                      </a:rPr>
                      <m:t>:</m:t>
                    </m:r>
                    <m:sSup>
                      <m:sSupPr>
                        <m:ctrlPr>
                          <a:rPr lang="cs-CZ" i="1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>
                            <a:latin typeface="Cambria Math"/>
                          </a:rPr>
                          <m:t>𝑚</m:t>
                        </m:r>
                      </m:e>
                      <m:sup>
                        <m:r>
                          <a:rPr lang="cs-CZ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i="1">
                        <a:latin typeface="Cambria Math"/>
                      </a:rPr>
                      <m:t>−4</m:t>
                    </m:r>
                    <m:r>
                      <a:rPr lang="cs-CZ" i="1">
                        <a:latin typeface="Cambria Math"/>
                      </a:rPr>
                      <m:t>𝑚</m:t>
                    </m:r>
                    <m:r>
                      <a:rPr lang="cs-CZ" i="1">
                        <a:latin typeface="Cambria Math"/>
                      </a:rPr>
                      <m:t>+2</m:t>
                    </m:r>
                  </m:oMath>
                </a14:m>
                <a:r>
                  <a:rPr lang="cs-CZ" dirty="0" smtClean="0"/>
                  <a:t/>
                </a:r>
                <a:br>
                  <a:rPr lang="cs-CZ" dirty="0" smtClean="0"/>
                </a:br>
                <a14:m>
                  <m:oMath xmlns:m="http://schemas.openxmlformats.org/officeDocument/2006/math">
                    <m:r>
                      <a:rPr lang="cs-CZ" b="0" i="1" smtClean="0">
                        <a:latin typeface="Cambria Math"/>
                      </a:rPr>
                      <m:t>=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−1−4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</a:rPr>
                      <m:t>+2=−3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𝑚</m:t>
                    </m:r>
                    <m:r>
                      <a:rPr lang="cs-CZ" b="0" i="1" smtClean="0">
                        <a:solidFill>
                          <a:schemeClr val="tx2"/>
                        </a:solidFill>
                        <a:latin typeface="Cambria Math"/>
                      </a:rPr>
                      <m:t>+1;</m:t>
                    </m:r>
                    <m:r>
                      <a:rPr lang="cs-CZ" b="0" i="1" smtClean="0">
                        <a:latin typeface="Cambria Math"/>
                      </a:rPr>
                      <m:t>𝑚</m:t>
                    </m:r>
                    <m:r>
                      <a:rPr lang="cs-CZ" b="0" i="1" smtClean="0">
                        <a:latin typeface="Cambria Math"/>
                        <a:ea typeface="Cambria Math"/>
                      </a:rPr>
                      <m:t>≠0</m:t>
                    </m:r>
                  </m:oMath>
                </a14:m>
                <a:endParaRPr lang="cs-CZ" dirty="0"/>
              </a:p>
              <a:p>
                <a:pPr marL="0" indent="0">
                  <a:buNone/>
                </a:pPr>
                <a:endParaRPr lang="cs-CZ" dirty="0"/>
              </a:p>
            </p:txBody>
          </p:sp>
        </mc:Choice>
        <mc:Fallback>
          <p:sp>
            <p:nvSpPr>
              <p:cNvPr id="6" name="Zástupný symbol pro obsah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7371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rgbClr val="FF0000"/>
                </a:solidFill>
              </a:rPr>
              <a:t>Doplňte zakrytý výraz tak, aby platilo:</a:t>
            </a:r>
            <a:endParaRPr lang="cs-CZ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cs-CZ" b="0" i="0" smtClean="0">
                        <a:latin typeface="Cambria Math"/>
                      </a:rPr>
                      <m:t>6</m:t>
                    </m:r>
                    <m:sSup>
                      <m:sSupPr>
                        <m:ctrlPr>
                          <a:rPr lang="cs-CZ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𝑦𝑧</m:t>
                    </m:r>
                    <m:r>
                      <a:rPr lang="cs-CZ" b="0" i="1" smtClean="0">
                        <a:latin typeface="Cambria Math"/>
                      </a:rPr>
                      <m:t>:6</m:t>
                    </m:r>
                    <m:r>
                      <a:rPr lang="cs-CZ" b="0" i="1" smtClean="0">
                        <a:latin typeface="Cambria Math"/>
                      </a:rPr>
                      <m:t>𝑥𝑧</m:t>
                    </m:r>
                    <m:r>
                      <a:rPr lang="cs-CZ" b="0" i="1" dirty="0" smtClean="0">
                        <a:latin typeface="Cambria Math"/>
                      </a:rPr>
                      <m:t>=</m:t>
                    </m:r>
                    <m:r>
                      <a:rPr lang="cs-CZ" b="0" i="1" dirty="0" smtClean="0">
                        <a:latin typeface="Cambria Math"/>
                      </a:rPr>
                      <m:t>𝑥𝑦</m:t>
                    </m:r>
                  </m:oMath>
                </a14:m>
                <a:endParaRPr lang="cs-CZ" dirty="0" smtClean="0"/>
              </a:p>
              <a:p>
                <a:endParaRPr lang="cs-CZ" dirty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12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𝑦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−4</m:t>
                        </m:r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:4</m:t>
                    </m:r>
                    <m:r>
                      <a:rPr lang="cs-CZ" b="0" i="1" smtClean="0">
                        <a:latin typeface="Cambria Math"/>
                      </a:rPr>
                      <m:t>𝑦</m:t>
                    </m:r>
                    <m:r>
                      <a:rPr lang="cs-CZ" b="0" i="1" smtClean="0">
                        <a:latin typeface="Cambria Math"/>
                      </a:rPr>
                      <m:t>=3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𝑦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−1</m:t>
                    </m:r>
                  </m:oMath>
                </a14:m>
                <a:endParaRPr lang="cs-CZ" dirty="0" smtClean="0"/>
              </a:p>
              <a:p>
                <a:endParaRPr lang="cs-CZ" dirty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25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+75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  <m:r>
                          <a:rPr lang="cs-CZ" b="0" i="1" smtClean="0">
                            <a:latin typeface="Cambria Math"/>
                          </a:rPr>
                          <m:t>−50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𝑥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:</m:t>
                    </m:r>
                    <m:d>
                      <m:dPr>
                        <m:ctrlPr>
                          <a:rPr lang="cs-CZ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−5</m:t>
                        </m:r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cs-CZ" b="0" i="1" smtClean="0">
                        <a:latin typeface="Cambria Math"/>
                      </a:rPr>
                      <m:t>=−5</m:t>
                    </m:r>
                    <m:r>
                      <a:rPr lang="cs-CZ" b="0" i="1" smtClean="0">
                        <a:latin typeface="Cambria Math"/>
                      </a:rPr>
                      <m:t>𝑥</m:t>
                    </m:r>
                    <m:r>
                      <a:rPr lang="cs-CZ" b="0" i="1" smtClean="0">
                        <a:latin typeface="Cambria Math"/>
                      </a:rPr>
                      <m:t>−15+10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𝑥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cs-CZ" dirty="0" smtClean="0"/>
              </a:p>
              <a:p>
                <a14:m>
                  <m:oMath xmlns:m="http://schemas.openxmlformats.org/officeDocument/2006/math">
                    <m:d>
                      <m:dPr>
                        <m:ctrlPr>
                          <a:rPr lang="cs-CZ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cs-CZ" b="0" i="1" smtClean="0">
                            <a:latin typeface="Cambria Math"/>
                          </a:rPr>
                          <m:t>36</m:t>
                        </m:r>
                        <m:r>
                          <a:rPr lang="cs-CZ" b="0" i="1" smtClean="0">
                            <a:latin typeface="Cambria Math"/>
                          </a:rPr>
                          <m:t>𝑎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3</m:t>
                            </m:r>
                          </m:sup>
                        </m:sSup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cs-CZ" b="0" i="1" smtClean="0">
                            <a:latin typeface="Cambria Math"/>
                          </a:rPr>
                          <m:t>−9</m:t>
                        </m:r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𝑏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cs-CZ" b="0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cs-CZ" b="0" i="1" smtClean="0">
                                <a:latin typeface="Cambria Math"/>
                              </a:rPr>
                              <m:t>𝑐</m:t>
                            </m:r>
                          </m:e>
                          <m:sup>
                            <m:r>
                              <a:rPr lang="cs-CZ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cs-CZ" b="0" i="1" smtClean="0">
                        <a:latin typeface="Cambria Math"/>
                      </a:rPr>
                      <m:t>:3</m:t>
                    </m:r>
                    <m:sSup>
                      <m:sSupPr>
                        <m:ctrlPr>
                          <a:rPr lang="cs-CZ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cs-CZ" b="0" i="1" smtClean="0">
                            <a:latin typeface="Cambria Math"/>
                          </a:rPr>
                          <m:t>𝑏</m:t>
                        </m:r>
                      </m:e>
                      <m:sup>
                        <m:r>
                          <a:rPr lang="cs-CZ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cs-CZ" b="0" i="1" smtClean="0">
                        <a:latin typeface="Cambria Math"/>
                      </a:rPr>
                      <m:t>𝑐</m:t>
                    </m:r>
                    <m:r>
                      <a:rPr lang="cs-CZ" b="0" i="1" smtClean="0">
                        <a:latin typeface="Cambria Math"/>
                      </a:rPr>
                      <m:t>=12</m:t>
                    </m:r>
                    <m:r>
                      <a:rPr lang="cs-CZ" b="0" i="1" smtClean="0">
                        <a:latin typeface="Cambria Math"/>
                      </a:rPr>
                      <m:t>𝑎𝑏𝑐</m:t>
                    </m:r>
                    <m:r>
                      <a:rPr lang="cs-CZ" b="0" i="1" smtClean="0">
                        <a:latin typeface="Cambria Math"/>
                      </a:rPr>
                      <m:t>−3</m:t>
                    </m:r>
                    <m:r>
                      <a:rPr lang="cs-CZ" b="0" i="1" smtClean="0">
                        <a:latin typeface="Cambria Math"/>
                      </a:rPr>
                      <m:t>𝑐</m:t>
                    </m:r>
                  </m:oMath>
                </a14:m>
                <a:endParaRPr lang="cs-CZ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Obdélník 3"/>
          <p:cNvSpPr/>
          <p:nvPr/>
        </p:nvSpPr>
        <p:spPr>
          <a:xfrm>
            <a:off x="2123728" y="1628800"/>
            <a:ext cx="792088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3203848" y="2852936"/>
            <a:ext cx="648072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3203848" y="4005064"/>
            <a:ext cx="1296144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1043608" y="5013176"/>
            <a:ext cx="1476164" cy="50405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177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1100</TotalTime>
  <Words>366</Words>
  <Application>Microsoft Office PowerPoint</Application>
  <PresentationFormat>Předvádění na obrazovce (4:3)</PresentationFormat>
  <Paragraphs>46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systému Office</vt:lpstr>
      <vt:lpstr>Dělení mnohočlenů jednočlenem</vt:lpstr>
      <vt:lpstr>Postup dělení mnohočlenu jednočlenem</vt:lpstr>
      <vt:lpstr>Vypočítejte a uveďte, kdy má dané dělení smysl</vt:lpstr>
      <vt:lpstr>Vypočítejte a uveďte, kdy má dané dělení smysl</vt:lpstr>
      <vt:lpstr>Řešení</vt:lpstr>
      <vt:lpstr>Doplňte zakrytý výraz tak, aby platilo: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sylva</cp:lastModifiedBy>
  <cp:revision>75</cp:revision>
  <dcterms:created xsi:type="dcterms:W3CDTF">2012-06-18T15:15:37Z</dcterms:created>
  <dcterms:modified xsi:type="dcterms:W3CDTF">2012-12-30T08:13:43Z</dcterms:modified>
</cp:coreProperties>
</file>