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67" r:id="rId6"/>
    <p:sldId id="27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Dělení mnohočlenů mnohočlenem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83838"/>
              </p:ext>
            </p:extLst>
          </p:nvPr>
        </p:nvGraphicFramePr>
        <p:xfrm>
          <a:off x="767674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Popis metody dělení a její procvičení.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 první části je uveden vzorový příklad včetně uspořádání</a:t>
                      </a:r>
                      <a:r>
                        <a:rPr lang="cs-CZ" baseline="0" dirty="0" smtClean="0"/>
                        <a:t> dělence i dělitele a zkoušky. Dále následují příklady na procvičení dělení beze zbytku i se zbytkem.</a:t>
                      </a:r>
                      <a:r>
                        <a:rPr lang="cs-CZ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VY_32_INOVACE_21_MPOT05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Vzorový příklad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(7+</m:t>
                          </m:r>
                          <m:r>
                            <a:rPr lang="cs-CZ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−8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):(−7+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b="0" dirty="0" smtClean="0"/>
              </a:p>
              <a:p>
                <a:pPr marL="0" indent="0">
                  <a:buNone/>
                </a:pPr>
                <a:r>
                  <a:rPr lang="cs-CZ" dirty="0" smtClean="0"/>
                  <a:t>Oba mnohočleny uspořádáme sestupně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</a:rPr>
                            <m:t>−8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+7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: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−7</m:t>
                          </m:r>
                        </m:e>
                      </m:d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Vydělíme první členy daných mnohočlenů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latin typeface="Cambria Math"/>
                            </a:rPr>
                            <m:t>−8</m:t>
                          </m:r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</a:rPr>
                            <m:t>+7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: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</a:rPr>
                            <m:t>−7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Podílem prvních členů násobíme členy dělitele a zapisujeme pod příslušné členy dělence, potom odečteme</a:t>
                </a:r>
              </a:p>
              <a:p>
                <a:pPr marL="0" indent="0">
                  <a:buNone/>
                </a:pP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Zahnutá šipka nahoru 10"/>
          <p:cNvSpPr/>
          <p:nvPr/>
        </p:nvSpPr>
        <p:spPr>
          <a:xfrm>
            <a:off x="2483768" y="4149080"/>
            <a:ext cx="2592288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Zahnutá šipka nahoru 11"/>
          <p:cNvSpPr/>
          <p:nvPr/>
        </p:nvSpPr>
        <p:spPr>
          <a:xfrm>
            <a:off x="5076056" y="4149080"/>
            <a:ext cx="1656184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Vzorový </a:t>
            </a:r>
            <a:r>
              <a:rPr lang="cs-CZ" dirty="0" smtClean="0">
                <a:solidFill>
                  <a:srgbClr val="FF0000"/>
                </a:solidFill>
              </a:rPr>
              <a:t>příklad - pokračování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268760"/>
                <a:ext cx="8229600" cy="5328592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>
                              <a:latin typeface="Cambria Math"/>
                            </a:rPr>
                            <m:t>−8</m:t>
                          </m:r>
                          <m:r>
                            <a:rPr lang="cs-CZ" i="1"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</a:rPr>
                            <m:t>+7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: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</a:rPr>
                            <m:t>−7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=</m:t>
                      </m:r>
                      <m:r>
                        <a:rPr lang="cs-CZ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cs-CZ" dirty="0" smtClean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cs-CZ" b="0" dirty="0" smtClean="0"/>
                  <a:t>                </a:t>
                </a:r>
                <a14:m>
                  <m:oMath xmlns:m="http://schemas.openxmlformats.org/officeDocument/2006/math">
                    <m:r>
                      <a:rPr lang="cs-CZ" b="0" i="0" u="sng" smtClean="0">
                        <a:latin typeface="Cambria Math"/>
                      </a:rPr>
                      <m:t>−(</m:t>
                    </m:r>
                    <m:sSup>
                      <m:sSupPr>
                        <m:ctrlPr>
                          <a:rPr lang="cs-CZ" b="0" i="1" u="sng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u="sng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u="sng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u="sng" smtClean="0">
                        <a:latin typeface="Cambria Math"/>
                      </a:rPr>
                      <m:t>−7</m:t>
                    </m:r>
                    <m:r>
                      <a:rPr lang="cs-CZ" b="0" i="1" u="sng" smtClean="0">
                        <a:latin typeface="Cambria Math"/>
                      </a:rPr>
                      <m:t>𝑥</m:t>
                    </m:r>
                    <m:r>
                      <a:rPr lang="cs-CZ" b="0" i="1" u="sng" smtClean="0">
                        <a:latin typeface="Cambria Math"/>
                      </a:rPr>
                      <m:t>)</m:t>
                    </m:r>
                  </m:oMath>
                </a14:m>
                <a:endParaRPr lang="cs-CZ" u="sng" dirty="0" smtClean="0"/>
              </a:p>
              <a:p>
                <a:pPr marL="0" indent="0">
                  <a:buNone/>
                </a:pPr>
                <a:r>
                  <a:rPr lang="cs-CZ" b="0" dirty="0" smtClean="0"/>
                  <a:t>                     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0−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+7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Dále postup opakujeme pro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+7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−7</m:t>
                        </m:r>
                      </m:e>
                    </m:d>
                  </m:oMath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−8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+7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−7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>
                        <a:latin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rgbClr val="C00000"/>
                        </a:solidFill>
                        <a:latin typeface="Cambria Math"/>
                      </a:rPr>
                      <m:t>−1    </m:t>
                    </m:r>
                  </m:oMath>
                </a14:m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(zbytek 0)</a:t>
                </a:r>
                <a:endParaRPr lang="cs-CZ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b="0" i="0" u="sng" smtClean="0">
                        <a:latin typeface="Cambria Math"/>
                      </a:rPr>
                      <m:t>−</m:t>
                    </m:r>
                    <m:r>
                      <a:rPr lang="cs-CZ" u="sng">
                        <a:latin typeface="Cambria Math"/>
                      </a:rPr>
                      <m:t>(</m:t>
                    </m:r>
                    <m:sSup>
                      <m:sSupPr>
                        <m:ctrlPr>
                          <a:rPr lang="cs-CZ" i="1" u="sng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u="sng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u="sng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 u="sng">
                        <a:latin typeface="Cambria Math"/>
                      </a:rPr>
                      <m:t>−7</m:t>
                    </m:r>
                    <m:r>
                      <a:rPr lang="cs-CZ" i="1" u="sng">
                        <a:latin typeface="Cambria Math"/>
                      </a:rPr>
                      <m:t>𝑥</m:t>
                    </m:r>
                    <m:r>
                      <a:rPr lang="cs-CZ" i="1" u="sng">
                        <a:latin typeface="Cambria Math"/>
                      </a:rPr>
                      <m:t>)</m:t>
                    </m:r>
                  </m:oMath>
                </a14:m>
                <a:endParaRPr lang="cs-CZ" u="sng" dirty="0"/>
              </a:p>
              <a:p>
                <a:pPr marL="0" indent="0">
                  <a:buNone/>
                </a:pPr>
                <a:r>
                  <a:rPr lang="cs-CZ" dirty="0"/>
                  <a:t>  </a:t>
                </a:r>
                <a:r>
                  <a:rPr lang="cs-CZ" dirty="0" smtClean="0"/>
                  <a:t> 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0</m:t>
                    </m:r>
                    <m:r>
                      <a:rPr lang="cs-CZ" i="1" smtClean="0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r>
                      <a:rPr lang="cs-CZ" i="1" smtClean="0">
                        <a:solidFill>
                          <a:srgbClr val="C00000"/>
                        </a:solidFill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</a:rPr>
                      <m:t>+7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b="0" dirty="0" smtClean="0"/>
                  <a:t>      </a:t>
                </a:r>
                <a14:m>
                  <m:oMath xmlns:m="http://schemas.openxmlformats.org/officeDocument/2006/math">
                    <m:r>
                      <a:rPr lang="cs-CZ" b="0" i="1" u="sng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b="0" i="1" u="sng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u="sng" smtClean="0">
                            <a:latin typeface="Cambria Math"/>
                          </a:rPr>
                          <m:t>−</m:t>
                        </m:r>
                        <m:r>
                          <a:rPr lang="cs-CZ" b="0" i="1" u="sng" smtClean="0">
                            <a:latin typeface="Cambria Math"/>
                          </a:rPr>
                          <m:t>𝑥</m:t>
                        </m:r>
                        <m:r>
                          <a:rPr lang="cs-CZ" b="0" i="1" u="sng" smtClean="0">
                            <a:latin typeface="Cambria Math"/>
                          </a:rPr>
                          <m:t>+7</m:t>
                        </m:r>
                      </m:e>
                    </m:d>
                  </m:oMath>
                </a14:m>
                <a:endParaRPr lang="cs-CZ" u="sng" dirty="0" smtClean="0"/>
              </a:p>
              <a:p>
                <a:pPr marL="0" indent="0">
                  <a:buNone/>
                </a:pPr>
                <a:r>
                  <a:rPr lang="cs-CZ" dirty="0" smtClean="0"/>
                  <a:t>                       </a:t>
                </a:r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0</a:t>
                </a:r>
                <a:endParaRPr lang="cs-CZ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268760"/>
                <a:ext cx="8229600" cy="5328592"/>
              </a:xfrm>
              <a:blipFill rotWithShape="1">
                <a:blip r:embed="rId2"/>
                <a:stretch>
                  <a:fillRect l="-1926" b="-25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Zahnutá šipka doleva 8"/>
          <p:cNvSpPr/>
          <p:nvPr/>
        </p:nvSpPr>
        <p:spPr>
          <a:xfrm rot="5400000">
            <a:off x="6156176" y="1412776"/>
            <a:ext cx="288032" cy="11521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0" name="Zahnutá šipka doleva 9"/>
          <p:cNvSpPr/>
          <p:nvPr/>
        </p:nvSpPr>
        <p:spPr>
          <a:xfrm rot="5400000">
            <a:off x="5760132" y="1304764"/>
            <a:ext cx="432048" cy="18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Zahnutá šipka doleva 14"/>
          <p:cNvSpPr/>
          <p:nvPr/>
        </p:nvSpPr>
        <p:spPr>
          <a:xfrm rot="5400000">
            <a:off x="5076056" y="3417263"/>
            <a:ext cx="432048" cy="18002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6" name="Zahnutá šipka doleva 15"/>
          <p:cNvSpPr/>
          <p:nvPr/>
        </p:nvSpPr>
        <p:spPr>
          <a:xfrm rot="5400000">
            <a:off x="4626006" y="3374994"/>
            <a:ext cx="648072" cy="248427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9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Vzorový příklad </a:t>
            </a:r>
            <a:r>
              <a:rPr lang="cs-CZ" dirty="0" smtClean="0">
                <a:solidFill>
                  <a:srgbClr val="FF0000"/>
                </a:solidFill>
              </a:rPr>
              <a:t>- zkouška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2276871"/>
                <a:ext cx="7859216" cy="3600401"/>
              </a:xfrm>
            </p:spPr>
            <p:txBody>
              <a:bodyPr>
                <a:normAutofit/>
              </a:bodyPr>
              <a:lstStyle/>
              <a:p>
                <a:r>
                  <a:rPr lang="cs-CZ" dirty="0" smtClean="0"/>
                  <a:t>Zkoušku provedeme vynásobením podílu dělitelem a případný zbytek při dělení přičteme</a:t>
                </a:r>
              </a:p>
              <a:p>
                <a:pPr marL="0" indent="0">
                  <a:buNone/>
                </a:pPr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i="1">
                              <a:latin typeface="Cambria Math"/>
                            </a:rPr>
                            <m:t>−7</m:t>
                          </m:r>
                        </m:e>
                      </m:d>
                      <m:r>
                        <a:rPr lang="cs-CZ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−7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</a:rPr>
                        <m:t>+7=</m:t>
                      </m:r>
                      <m:sSup>
                        <m:sSup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−8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+7</m:t>
                      </m:r>
                    </m:oMath>
                  </m:oMathPara>
                </a14:m>
                <a:endParaRPr lang="cs-CZ" dirty="0">
                  <a:solidFill>
                    <a:srgbClr val="FF0000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2276871"/>
                <a:ext cx="7859216" cy="3600401"/>
              </a:xfrm>
              <a:blipFill rotWithShape="1">
                <a:blip r:embed="rId2"/>
                <a:stretch>
                  <a:fillRect l="-1784" t="-22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107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Příklady  </a:t>
            </a:r>
            <a:r>
              <a:rPr lang="cs-CZ" dirty="0">
                <a:solidFill>
                  <a:schemeClr val="tx2"/>
                </a:solidFill>
              </a:rPr>
              <a:t>na </a:t>
            </a:r>
            <a:r>
              <a:rPr lang="cs-CZ" dirty="0" smtClean="0">
                <a:solidFill>
                  <a:schemeClr val="tx2"/>
                </a:solidFill>
              </a:rPr>
              <a:t>procvičení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Vydělte </a:t>
                </a:r>
                <a:r>
                  <a:rPr lang="cs-CZ" dirty="0"/>
                  <a:t>a proveďte </a:t>
                </a:r>
                <a:r>
                  <a:rPr lang="cs-CZ" dirty="0" smtClean="0"/>
                  <a:t>zkoušku: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+4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−3</m:t>
                        </m:r>
                      </m:e>
                    </m:d>
                  </m:oMath>
                </a14:m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+4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=</m:t>
                    </m:r>
                    <m:r>
                      <a:rPr lang="cs-CZ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i="1" smtClean="0">
                        <a:solidFill>
                          <a:srgbClr val="FF0000"/>
                        </a:solidFill>
                        <a:latin typeface="Cambria Math"/>
                      </a:rPr>
                      <m:t>−3</m:t>
                    </m:r>
                  </m:oMath>
                </a14:m>
                <a:r>
                  <a:rPr lang="cs-CZ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(zbytek -5)</a:t>
                </a:r>
                <a:endParaRPr lang="cs-CZ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/>
                  <a:t>  </a:t>
                </a:r>
                <a14:m>
                  <m:oMath xmlns:m="http://schemas.openxmlformats.org/officeDocument/2006/math">
                    <m:r>
                      <a:rPr lang="cs-CZ" u="sng">
                        <a:latin typeface="Cambria Math"/>
                      </a:rPr>
                      <m:t>−(</m:t>
                    </m:r>
                    <m:sSup>
                      <m:sSupPr>
                        <m:ctrlPr>
                          <a:rPr lang="cs-CZ" i="1" u="sng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u="sng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u="sng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 u="sng">
                        <a:latin typeface="Cambria Math"/>
                      </a:rPr>
                      <m:t>−</m:t>
                    </m:r>
                    <m:r>
                      <a:rPr lang="cs-CZ" b="0" i="1" u="sng" smtClean="0">
                        <a:latin typeface="Cambria Math"/>
                      </a:rPr>
                      <m:t>3</m:t>
                    </m:r>
                    <m:r>
                      <a:rPr lang="cs-CZ" i="1" u="sng">
                        <a:latin typeface="Cambria Math"/>
                      </a:rPr>
                      <m:t>𝑥</m:t>
                    </m:r>
                    <m:r>
                      <a:rPr lang="cs-CZ" i="1" u="sng">
                        <a:latin typeface="Cambria Math"/>
                      </a:rPr>
                      <m:t>)</m:t>
                    </m:r>
                  </m:oMath>
                </a14:m>
                <a:endParaRPr lang="cs-CZ" u="sng" dirty="0"/>
              </a:p>
              <a:p>
                <a:pPr marL="0" indent="0">
                  <a:buNone/>
                </a:pPr>
                <a:r>
                  <a:rPr lang="cs-CZ" dirty="0"/>
                  <a:t> </a:t>
                </a:r>
                <a:r>
                  <a:rPr lang="cs-CZ" dirty="0" smtClean="0"/>
                  <a:t>    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0</m:t>
                    </m:r>
                    <m:r>
                      <a:rPr lang="cs-CZ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chemeClr val="tx1"/>
                        </a:solidFill>
                        <a:latin typeface="Cambria Math"/>
                      </a:rPr>
                      <m:t>3</m:t>
                    </m:r>
                    <m:r>
                      <a:rPr lang="cs-CZ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4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dirty="0"/>
                  <a:t>   </a:t>
                </a:r>
                <a:r>
                  <a:rPr lang="cs-CZ" dirty="0" smtClean="0"/>
                  <a:t>    </a:t>
                </a:r>
                <a14:m>
                  <m:oMath xmlns:m="http://schemas.openxmlformats.org/officeDocument/2006/math">
                    <m:r>
                      <a:rPr lang="cs-CZ" i="1" u="sng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i="1" u="sng">
                            <a:latin typeface="Cambria Math"/>
                          </a:rPr>
                        </m:ctrlPr>
                      </m:dPr>
                      <m:e>
                        <m:r>
                          <a:rPr lang="cs-CZ" i="1" u="sng">
                            <a:latin typeface="Cambria Math"/>
                          </a:rPr>
                          <m:t>−</m:t>
                        </m:r>
                        <m:r>
                          <a:rPr lang="cs-CZ" b="0" i="1" u="sng" smtClean="0">
                            <a:latin typeface="Cambria Math"/>
                          </a:rPr>
                          <m:t>3</m:t>
                        </m:r>
                        <m:r>
                          <a:rPr lang="cs-CZ" i="1" u="sng">
                            <a:latin typeface="Cambria Math"/>
                          </a:rPr>
                          <m:t>𝑥</m:t>
                        </m:r>
                        <m:r>
                          <a:rPr lang="cs-CZ" i="1" u="sng">
                            <a:latin typeface="Cambria Math"/>
                          </a:rPr>
                          <m:t>+9</m:t>
                        </m:r>
                      </m:e>
                    </m:d>
                  </m:oMath>
                </a14:m>
                <a:endParaRPr lang="cs-CZ" u="sng" dirty="0"/>
              </a:p>
              <a:p>
                <a:pPr marL="0" indent="0">
                  <a:buNone/>
                </a:pPr>
                <a:r>
                  <a:rPr lang="cs-CZ" dirty="0"/>
                  <a:t>   </a:t>
                </a:r>
                <a:r>
                  <a:rPr lang="cs-CZ" dirty="0" smtClean="0"/>
                  <a:t>              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0</m:t>
                    </m:r>
                    <m:r>
                      <a:rPr lang="cs-CZ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−5</m:t>
                    </m:r>
                  </m:oMath>
                </a14:m>
                <a:endParaRPr lang="cs-CZ" i="1" dirty="0"/>
              </a:p>
              <a:p>
                <a:pPr marL="0" indent="0">
                  <a:buNone/>
                </a:pPr>
                <a:r>
                  <a:rPr lang="cs-CZ" dirty="0" smtClean="0"/>
                  <a:t>Zkouška:</a:t>
                </a: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−3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−5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−6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+9−5=</m:t>
                      </m:r>
                      <m:sSup>
                        <m:sSupPr>
                          <m:ctrlP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−6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+4</m:t>
                      </m:r>
                    </m:oMath>
                  </m:oMathPara>
                </a14:m>
                <a:endParaRPr lang="cs-CZ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 rotWithShape="1">
                <a:blip r:embed="rId2"/>
                <a:stretch>
                  <a:fillRect l="-1704" t="-2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3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Příklady  </a:t>
            </a:r>
            <a:r>
              <a:rPr lang="cs-CZ" dirty="0">
                <a:solidFill>
                  <a:schemeClr val="tx2"/>
                </a:solidFill>
              </a:rPr>
              <a:t>na </a:t>
            </a:r>
            <a:r>
              <a:rPr lang="cs-CZ" dirty="0" smtClean="0">
                <a:solidFill>
                  <a:schemeClr val="tx2"/>
                </a:solidFill>
              </a:rPr>
              <a:t>procvičení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Vydělte </a:t>
                </a:r>
                <a:r>
                  <a:rPr lang="cs-CZ" dirty="0"/>
                  <a:t>a proveďte </a:t>
                </a:r>
                <a:r>
                  <a:rPr lang="cs-CZ" dirty="0" smtClean="0"/>
                  <a:t>zkoušku: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17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21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−43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+15</m:t>
                        </m:r>
                      </m:e>
                    </m:d>
                  </m:oMath>
                </a14:m>
                <a:endParaRPr lang="cs-CZ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cs-CZ" sz="2200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sz="2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2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2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sz="2200" i="1">
                            <a:latin typeface="Cambria Math"/>
                          </a:rPr>
                          <m:t>−17</m:t>
                        </m:r>
                        <m:sSup>
                          <m:sSupPr>
                            <m:ctrlPr>
                              <a:rPr lang="cs-CZ" sz="2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2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2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200" i="1">
                            <a:latin typeface="Cambria Math"/>
                          </a:rPr>
                          <m:t>+21</m:t>
                        </m:r>
                        <m:r>
                          <a:rPr lang="cs-CZ" sz="2200" i="1">
                            <a:latin typeface="Cambria Math"/>
                          </a:rPr>
                          <m:t>𝑥</m:t>
                        </m:r>
                        <m:r>
                          <a:rPr lang="cs-CZ" sz="2200" i="1">
                            <a:latin typeface="Cambria Math"/>
                          </a:rPr>
                          <m:t>−43</m:t>
                        </m:r>
                      </m:e>
                    </m:d>
                    <m:r>
                      <a:rPr lang="cs-CZ" sz="2200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sz="2200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sz="2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2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2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200" i="1">
                            <a:latin typeface="Cambria Math"/>
                          </a:rPr>
                          <m:t>−8</m:t>
                        </m:r>
                        <m:r>
                          <a:rPr lang="cs-CZ" sz="2200" i="1">
                            <a:latin typeface="Cambria Math"/>
                          </a:rPr>
                          <m:t>𝑥</m:t>
                        </m:r>
                        <m:r>
                          <a:rPr lang="cs-CZ" sz="2200" i="1">
                            <a:latin typeface="Cambria Math"/>
                          </a:rPr>
                          <m:t>+15</m:t>
                        </m:r>
                      </m:e>
                    </m:d>
                    <m:r>
                      <a:rPr lang="cs-CZ" sz="2200" i="1">
                        <a:latin typeface="Cambria Math"/>
                      </a:rPr>
                      <m:t>=</m:t>
                    </m:r>
                    <m:r>
                      <a:rPr lang="cs-CZ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3</m:t>
                    </m:r>
                    <m:r>
                      <a:rPr lang="cs-CZ" sz="2200" i="1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sz="2200" b="0" i="1" smtClean="0">
                        <a:solidFill>
                          <a:srgbClr val="FF0000"/>
                        </a:solidFill>
                        <a:latin typeface="Cambria Math"/>
                      </a:rPr>
                      <m:t>+7</m:t>
                    </m:r>
                  </m:oMath>
                </a14:m>
                <a:r>
                  <a:rPr lang="cs-CZ" sz="22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sz="2200" dirty="0" smtClean="0">
                    <a:solidFill>
                      <a:schemeClr val="bg1">
                        <a:lumMod val="50000"/>
                      </a:schemeClr>
                    </a:solidFill>
                  </a:rPr>
                  <a:t>(</a:t>
                </a:r>
                <a:r>
                  <a:rPr lang="cs-CZ" sz="2200" dirty="0" err="1" smtClean="0">
                    <a:solidFill>
                      <a:schemeClr val="bg1">
                        <a:lumMod val="50000"/>
                      </a:schemeClr>
                    </a:solidFill>
                  </a:rPr>
                  <a:t>zb</a:t>
                </a:r>
                <a:r>
                  <a:rPr lang="cs-CZ" sz="2200" dirty="0" smtClean="0">
                    <a:solidFill>
                      <a:schemeClr val="bg1">
                        <a:lumMod val="50000"/>
                      </a:schemeClr>
                    </a:solidFill>
                  </a:rPr>
                  <a:t>. </a:t>
                </a:r>
                <a14:m>
                  <m:oMath xmlns:m="http://schemas.openxmlformats.org/officeDocument/2006/math">
                    <m:r>
                      <a:rPr lang="cs-CZ" sz="22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32</m:t>
                    </m:r>
                    <m:r>
                      <a:rPr lang="cs-CZ" sz="22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𝑥</m:t>
                    </m:r>
                    <m:r>
                      <a:rPr lang="cs-CZ" sz="22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−148</m:t>
                    </m:r>
                  </m:oMath>
                </a14:m>
                <a:r>
                  <a:rPr lang="cs-CZ" sz="2200" dirty="0" smtClean="0">
                    <a:solidFill>
                      <a:schemeClr val="bg1">
                        <a:lumMod val="50000"/>
                      </a:schemeClr>
                    </a:solidFill>
                  </a:rPr>
                  <a:t>)</a:t>
                </a:r>
                <a:endParaRPr lang="cs-CZ" sz="2200" dirty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cs-CZ" sz="2200" dirty="0" smtClean="0"/>
                  <a:t> </a:t>
                </a:r>
                <a14:m>
                  <m:oMath xmlns:m="http://schemas.openxmlformats.org/officeDocument/2006/math">
                    <m:r>
                      <a:rPr lang="cs-CZ" sz="2200" u="sng">
                        <a:latin typeface="Cambria Math"/>
                      </a:rPr>
                      <m:t>−(</m:t>
                    </m:r>
                    <m:r>
                      <a:rPr lang="cs-CZ" sz="2200" b="0" i="0" u="sng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cs-CZ" sz="2200" i="1" u="sng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i="1" u="sng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200" b="0" i="1" u="sng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sz="2200" i="1" u="sng">
                        <a:latin typeface="Cambria Math"/>
                      </a:rPr>
                      <m:t>−</m:t>
                    </m:r>
                    <m:r>
                      <a:rPr lang="cs-CZ" sz="2200" b="0" i="1" u="sng" smtClean="0">
                        <a:latin typeface="Cambria Math"/>
                      </a:rPr>
                      <m:t>24</m:t>
                    </m:r>
                    <m:sSup>
                      <m:sSupPr>
                        <m:ctrlPr>
                          <a:rPr lang="cs-CZ" sz="2200" b="0" i="1" u="sng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b="0" i="1" u="sng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200" b="0" i="1" u="sng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200" b="0" i="1" u="sng" smtClean="0">
                        <a:latin typeface="Cambria Math"/>
                      </a:rPr>
                      <m:t>+45</m:t>
                    </m:r>
                    <m:r>
                      <a:rPr lang="cs-CZ" sz="2200" b="0" i="1" u="sng" smtClean="0">
                        <a:latin typeface="Cambria Math"/>
                      </a:rPr>
                      <m:t>𝑥</m:t>
                    </m:r>
                    <m:r>
                      <a:rPr lang="cs-CZ" sz="2200" i="1" u="sng">
                        <a:latin typeface="Cambria Math"/>
                      </a:rPr>
                      <m:t>)</m:t>
                    </m:r>
                  </m:oMath>
                </a14:m>
                <a:endParaRPr lang="cs-CZ" sz="2200" u="sng" dirty="0"/>
              </a:p>
              <a:p>
                <a:pPr marL="0" indent="0">
                  <a:buNone/>
                </a:pPr>
                <a:r>
                  <a:rPr lang="cs-CZ" sz="2200" dirty="0"/>
                  <a:t> </a:t>
                </a:r>
                <a:r>
                  <a:rPr lang="cs-CZ" sz="2200" dirty="0" smtClean="0"/>
                  <a:t>        </a:t>
                </a:r>
                <a14:m>
                  <m:oMath xmlns:m="http://schemas.openxmlformats.org/officeDocument/2006/math">
                    <m:r>
                      <a:rPr lang="cs-CZ" sz="2200" i="1">
                        <a:latin typeface="Cambria Math"/>
                      </a:rPr>
                      <m:t>0</m:t>
                    </m:r>
                    <m:r>
                      <a:rPr lang="cs-CZ" sz="2200" b="0" i="1" smtClean="0">
                        <a:latin typeface="Cambria Math"/>
                      </a:rPr>
                      <m:t>+</m:t>
                    </m:r>
                    <m:r>
                      <a:rPr lang="cs-CZ" sz="2200" b="0" i="1" smtClean="0">
                        <a:solidFill>
                          <a:schemeClr val="tx1"/>
                        </a:solidFill>
                        <a:latin typeface="Cambria Math"/>
                      </a:rPr>
                      <m:t>7</m:t>
                    </m:r>
                    <m:sSup>
                      <m:sSupPr>
                        <m:ctrlPr>
                          <a:rPr lang="cs-CZ" sz="2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sz="22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200" b="0" i="1" smtClean="0">
                        <a:solidFill>
                          <a:schemeClr val="tx1"/>
                        </a:solidFill>
                        <a:latin typeface="Cambria Math"/>
                      </a:rPr>
                      <m:t>−24</m:t>
                    </m:r>
                    <m:r>
                      <a:rPr lang="cs-CZ" sz="22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cs-CZ" sz="2200" b="0" i="1" smtClean="0">
                        <a:solidFill>
                          <a:schemeClr val="tx1"/>
                        </a:solidFill>
                        <a:latin typeface="Cambria Math"/>
                      </a:rPr>
                      <m:t>−43</m:t>
                    </m:r>
                  </m:oMath>
                </a14:m>
                <a:endParaRPr lang="cs-CZ" sz="2200" dirty="0"/>
              </a:p>
              <a:p>
                <a:pPr marL="0" indent="0">
                  <a:buNone/>
                </a:pPr>
                <a:r>
                  <a:rPr lang="cs-CZ" sz="2200" dirty="0"/>
                  <a:t>   </a:t>
                </a:r>
                <a:r>
                  <a:rPr lang="cs-CZ" sz="2200" dirty="0" smtClean="0"/>
                  <a:t>         </a:t>
                </a:r>
                <a14:m>
                  <m:oMath xmlns:m="http://schemas.openxmlformats.org/officeDocument/2006/math">
                    <m:r>
                      <a:rPr lang="cs-CZ" sz="2200" i="1" u="sng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cs-CZ" sz="2200" i="1" u="sng">
                            <a:latin typeface="Cambria Math"/>
                          </a:rPr>
                        </m:ctrlPr>
                      </m:dPr>
                      <m:e>
                        <m:r>
                          <a:rPr lang="cs-CZ" sz="2200" b="0" i="1" u="sng" smtClean="0">
                            <a:latin typeface="Cambria Math"/>
                          </a:rPr>
                          <m:t>7</m:t>
                        </m:r>
                        <m:sSup>
                          <m:sSupPr>
                            <m:ctrlPr>
                              <a:rPr lang="cs-CZ" sz="2200" b="0" i="1" u="sng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200" b="0" i="1" u="sng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2200" b="0" i="1" u="sng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2200" b="0" i="1" u="sng" smtClean="0">
                            <a:latin typeface="Cambria Math"/>
                          </a:rPr>
                          <m:t>−56</m:t>
                        </m:r>
                        <m:r>
                          <a:rPr lang="cs-CZ" sz="2200" b="0" i="1" u="sng" smtClean="0">
                            <a:latin typeface="Cambria Math"/>
                          </a:rPr>
                          <m:t>𝑥</m:t>
                        </m:r>
                        <m:r>
                          <a:rPr lang="cs-CZ" sz="2200" b="0" i="1" u="sng" smtClean="0">
                            <a:latin typeface="Cambria Math"/>
                          </a:rPr>
                          <m:t>+105</m:t>
                        </m:r>
                      </m:e>
                    </m:d>
                  </m:oMath>
                </a14:m>
                <a:endParaRPr lang="cs-CZ" sz="2200" u="sng" dirty="0"/>
              </a:p>
              <a:p>
                <a:pPr marL="0" indent="0">
                  <a:buNone/>
                </a:pPr>
                <a:r>
                  <a:rPr lang="cs-CZ" sz="2200" dirty="0"/>
                  <a:t>   </a:t>
                </a:r>
                <a:r>
                  <a:rPr lang="cs-CZ" sz="2200" dirty="0" smtClean="0"/>
                  <a:t>                  </a:t>
                </a:r>
                <a14:m>
                  <m:oMath xmlns:m="http://schemas.openxmlformats.org/officeDocument/2006/math">
                    <m:r>
                      <a:rPr lang="cs-CZ" sz="2200" b="0" i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0</m:t>
                    </m:r>
                    <m:r>
                      <a:rPr lang="cs-CZ" sz="22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+32</m:t>
                    </m:r>
                    <m:r>
                      <a:rPr lang="cs-CZ" sz="22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𝑥</m:t>
                    </m:r>
                    <m:r>
                      <a:rPr lang="cs-CZ" sz="2200" b="0" i="1" smtClean="0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</a:rPr>
                      <m:t>−148</m:t>
                    </m:r>
                  </m:oMath>
                </a14:m>
                <a:endParaRPr lang="cs-CZ" sz="2200" i="1" dirty="0"/>
              </a:p>
              <a:p>
                <a:pPr marL="0" indent="0">
                  <a:buNone/>
                </a:pPr>
                <a:r>
                  <a:rPr lang="cs-CZ" dirty="0" smtClean="0"/>
                  <a:t>Zkouška:</a:t>
                </a:r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+7</m:t>
                          </m:r>
                        </m:e>
                      </m:d>
                      <m:r>
                        <a:rPr lang="cs-CZ" sz="240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cs-CZ" sz="240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−8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+15</m:t>
                          </m:r>
                        </m:e>
                      </m:d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32</m:t>
                          </m:r>
                          <m:r>
                            <a:rPr lang="cs-CZ" sz="24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sz="2400" b="0" i="1" smtClean="0">
                              <a:solidFill>
                                <a:schemeClr val="bg1">
                                  <a:lumMod val="5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−148</m:t>
                          </m:r>
                        </m:e>
                      </m:d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=3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−24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+45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+7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−56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+105+32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−148=3</m:t>
                      </m:r>
                      <m:sSup>
                        <m:sSupPr>
                          <m:ctrlPr>
                            <a:rPr lang="cs-CZ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3</m:t>
                          </m:r>
                        </m:sup>
                      </m:sSup>
                      <m:r>
                        <a:rPr lang="cs-CZ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−17</m:t>
                      </m:r>
                      <m:sSup>
                        <m:sSupPr>
                          <m:ctrlPr>
                            <a:rPr lang="cs-CZ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cs-CZ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+21</m:t>
                      </m:r>
                      <m:r>
                        <a:rPr lang="cs-CZ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cs-CZ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−43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1">
                <a:blip r:embed="rId2"/>
                <a:stretch>
                  <a:fillRect l="-1852" t="-1611" r="-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574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616</Words>
  <Application>Microsoft Office PowerPoint</Application>
  <PresentationFormat>Předvádění na obrazovce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Dělení mnohočlenů mnohočlenem</vt:lpstr>
      <vt:lpstr>Vzorový příklad</vt:lpstr>
      <vt:lpstr>Vzorový příklad - pokračování</vt:lpstr>
      <vt:lpstr>Vzorový příklad - zkouška</vt:lpstr>
      <vt:lpstr>Příklady  na procvičení</vt:lpstr>
      <vt:lpstr>Příklady 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76</cp:revision>
  <dcterms:created xsi:type="dcterms:W3CDTF">2012-06-18T15:15:37Z</dcterms:created>
  <dcterms:modified xsi:type="dcterms:W3CDTF">2012-12-30T11:43:19Z</dcterms:modified>
</cp:coreProperties>
</file>