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9" r:id="rId4"/>
    <p:sldId id="265" r:id="rId5"/>
    <p:sldId id="266" r:id="rId6"/>
    <p:sldId id="270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a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90364" y="1626915"/>
            <a:ext cx="7772400" cy="576064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Umocňování mnohočlenů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987174"/>
              </p:ext>
            </p:extLst>
          </p:nvPr>
        </p:nvGraphicFramePr>
        <p:xfrm>
          <a:off x="767674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28. 10. 2012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Užití součinu i vzorců.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Na prvních dvou snímcích jsou uvedeny vzorce a pravidla pro počítání s mocninami. Dá</a:t>
                      </a:r>
                      <a:r>
                        <a:rPr lang="cs-CZ" baseline="0" dirty="0" smtClean="0"/>
                        <a:t>le </a:t>
                      </a:r>
                      <a:r>
                        <a:rPr lang="cs-CZ" baseline="0" dirty="0" smtClean="0"/>
                        <a:t>následují </a:t>
                      </a:r>
                      <a:r>
                        <a:rPr lang="cs-CZ" baseline="0" dirty="0" smtClean="0"/>
                        <a:t>snímky s příklady </a:t>
                      </a:r>
                      <a:r>
                        <a:rPr lang="cs-CZ" baseline="0" dirty="0" smtClean="0"/>
                        <a:t>na </a:t>
                      </a:r>
                      <a:r>
                        <a:rPr lang="cs-CZ" baseline="0" dirty="0" smtClean="0"/>
                        <a:t>procvičení umocňování jednočlenů dvojčlenů i mnohočlenů.</a:t>
                      </a:r>
                      <a:r>
                        <a:rPr lang="cs-CZ" dirty="0" smtClean="0"/>
                        <a:t>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VY_32_INOVACE_21_MPOT06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Vzorce pro umocňování dvojčlenu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339574"/>
                <a:ext cx="8229600" cy="3701008"/>
              </a:xfrm>
            </p:spPr>
            <p:txBody>
              <a:bodyPr/>
              <a:lstStyle/>
              <a:p>
                <a:pPr lvl="1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sz="4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4400" i="1">
                            <a:latin typeface="Cambria Math"/>
                          </a:rPr>
                          <m:t>(</m:t>
                        </m:r>
                        <m:r>
                          <a:rPr lang="cs-CZ" sz="4400" i="1">
                            <a:latin typeface="Cambria Math"/>
                          </a:rPr>
                          <m:t>𝑎</m:t>
                        </m:r>
                        <m:r>
                          <a:rPr lang="cs-CZ" sz="4400" b="0" i="1" smtClean="0">
                            <a:latin typeface="Cambria Math"/>
                          </a:rPr>
                          <m:t>+</m:t>
                        </m:r>
                        <m:r>
                          <a:rPr lang="cs-CZ" sz="4400" i="1">
                            <a:latin typeface="Cambria Math"/>
                          </a:rPr>
                          <m:t>𝑏</m:t>
                        </m:r>
                        <m:r>
                          <a:rPr lang="cs-CZ" sz="4400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sz="4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4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sz="4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44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sz="4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4400" b="0" i="1" smtClean="0">
                        <a:latin typeface="Cambria Math"/>
                      </a:rPr>
                      <m:t>+</m:t>
                    </m:r>
                    <m:r>
                      <a:rPr lang="cs-CZ" sz="44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cs-CZ" sz="4400" b="0" i="1" smtClean="0">
                        <a:latin typeface="Cambria Math"/>
                        <a:ea typeface="Cambria Math"/>
                      </a:rPr>
                      <m:t>𝑎𝑏</m:t>
                    </m:r>
                    <m:r>
                      <a:rPr lang="cs-CZ" sz="4400" b="0" i="1" smtClean="0"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cs-CZ" sz="44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4400" b="0" i="1" smtClean="0"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  <m:sup>
                        <m:r>
                          <a:rPr lang="cs-CZ" sz="4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4400" i="1" dirty="0" smtClean="0">
                    <a:latin typeface="Cambria Math"/>
                  </a:rPr>
                  <a:t/>
                </a:r>
                <a:br>
                  <a:rPr lang="cs-CZ" sz="440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cs-CZ" sz="44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4400" i="1">
                            <a:latin typeface="Cambria Math"/>
                          </a:rPr>
                          <m:t>(</m:t>
                        </m:r>
                        <m:r>
                          <a:rPr lang="cs-CZ" sz="4400" b="0" i="1" smtClean="0">
                            <a:latin typeface="Cambria Math"/>
                          </a:rPr>
                          <m:t>−</m:t>
                        </m:r>
                        <m:r>
                          <a:rPr lang="cs-CZ" sz="4400" i="1">
                            <a:latin typeface="Cambria Math"/>
                          </a:rPr>
                          <m:t>𝑎</m:t>
                        </m:r>
                        <m:r>
                          <a:rPr lang="cs-CZ" sz="4400" b="0" i="1" smtClean="0">
                            <a:latin typeface="Cambria Math"/>
                          </a:rPr>
                          <m:t>−</m:t>
                        </m:r>
                        <m:r>
                          <a:rPr lang="cs-CZ" sz="4400" i="1">
                            <a:latin typeface="Cambria Math"/>
                          </a:rPr>
                          <m:t>𝑏</m:t>
                        </m:r>
                        <m:r>
                          <a:rPr lang="cs-CZ" sz="4400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sz="4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4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sz="44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44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sz="4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4400" i="1">
                        <a:latin typeface="Cambria Math"/>
                      </a:rPr>
                      <m:t>+</m:t>
                    </m:r>
                    <m:r>
                      <a:rPr lang="cs-CZ" sz="4400" i="1">
                        <a:latin typeface="Cambria Math"/>
                        <a:ea typeface="Cambria Math"/>
                      </a:rPr>
                      <m:t>2</m:t>
                    </m:r>
                    <m:r>
                      <a:rPr lang="cs-CZ" sz="4400" i="1">
                        <a:latin typeface="Cambria Math"/>
                        <a:ea typeface="Cambria Math"/>
                      </a:rPr>
                      <m:t>𝑎𝑏</m:t>
                    </m:r>
                    <m:r>
                      <a:rPr lang="cs-CZ" sz="4400" i="1"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cs-CZ" sz="4400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4400" i="1"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  <m:sup>
                        <m:r>
                          <a:rPr lang="cs-CZ" sz="4400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4400" i="1" dirty="0" smtClean="0">
                    <a:latin typeface="Cambria Math"/>
                  </a:rPr>
                  <a:t/>
                </a:r>
                <a:br>
                  <a:rPr lang="cs-CZ" sz="4400" i="1" dirty="0" smtClean="0">
                    <a:latin typeface="Cambria Math"/>
                  </a:rPr>
                </a:br>
                <a:endParaRPr lang="cs-CZ" sz="4400" i="1" dirty="0">
                  <a:latin typeface="Cambria Math"/>
                </a:endParaRPr>
              </a:p>
              <a:p>
                <a:pPr lvl="1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sz="44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4400" i="1">
                            <a:latin typeface="Cambria Math"/>
                          </a:rPr>
                          <m:t>(</m:t>
                        </m:r>
                        <m:r>
                          <a:rPr lang="cs-CZ" sz="4400" i="1">
                            <a:latin typeface="Cambria Math"/>
                          </a:rPr>
                          <m:t>𝑎</m:t>
                        </m:r>
                        <m:r>
                          <a:rPr lang="cs-CZ" sz="4400" b="0" i="1" smtClean="0">
                            <a:latin typeface="Cambria Math"/>
                          </a:rPr>
                          <m:t>−</m:t>
                        </m:r>
                        <m:r>
                          <a:rPr lang="cs-CZ" sz="4400" i="1">
                            <a:latin typeface="Cambria Math"/>
                          </a:rPr>
                          <m:t>𝑏</m:t>
                        </m:r>
                        <m:r>
                          <a:rPr lang="cs-CZ" sz="4400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sz="4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4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sz="44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44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sz="4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4400" b="0" i="1" smtClean="0">
                        <a:latin typeface="Cambria Math"/>
                      </a:rPr>
                      <m:t>−</m:t>
                    </m:r>
                    <m:r>
                      <a:rPr lang="cs-CZ" sz="4400" i="1">
                        <a:latin typeface="Cambria Math"/>
                        <a:ea typeface="Cambria Math"/>
                      </a:rPr>
                      <m:t>2</m:t>
                    </m:r>
                    <m:r>
                      <a:rPr lang="cs-CZ" sz="4400" i="1">
                        <a:latin typeface="Cambria Math"/>
                        <a:ea typeface="Cambria Math"/>
                      </a:rPr>
                      <m:t>𝑎𝑏</m:t>
                    </m:r>
                    <m:r>
                      <a:rPr lang="cs-CZ" sz="4400" i="1"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cs-CZ" sz="4400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4400" i="1"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  <m:sup>
                        <m:r>
                          <a:rPr lang="cs-CZ" sz="4400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4400" dirty="0" smtClean="0"/>
                  <a:t/>
                </a:r>
                <a:br>
                  <a:rPr lang="cs-CZ" sz="4400" dirty="0" smtClean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cs-CZ" sz="44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4400" i="1">
                            <a:latin typeface="Cambria Math"/>
                          </a:rPr>
                          <m:t>(</m:t>
                        </m:r>
                        <m:r>
                          <a:rPr lang="cs-CZ" sz="4400" b="0" i="1" smtClean="0">
                            <a:latin typeface="Cambria Math"/>
                          </a:rPr>
                          <m:t>𝑏</m:t>
                        </m:r>
                        <m:r>
                          <a:rPr lang="cs-CZ" sz="4400" b="0" i="1" smtClean="0">
                            <a:latin typeface="Cambria Math"/>
                          </a:rPr>
                          <m:t>−</m:t>
                        </m:r>
                        <m:r>
                          <a:rPr lang="cs-CZ" sz="4400" b="0" i="1" smtClean="0">
                            <a:latin typeface="Cambria Math"/>
                          </a:rPr>
                          <m:t>𝑎</m:t>
                        </m:r>
                        <m:r>
                          <a:rPr lang="cs-CZ" sz="4400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sz="4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4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sz="44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44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sz="4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4400" b="0" i="1" smtClean="0">
                        <a:latin typeface="Cambria Math"/>
                      </a:rPr>
                      <m:t>−</m:t>
                    </m:r>
                    <m:r>
                      <a:rPr lang="cs-CZ" sz="4400" i="1">
                        <a:latin typeface="Cambria Math"/>
                        <a:ea typeface="Cambria Math"/>
                      </a:rPr>
                      <m:t>2</m:t>
                    </m:r>
                    <m:r>
                      <a:rPr lang="cs-CZ" sz="4400" i="1">
                        <a:latin typeface="Cambria Math"/>
                        <a:ea typeface="Cambria Math"/>
                      </a:rPr>
                      <m:t>𝑎𝑏</m:t>
                    </m:r>
                    <m:r>
                      <a:rPr lang="cs-CZ" sz="4400" i="1"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cs-CZ" sz="4400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4400" i="1"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  <m:sup>
                        <m:r>
                          <a:rPr lang="cs-CZ" sz="4400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sz="4400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339574"/>
                <a:ext cx="8229600" cy="370100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Pravidla pro počítání s mocninami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611560" y="2204864"/>
                <a:ext cx="4038600" cy="3701008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=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𝑎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∙...∙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𝑎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;</m:t>
                    </m:r>
                  </m:oMath>
                </a14:m>
                <a:r>
                  <a:rPr lang="cs-CZ" i="1" dirty="0">
                    <a:latin typeface="Cambria Math"/>
                    <a:ea typeface="Cambria Math"/>
                  </a:rPr>
                  <a:t/>
                </a:r>
                <a:br>
                  <a:rPr lang="cs-CZ" i="1" dirty="0"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 č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𝑖𝑛𝑖𝑡𝑒𝑙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ů</m:t>
                    </m:r>
                  </m:oMath>
                </a14:m>
                <a:endParaRPr lang="cs-CZ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=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</m:oMath>
                </a14:m>
                <a:endParaRPr lang="cs-CZ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=1;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endParaRPr lang="cs-CZ" dirty="0">
                  <a:ea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;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endParaRPr lang="cs-CZ" dirty="0">
                  <a:ea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den>
                    </m:f>
                    <m:r>
                      <a:rPr lang="cs-CZ" i="1">
                        <a:latin typeface="Cambria Math"/>
                      </a:rPr>
                      <m:t>;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endParaRPr lang="cs-CZ" dirty="0">
                  <a:ea typeface="Cambria Math"/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11560" y="2204864"/>
                <a:ext cx="4038600" cy="370100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4008" y="2204864"/>
                <a:ext cx="4038600" cy="4061048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cs-CZ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i="1">
                                    <a:latin typeface="Cambria Math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cs-CZ" i="1">
                                    <a:latin typeface="Cambria Math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den>
                    </m:f>
                    <m:r>
                      <a:rPr lang="cs-CZ" i="1">
                        <a:latin typeface="Cambria Math"/>
                      </a:rPr>
                      <m:t>;</m:t>
                    </m:r>
                    <m:r>
                      <a:rPr lang="cs-CZ" i="1">
                        <a:latin typeface="Cambria Math"/>
                      </a:rPr>
                      <m:t>𝑏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endParaRPr lang="cs-CZ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𝑚</m:t>
                        </m:r>
                      </m:sup>
                    </m:sSup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𝑛</m:t>
                        </m:r>
                      </m:sup>
                    </m:sSup>
                    <m:r>
                      <a:rPr lang="cs-CZ" i="1"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𝑚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cs-CZ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𝑚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den>
                    </m:f>
                    <m:r>
                      <a:rPr lang="cs-CZ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𝑚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;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endParaRPr lang="cs-CZ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𝑛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cs-CZ" i="1">
                            <a:latin typeface="Cambria Math"/>
                          </a:rPr>
                          <m:t>𝑚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𝑛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𝑚</m:t>
                        </m:r>
                      </m:sup>
                    </m:sSup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4008" y="2204864"/>
                <a:ext cx="4038600" cy="4061048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6321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Příklady na </a:t>
            </a:r>
            <a:r>
              <a:rPr lang="cs-CZ" dirty="0" smtClean="0">
                <a:solidFill>
                  <a:schemeClr val="accent1"/>
                </a:solidFill>
              </a:rPr>
              <a:t>procvičení</a:t>
            </a:r>
            <a:endParaRPr lang="cs-CZ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2627784" y="1556792"/>
                <a:ext cx="4248472" cy="4896544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cs-CZ" dirty="0" smtClean="0">
                    <a:latin typeface="Cambria Math"/>
                  </a:rPr>
                  <a:t>Umocněte:</a:t>
                </a:r>
                <a:endParaRPr lang="cs-CZ" dirty="0">
                  <a:latin typeface="Cambria Math"/>
                </a:endParaRP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(3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latin typeface="Cambria Math"/>
                          </a:rPr>
                          <m:t>𝑟</m:t>
                        </m:r>
                        <m:r>
                          <a:rPr lang="cs-CZ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(</m:t>
                        </m:r>
                        <m:r>
                          <a:rPr lang="cs-CZ" i="1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y</m:t>
                        </m:r>
                        <m:r>
                          <a:rPr lang="cs-CZ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𝑏𝑐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(</m:t>
                        </m:r>
                        <m:r>
                          <a:rPr lang="cs-CZ" i="1">
                            <a:latin typeface="Cambria Math"/>
                          </a:rPr>
                          <m:t>−2</m:t>
                        </m:r>
                        <m:r>
                          <a:rPr lang="cs-CZ" i="1">
                            <a:latin typeface="Cambria Math"/>
                          </a:rPr>
                          <m:t>𝑎𝑐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 smtClean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27784" y="1556792"/>
                <a:ext cx="4248472" cy="4896544"/>
              </a:xfrm>
              <a:blipFill rotWithShape="1">
                <a:blip r:embed="rId2"/>
                <a:stretch>
                  <a:fillRect t="-161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57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Řešení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(3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latin typeface="Cambria Math"/>
                          </a:rPr>
                          <m:t>𝑟</m:t>
                        </m:r>
                        <m:r>
                          <a:rPr lang="cs-CZ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9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+6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dirty="0"/>
                  <a:t/>
                </a:r>
                <a:br>
                  <a:rPr lang="cs-CZ" dirty="0"/>
                </a:b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(</m:t>
                        </m:r>
                        <m:r>
                          <a:rPr lang="cs-CZ" i="1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y</m:t>
                        </m:r>
                        <m:r>
                          <a:rPr lang="cs-CZ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27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6</m:t>
                        </m:r>
                      </m:sup>
                    </m:sSup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cs-CZ" dirty="0"/>
                  <a:t/>
                </a:r>
                <a:br>
                  <a:rPr lang="cs-CZ" dirty="0"/>
                </a:b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𝑏𝑐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256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4</m:t>
                        </m:r>
                      </m:sup>
                    </m:sSup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8</m:t>
                        </m:r>
                      </m:sup>
                    </m:sSup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12</m:t>
                        </m:r>
                      </m:sup>
                    </m:sSup>
                  </m:oMath>
                </a14:m>
                <a:r>
                  <a:rPr lang="cs-CZ" dirty="0"/>
                  <a:t/>
                </a:r>
                <a:br>
                  <a:rPr lang="cs-CZ" dirty="0"/>
                </a:b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(</m:t>
                        </m:r>
                        <m:r>
                          <a:rPr lang="cs-CZ" i="1">
                            <a:latin typeface="Cambria Math"/>
                          </a:rPr>
                          <m:t>−2</m:t>
                        </m:r>
                        <m:r>
                          <a:rPr lang="cs-CZ" i="1">
                            <a:latin typeface="Cambria Math"/>
                          </a:rPr>
                          <m:t>𝑎𝑐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4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+4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𝑐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endParaRPr lang="cs-CZ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784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Příklady na </a:t>
            </a:r>
            <a:r>
              <a:rPr lang="cs-CZ" dirty="0" smtClean="0">
                <a:solidFill>
                  <a:schemeClr val="accent1"/>
                </a:solidFill>
              </a:rPr>
              <a:t>procvičení</a:t>
            </a:r>
            <a:endParaRPr lang="cs-CZ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043608" y="1196752"/>
                <a:ext cx="7056784" cy="547260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>
                    <a:latin typeface="Cambria Math"/>
                  </a:rPr>
                  <a:t>Umocněte:</a:t>
                </a:r>
                <a:endParaRPr lang="cs-CZ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(</m:t>
                          </m:r>
                          <m:r>
                            <a:rPr lang="cs-CZ" i="1">
                              <a:latin typeface="Cambria Math"/>
                            </a:rPr>
                            <m:t>𝑟𝑞</m:t>
                          </m:r>
                          <m:r>
                            <a:rPr lang="cs-CZ" i="1">
                              <a:latin typeface="Cambria Math"/>
                            </a:rPr>
                            <m:t>−4</m:t>
                          </m:r>
                          <m:r>
                            <a:rPr lang="cs-CZ" i="1">
                              <a:latin typeface="Cambria Math"/>
                            </a:rPr>
                            <m:t>𝑝</m:t>
                          </m:r>
                          <m:r>
                            <a:rPr lang="cs-CZ" i="1">
                              <a:latin typeface="Cambria Math"/>
                            </a:rPr>
                            <m:t>−4</m:t>
                          </m:r>
                          <m:r>
                            <a:rPr lang="cs-CZ" i="1">
                              <a:latin typeface="Cambria Math"/>
                            </a:rPr>
                            <m:t>𝑟</m:t>
                          </m:r>
                          <m:r>
                            <m:rPr>
                              <m:nor/>
                            </m:rPr>
                            <a:rPr lang="cs-CZ" dirty="0"/>
                            <m:t> </m:t>
                          </m:r>
                          <m:r>
                            <a:rPr lang="cs-CZ" b="0" i="1" dirty="0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i="1">
                              <a:latin typeface="Cambria Math"/>
                            </a:rPr>
                            <m:t>𝑟𝑞</m:t>
                          </m:r>
                          <m:r>
                            <a:rPr lang="cs-CZ" i="1">
                              <a:latin typeface="Cambria Math"/>
                            </a:rPr>
                            <m:t>−4</m:t>
                          </m:r>
                          <m:r>
                            <a:rPr lang="cs-CZ" i="1">
                              <a:latin typeface="Cambria Math"/>
                            </a:rPr>
                            <m:t>𝑝</m:t>
                          </m:r>
                          <m:r>
                            <a:rPr lang="cs-CZ" i="1">
                              <a:latin typeface="Cambria Math"/>
                            </a:rPr>
                            <m:t>−4</m:t>
                          </m:r>
                          <m:r>
                            <a:rPr lang="cs-CZ" i="1">
                              <a:latin typeface="Cambria Math"/>
                            </a:rPr>
                            <m:t>𝑟</m:t>
                          </m:r>
                        </m:e>
                      </m:d>
                      <m:r>
                        <a:rPr lang="cs-CZ" i="1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i="1">
                              <a:latin typeface="Cambria Math"/>
                            </a:rPr>
                            <m:t>𝑟𝑞</m:t>
                          </m:r>
                          <m:r>
                            <a:rPr lang="cs-CZ" i="1">
                              <a:latin typeface="Cambria Math"/>
                            </a:rPr>
                            <m:t>−4</m:t>
                          </m:r>
                          <m:r>
                            <a:rPr lang="cs-CZ" i="1">
                              <a:latin typeface="Cambria Math"/>
                            </a:rPr>
                            <m:t>𝑝</m:t>
                          </m:r>
                          <m:r>
                            <a:rPr lang="cs-CZ" i="1">
                              <a:latin typeface="Cambria Math"/>
                            </a:rPr>
                            <m:t>−4</m:t>
                          </m:r>
                          <m:r>
                            <a:rPr lang="cs-CZ" i="1">
                              <a:latin typeface="Cambria Math"/>
                            </a:rPr>
                            <m:t>𝑟</m:t>
                          </m:r>
                        </m:e>
                      </m:d>
                      <m:r>
                        <a:rPr lang="cs-CZ" i="1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cs-CZ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𝑞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−4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𝑟𝑝𝑞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−4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𝑞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−4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𝑟𝑝𝑞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+16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𝑝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+16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𝑝𝑟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−4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𝑞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+16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𝑝𝑟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+16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𝑞</m:t>
                          </m:r>
                        </m:e>
                        <m:sup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8</m:t>
                      </m:r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𝑟𝑝𝑞</m:t>
                      </m:r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−8</m:t>
                      </m:r>
                      <m:sSup>
                        <m:sSup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𝑞</m:t>
                      </m:r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16</m:t>
                      </m:r>
                      <m:sSup>
                        <m:sSup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𝑝</m:t>
                          </m:r>
                        </m:e>
                        <m:sup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+32</m:t>
                      </m:r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𝑝𝑟</m:t>
                      </m:r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+16</m:t>
                      </m:r>
                      <m:sSup>
                        <m:sSup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r>
                  <a:rPr lang="cs-CZ" dirty="0"/>
                  <a:t/>
                </a:r>
                <a:br>
                  <a:rPr lang="cs-CZ" dirty="0"/>
                </a:b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3608" y="1196752"/>
                <a:ext cx="7056784" cy="5472608"/>
              </a:xfrm>
              <a:blipFill rotWithShape="1">
                <a:blip r:embed="rId2"/>
                <a:stretch>
                  <a:fillRect l="-2159" t="-144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6107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260</Words>
  <Application>Microsoft Office PowerPoint</Application>
  <PresentationFormat>Předvádění na obrazovce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Umocňování mnohočlenů</vt:lpstr>
      <vt:lpstr>Vzorce pro umocňování dvojčlenu</vt:lpstr>
      <vt:lpstr>Pravidla pro počítání s mocninami</vt:lpstr>
      <vt:lpstr>Příklady na procvičení</vt:lpstr>
      <vt:lpstr>Řešení</vt:lpstr>
      <vt:lpstr>Příklady na procvičení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72</cp:revision>
  <dcterms:created xsi:type="dcterms:W3CDTF">2012-06-18T15:15:37Z</dcterms:created>
  <dcterms:modified xsi:type="dcterms:W3CDTF">2012-12-30T16:38:10Z</dcterms:modified>
</cp:coreProperties>
</file>