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5" r:id="rId4"/>
    <p:sldId id="271" r:id="rId5"/>
    <p:sldId id="273" r:id="rId6"/>
    <p:sldId id="274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4163" y="1412776"/>
            <a:ext cx="7772400" cy="862211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Rozklad mnohočlenů na součin vytýkáním</a:t>
            </a:r>
            <a:endParaRPr lang="cs-CZ" sz="32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690364" y="220486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752358"/>
              </p:ext>
            </p:extLst>
          </p:nvPr>
        </p:nvGraphicFramePr>
        <p:xfrm>
          <a:off x="767674" y="2270695"/>
          <a:ext cx="7666515" cy="3937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Vytýkání</a:t>
                      </a:r>
                      <a:r>
                        <a:rPr lang="cs-CZ" baseline="0" dirty="0" smtClean="0"/>
                        <a:t> jednočlenu a dvojčlenu.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snímek prezentace obsahuje vzorový příklad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pro vytýkání jednočlenu s popisem postupu</a:t>
                      </a:r>
                      <a:r>
                        <a:rPr lang="cs-CZ" baseline="0" dirty="0" smtClean="0"/>
                        <a:t>. Na dalších snímcích jsou příklady na procvičení včetně řešení. Dále následuje </a:t>
                      </a:r>
                      <a:r>
                        <a:rPr lang="cs-CZ" dirty="0" smtClean="0"/>
                        <a:t>snímek se vzorovým postupem vytýkání dvojčlenu</a:t>
                      </a:r>
                      <a:r>
                        <a:rPr lang="cs-CZ" baseline="0" dirty="0" smtClean="0"/>
                        <a:t> a potom jsou uvedeny opět příklady na </a:t>
                      </a:r>
                      <a:r>
                        <a:rPr lang="cs-CZ" dirty="0" smtClean="0"/>
                        <a:t> </a:t>
                      </a:r>
                      <a:r>
                        <a:rPr lang="cs-CZ" baseline="0" dirty="0" smtClean="0"/>
                        <a:t>procvičení včetně řešení.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Vytýkání jednočlenu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cs-CZ" dirty="0" smtClean="0"/>
                  <a:t>Jak rozkládáme mnohočlen na součin pomocí vytýkání jednočlenu?</a:t>
                </a:r>
              </a:p>
              <a:p>
                <a:r>
                  <a:rPr lang="cs-CZ" dirty="0" smtClean="0">
                    <a:solidFill>
                      <a:schemeClr val="bg1">
                        <a:lumMod val="50000"/>
                      </a:schemeClr>
                    </a:solidFill>
                  </a:rPr>
                  <a:t>Odpověď:</a:t>
                </a:r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>Společným činitelem všech členů mnohočlenu vydělíme jednotlivé členy a </a:t>
                </a:r>
                <a:r>
                  <a:rPr lang="cs-CZ" b="1" i="1" dirty="0" smtClean="0"/>
                  <a:t>vytkneme</a:t>
                </a:r>
                <a:r>
                  <a:rPr lang="cs-CZ" dirty="0" smtClean="0"/>
                  <a:t> ho před závorku.</a:t>
                </a:r>
              </a:p>
              <a:p>
                <a:r>
                  <a:rPr lang="cs-CZ" dirty="0" smtClean="0"/>
                  <a:t>Příklad:</a:t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−6</m:t>
                    </m:r>
                    <m:r>
                      <a:rPr lang="cs-CZ" b="0" i="1" smtClean="0">
                        <a:latin typeface="Cambria Math"/>
                      </a:rPr>
                      <m:t>𝑥𝑦</m:t>
                    </m:r>
                    <m:r>
                      <a:rPr lang="cs-CZ" b="0" i="1" smtClean="0">
                        <a:latin typeface="Cambria Math"/>
                      </a:rPr>
                      <m:t>+9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=3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𝑥𝑦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−3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∙2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+3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∙3=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3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∙(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𝑥𝑦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−2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+3)</m:t>
                    </m:r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 r="-17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949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Příklady na procvičení </a:t>
            </a:r>
            <a:r>
              <a:rPr lang="cs-CZ" dirty="0" smtClean="0">
                <a:solidFill>
                  <a:schemeClr val="accent1"/>
                </a:solidFill>
              </a:rPr>
              <a:t/>
            </a:r>
            <a:br>
              <a:rPr lang="cs-CZ" dirty="0" smtClean="0">
                <a:solidFill>
                  <a:schemeClr val="accent1"/>
                </a:solidFill>
              </a:rPr>
            </a:br>
            <a:r>
              <a:rPr lang="cs-CZ" dirty="0" smtClean="0">
                <a:solidFill>
                  <a:schemeClr val="tx2"/>
                </a:solidFill>
              </a:rPr>
              <a:t>Dané mnohočleny rozložte </a:t>
            </a:r>
            <a:r>
              <a:rPr lang="cs-CZ" dirty="0" smtClean="0">
                <a:solidFill>
                  <a:schemeClr val="tx2"/>
                </a:solidFill>
              </a:rPr>
              <a:t>na součin: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𝑟</m:t>
                    </m:r>
                    <m:r>
                      <a:rPr lang="cs-CZ" b="0" i="1" smtClean="0">
                        <a:latin typeface="Cambria Math"/>
                      </a:rPr>
                      <m:t>−4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𝑠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y</m:t>
                    </m:r>
                    <m:r>
                      <a:rPr lang="cs-CZ">
                        <a:latin typeface="Cambria Math"/>
                      </a:rPr>
                      <m:t>−6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xy</m:t>
                    </m:r>
                    <m:r>
                      <a:rPr lang="cs-CZ">
                        <a:latin typeface="Cambria Math"/>
                      </a:rPr>
                      <m:t>+9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−12</m:t>
                    </m:r>
                    <m:r>
                      <a:rPr lang="cs-CZ" b="0" i="1" smtClean="0">
                        <a:latin typeface="Cambria Math"/>
                      </a:rPr>
                      <m:t>𝑥𝑦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−2</m:t>
                    </m:r>
                    <m:r>
                      <a:rPr lang="cs-CZ" i="1">
                        <a:latin typeface="Cambria Math"/>
                      </a:rPr>
                      <m:t>𝑝𝑞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𝑝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b="0" i="1" smtClean="0">
                        <a:latin typeface="Cambria Math"/>
                      </a:rPr>
                      <m:t>𝑞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2</m:t>
                    </m:r>
                    <m:r>
                      <a:rPr lang="cs-CZ" i="1">
                        <a:latin typeface="Cambria Math"/>
                      </a:rPr>
                      <m:t>𝑎𝑏</m:t>
                    </m:r>
                    <m:r>
                      <a:rPr lang="cs-CZ" i="1">
                        <a:latin typeface="Cambria Math"/>
                      </a:rPr>
                      <m:t>−2</m:t>
                    </m:r>
                    <m:r>
                      <a:rPr lang="cs-CZ" i="1">
                        <a:latin typeface="Cambria Math"/>
                      </a:rPr>
                      <m:t>𝑎𝑐</m:t>
                    </m:r>
                    <m:r>
                      <a:rPr lang="cs-CZ" i="1">
                        <a:latin typeface="Cambria Math"/>
                      </a:rPr>
                      <m:t>−6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b="0" i="1" smtClean="0">
                        <a:latin typeface="Cambria Math"/>
                      </a:rPr>
                      <m:t>8</m:t>
                    </m:r>
                    <m:r>
                      <a:rPr lang="cs-CZ" i="1">
                        <a:latin typeface="Cambria Math"/>
                      </a:rPr>
                      <m:t>𝑎𝑐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𝑧</m:t>
                    </m:r>
                    <m:r>
                      <a:rPr lang="cs-CZ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cs-CZ" b="0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57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Řešení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544616"/>
              </a:xfrm>
            </p:spPr>
            <p:txBody>
              <a:bodyPr>
                <a:normAutofit fontScale="92500"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𝑟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𝑠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𝑟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𝑟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+1−4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𝑟𝑠</m:t>
                        </m:r>
                      </m:e>
                    </m:d>
                  </m:oMath>
                </a14:m>
                <a:r>
                  <a:rPr lang="cs-CZ" dirty="0"/>
                  <a:t/>
                </a:r>
                <a:br>
                  <a:rPr lang="cs-CZ" dirty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y</m:t>
                    </m:r>
                    <m:r>
                      <a:rPr lang="cs-CZ">
                        <a:latin typeface="Cambria Math"/>
                      </a:rPr>
                      <m:t>−6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</a:rPr>
                      <m:t>xy</m:t>
                    </m:r>
                    <m:r>
                      <a:rPr lang="cs-CZ">
                        <a:latin typeface="Cambria Math"/>
                      </a:rPr>
                      <m:t>+9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</m:t>
                    </m:r>
                    <m:r>
                      <a:rPr lang="cs-CZ" b="0" i="1" smtClean="0">
                        <a:latin typeface="Cambria Math"/>
                      </a:rPr>
                      <m:t>12</m:t>
                    </m:r>
                    <m:r>
                      <a:rPr lang="cs-CZ" b="0" i="1" smtClean="0">
                        <a:latin typeface="Cambria Math"/>
                      </a:rPr>
                      <m:t>𝑥𝑦</m:t>
                    </m:r>
                    <m:r>
                      <a:rPr lang="cs-CZ" b="0" i="1" smtClean="0">
                        <a:latin typeface="Cambria Math"/>
                      </a:rPr>
                      <m:t>=3</m:t>
                    </m:r>
                    <m:r>
                      <a:rPr lang="cs-CZ" b="0" i="1" smtClean="0">
                        <a:latin typeface="Cambria Math"/>
                      </a:rPr>
                      <m:t>𝑥𝑦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−2+3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−4</m:t>
                        </m:r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3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𝑥𝑦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∙(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−3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−6)</m:t>
                    </m:r>
                  </m:oMath>
                </a14:m>
                <a:r>
                  <a:rPr lang="cs-CZ" dirty="0">
                    <a:solidFill>
                      <a:schemeClr val="tx2"/>
                    </a:solidFill>
                  </a:rPr>
                  <a:t/>
                </a:r>
                <a:br>
                  <a:rPr lang="cs-CZ" dirty="0">
                    <a:solidFill>
                      <a:schemeClr val="tx2"/>
                    </a:solidFill>
                  </a:rPr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2</m:t>
                    </m:r>
                    <m:r>
                      <a:rPr lang="cs-CZ" i="1">
                        <a:latin typeface="Cambria Math"/>
                      </a:rPr>
                      <m:t>𝑝𝑞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𝑝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b="0" i="1" smtClean="0">
                        <a:latin typeface="Cambria Math"/>
                      </a:rPr>
                      <m:t>𝑞</m:t>
                    </m:r>
                    <m:r>
                      <a:rPr lang="cs-CZ" b="0" i="1" smtClean="0">
                        <a:latin typeface="Cambria Math"/>
                      </a:rPr>
                      <m:t>=−2∙(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𝑝𝑞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+2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𝑝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+2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𝑞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cs-CZ" dirty="0">
                    <a:solidFill>
                      <a:schemeClr val="tx2"/>
                    </a:solidFill>
                  </a:rPr>
                  <a:t/>
                </a:r>
                <a:br>
                  <a:rPr lang="cs-CZ" dirty="0">
                    <a:solidFill>
                      <a:schemeClr val="tx2"/>
                    </a:solidFill>
                  </a:rPr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2</m:t>
                    </m:r>
                    <m:r>
                      <a:rPr lang="cs-CZ" i="1">
                        <a:latin typeface="Cambria Math"/>
                      </a:rPr>
                      <m:t>𝑎𝑏</m:t>
                    </m:r>
                    <m:r>
                      <a:rPr lang="cs-CZ" i="1">
                        <a:latin typeface="Cambria Math"/>
                      </a:rPr>
                      <m:t>−2</m:t>
                    </m:r>
                    <m:r>
                      <a:rPr lang="cs-CZ" i="1">
                        <a:latin typeface="Cambria Math"/>
                      </a:rPr>
                      <m:t>𝑎𝑐</m:t>
                    </m:r>
                    <m:r>
                      <a:rPr lang="cs-CZ" i="1">
                        <a:latin typeface="Cambria Math"/>
                      </a:rPr>
                      <m:t>−6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+8</m:t>
                    </m:r>
                    <m:r>
                      <a:rPr lang="cs-CZ" i="1">
                        <a:latin typeface="Cambria Math"/>
                      </a:rPr>
                      <m:t>𝑎𝑐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2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𝑎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∙(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𝑏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𝑐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−3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+4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𝑐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cs-CZ" dirty="0">
                    <a:solidFill>
                      <a:schemeClr val="tx2"/>
                    </a:solidFill>
                  </a:rPr>
                  <a:t/>
                </a:r>
                <a:br>
                  <a:rPr lang="cs-CZ" dirty="0">
                    <a:solidFill>
                      <a:schemeClr val="tx2"/>
                    </a:solidFill>
                  </a:rPr>
                </a:br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𝑧</m:t>
                    </m:r>
                    <m:r>
                      <a:rPr lang="cs-CZ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𝑧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∙(−2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𝑧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cs-CZ" dirty="0">
                  <a:solidFill>
                    <a:schemeClr val="tx2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54461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455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Vytýkání </a:t>
            </a:r>
            <a:r>
              <a:rPr lang="cs-CZ" dirty="0" smtClean="0">
                <a:solidFill>
                  <a:srgbClr val="FF0000"/>
                </a:solidFill>
              </a:rPr>
              <a:t>dvojčlenu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97152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cs-CZ" dirty="0" smtClean="0"/>
                  <a:t>Jak rozkládáme mnohočlen na součin pomocí vytýkání dvojčlenu</a:t>
                </a:r>
                <a:r>
                  <a:rPr lang="cs-CZ" dirty="0"/>
                  <a:t>?</a:t>
                </a:r>
              </a:p>
              <a:p>
                <a:r>
                  <a:rPr lang="cs-CZ" dirty="0">
                    <a:solidFill>
                      <a:schemeClr val="bg1">
                        <a:lumMod val="50000"/>
                      </a:schemeClr>
                    </a:solidFill>
                  </a:rPr>
                  <a:t>Odpověď:</a:t>
                </a:r>
                <a:r>
                  <a:rPr lang="cs-CZ" dirty="0"/>
                  <a:t/>
                </a:r>
                <a:br>
                  <a:rPr lang="cs-CZ" dirty="0"/>
                </a:br>
                <a:r>
                  <a:rPr lang="cs-CZ" dirty="0" smtClean="0"/>
                  <a:t>Použijeme postupné vytýkání: nejdříve vytkneme společného činitele z prvních dvou </a:t>
                </a:r>
                <a:r>
                  <a:rPr lang="cs-CZ" dirty="0"/>
                  <a:t>členů </a:t>
                </a:r>
                <a:r>
                  <a:rPr lang="cs-CZ" dirty="0" smtClean="0"/>
                  <a:t>mnohočlenu potom z druhých dvou členů.</a:t>
                </a:r>
              </a:p>
              <a:p>
                <a:r>
                  <a:rPr lang="cs-CZ" dirty="0" smtClean="0"/>
                  <a:t>Příklad:</a:t>
                </a:r>
                <a:endParaRPr lang="cs-CZ" dirty="0"/>
              </a:p>
              <a:p>
                <a:pPr marL="3556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𝑦</m:t>
                      </m:r>
                      <m:r>
                        <a:rPr lang="cs-CZ" i="1">
                          <a:latin typeface="Cambria Math"/>
                        </a:rPr>
                        <m:t>−6</m:t>
                      </m:r>
                      <m:r>
                        <a:rPr lang="cs-CZ" i="1">
                          <a:latin typeface="Cambria Math"/>
                        </a:rPr>
                        <m:t>𝑥</m:t>
                      </m:r>
                      <m:r>
                        <a:rPr lang="cs-CZ" i="1">
                          <a:latin typeface="Cambria Math"/>
                        </a:rPr>
                        <m:t>+9</m:t>
                      </m:r>
                      <m:r>
                        <a:rPr lang="cs-CZ" i="1">
                          <a:latin typeface="Cambria Math"/>
                        </a:rPr>
                        <m:t>𝑥𝑦</m:t>
                      </m:r>
                      <m:r>
                        <a:rPr lang="cs-CZ" b="0" i="1" smtClean="0">
                          <a:latin typeface="Cambria Math"/>
                        </a:rPr>
                        <m:t>−18=3</m:t>
                      </m:r>
                      <m:r>
                        <a:rPr lang="cs-CZ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cs-CZ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𝑥𝑦</m:t>
                          </m:r>
                          <m:r>
                            <a:rPr lang="cs-CZ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−2</m:t>
                          </m:r>
                        </m:e>
                      </m:d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+9</m:t>
                      </m:r>
                      <m:r>
                        <a:rPr lang="cs-CZ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cs-CZ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𝑦</m:t>
                          </m:r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−2</m:t>
                          </m:r>
                        </m:e>
                      </m:d>
                      <m:r>
                        <a:rPr lang="cs-CZ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r>
                  <a:rPr lang="cs-CZ" b="0" dirty="0" smtClean="0">
                    <a:solidFill>
                      <a:schemeClr val="tx1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chemeClr val="tx1"/>
                    </a:solidFill>
                    <a:ea typeface="Cambria Math"/>
                  </a:rPr>
                </a:br>
                <a:r>
                  <a:rPr lang="cs-CZ" b="0" dirty="0" smtClean="0">
                    <a:solidFill>
                      <a:schemeClr val="tx1"/>
                    </a:solidFill>
                    <a:ea typeface="Cambria Math"/>
                  </a:rPr>
                  <a:t>Nakonec vytkneme celý dvojčlen v závorce</a:t>
                </a:r>
                <a:br>
                  <a:rPr lang="cs-CZ" b="0" dirty="0" smtClean="0">
                    <a:solidFill>
                      <a:schemeClr val="tx1"/>
                    </a:solidFill>
                    <a:ea typeface="Cambria Math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𝑥𝑦</m:t>
                          </m:r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−2</m:t>
                          </m:r>
                        </m:e>
                      </m:d>
                      <m:r>
                        <a:rPr lang="cs-CZ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3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+9)</m:t>
                      </m:r>
                    </m:oMath>
                  </m:oMathPara>
                </a14:m>
                <a:r>
                  <a:rPr lang="cs-CZ" b="0" dirty="0" smtClean="0">
                    <a:solidFill>
                      <a:schemeClr val="tx1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chemeClr val="tx1"/>
                    </a:solidFill>
                    <a:ea typeface="Cambria Math"/>
                  </a:rPr>
                </a:b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97152"/>
              </a:xfrm>
              <a:blipFill rotWithShape="1">
                <a:blip r:embed="rId2"/>
                <a:stretch>
                  <a:fillRect l="-1185" t="-18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369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Příklady na procvičení </a:t>
            </a:r>
            <a:r>
              <a:rPr lang="cs-CZ" dirty="0">
                <a:solidFill>
                  <a:schemeClr val="accent1"/>
                </a:solidFill>
              </a:rPr>
              <a:t/>
            </a:r>
            <a:br>
              <a:rPr lang="cs-CZ" dirty="0">
                <a:solidFill>
                  <a:schemeClr val="accent1"/>
                </a:solidFill>
              </a:rPr>
            </a:br>
            <a:r>
              <a:rPr lang="cs-CZ" dirty="0">
                <a:solidFill>
                  <a:schemeClr val="tx2"/>
                </a:solidFill>
              </a:rPr>
              <a:t>Dané mnohočleny rozložte na součin: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2060848"/>
                <a:ext cx="8229600" cy="4277072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𝒂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𝒄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𝒂𝒃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𝒃𝒄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=4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=(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)∙(4+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𝒙𝒚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𝒙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𝒚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  <m:r>
                        <a:rPr lang="cs-CZ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𝑦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−1∙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𝑦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=(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−1)∙(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−1)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latin typeface="Cambria Math"/>
                        </a:rPr>
                        <m:t>𝟔</m:t>
                      </m:r>
                      <m:r>
                        <a:rPr lang="cs-CZ" b="1" i="1" smtClean="0">
                          <a:latin typeface="Cambria Math"/>
                        </a:rPr>
                        <m:t>𝒎</m:t>
                      </m:r>
                      <m:r>
                        <a:rPr lang="cs-CZ" b="1" i="1" smtClean="0">
                          <a:latin typeface="Cambria Math"/>
                        </a:rPr>
                        <m:t>−</m:t>
                      </m:r>
                      <m:r>
                        <a:rPr lang="cs-CZ" b="1" i="1" smtClean="0">
                          <a:latin typeface="Cambria Math"/>
                        </a:rPr>
                        <m:t>𝟏𝟐</m:t>
                      </m:r>
                      <m:r>
                        <a:rPr lang="cs-CZ" b="1" i="1" smtClean="0">
                          <a:latin typeface="Cambria Math"/>
                        </a:rPr>
                        <m:t>+</m:t>
                      </m:r>
                      <m:r>
                        <a:rPr lang="cs-CZ" b="1" i="1" smtClean="0">
                          <a:latin typeface="Cambria Math"/>
                        </a:rPr>
                        <m:t>𝒎𝒏</m:t>
                      </m:r>
                      <m:r>
                        <a:rPr lang="cs-CZ" b="1" i="1" smtClean="0">
                          <a:latin typeface="Cambria Math"/>
                        </a:rPr>
                        <m:t>−</m:t>
                      </m:r>
                      <m:r>
                        <a:rPr lang="cs-CZ" b="1" i="1" smtClean="0">
                          <a:latin typeface="Cambria Math"/>
                        </a:rPr>
                        <m:t>𝟐</m:t>
                      </m:r>
                      <m:r>
                        <a:rPr lang="cs-CZ" b="1" i="1" smtClean="0">
                          <a:latin typeface="Cambria Math"/>
                        </a:rPr>
                        <m:t>𝒏</m:t>
                      </m:r>
                      <m:r>
                        <a:rPr lang="cs-CZ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b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=6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𝑚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𝑚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=(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−2)∙(6+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2060848"/>
                <a:ext cx="8229600" cy="427707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228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270</Words>
  <Application>Microsoft Office PowerPoint</Application>
  <PresentationFormat>Předvádění na obrazovce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Rozklad mnohočlenů na součin vytýkáním</vt:lpstr>
      <vt:lpstr>Vytýkání jednočlenu</vt:lpstr>
      <vt:lpstr>Příklady na procvičení  Dané mnohočleny rozložte na součin:</vt:lpstr>
      <vt:lpstr>Řešení</vt:lpstr>
      <vt:lpstr>Vytýkání dvojčlenu</vt:lpstr>
      <vt:lpstr>Příklady na procvičení  Dané mnohočleny rozložte na součin: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85</cp:revision>
  <dcterms:created xsi:type="dcterms:W3CDTF">2012-06-18T15:15:37Z</dcterms:created>
  <dcterms:modified xsi:type="dcterms:W3CDTF">2013-01-01T08:37:53Z</dcterms:modified>
</cp:coreProperties>
</file>