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5" r:id="rId4"/>
    <p:sldId id="270" r:id="rId5"/>
    <p:sldId id="267" r:id="rId6"/>
    <p:sldId id="268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72400" cy="576064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Rozklad mnohočlenů na součin užitím vzorců</a:t>
            </a:r>
            <a:endParaRPr lang="cs-CZ" sz="32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432383"/>
              </p:ext>
            </p:extLst>
          </p:nvPr>
        </p:nvGraphicFramePr>
        <p:xfrm>
          <a:off x="767674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29. 10. 2012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Užití </a:t>
                      </a:r>
                      <a:r>
                        <a:rPr lang="cs-CZ" dirty="0" smtClean="0"/>
                        <a:t>vytýkání </a:t>
                      </a:r>
                      <a:r>
                        <a:rPr lang="cs-CZ" dirty="0" smtClean="0"/>
                        <a:t>i </a:t>
                      </a:r>
                      <a:r>
                        <a:rPr lang="cs-CZ" dirty="0" smtClean="0"/>
                        <a:t>vzorců při rozkladu mnohočlenu na součin.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Na prvním snímku jsou uvedeny vzorce.</a:t>
                      </a:r>
                      <a:r>
                        <a:rPr lang="cs-CZ" baseline="0" dirty="0" smtClean="0"/>
                        <a:t> Dále následují </a:t>
                      </a:r>
                      <a:r>
                        <a:rPr lang="cs-CZ" baseline="0" dirty="0" smtClean="0"/>
                        <a:t>příklady na </a:t>
                      </a:r>
                      <a:r>
                        <a:rPr lang="cs-CZ" baseline="0" dirty="0" smtClean="0"/>
                        <a:t>procvičení </a:t>
                      </a:r>
                      <a:r>
                        <a:rPr lang="cs-CZ" baseline="0" smtClean="0"/>
                        <a:t>včetně řešení.</a:t>
                      </a:r>
                      <a:r>
                        <a:rPr lang="cs-CZ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Vzorce pro rozklad mnohočlenu na součin</a:t>
            </a:r>
            <a:endParaRPr lang="cs-C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259632" y="2636912"/>
                <a:ext cx="6624736" cy="3196952"/>
              </a:xfr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>
                <a:normAutofit lnSpcReduction="10000"/>
              </a:bodyPr>
              <a:lstStyle/>
              <a:p>
                <a:pPr lvl="1" algn="ctr">
                  <a:buFont typeface="Wingdings" pitchFamily="2" charset="2"/>
                  <a:buChar char="Ø"/>
                </a:pPr>
                <a:r>
                  <a:rPr lang="cs-CZ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36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sz="36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6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cs-CZ" sz="3600" i="1">
                        <a:latin typeface="Cambria Math"/>
                        <a:ea typeface="Cambria Math"/>
                      </a:rPr>
                      <m:t>2</m:t>
                    </m:r>
                    <m:r>
                      <a:rPr lang="cs-CZ" sz="3600" i="1">
                        <a:latin typeface="Cambria Math"/>
                        <a:ea typeface="Cambria Math"/>
                      </a:rPr>
                      <m:t>𝑎𝑏</m:t>
                    </m:r>
                    <m:r>
                      <a:rPr lang="cs-CZ" sz="3600" i="1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cs-CZ" sz="36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cs-CZ" sz="3600" b="0" i="1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cs-CZ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3600" i="1">
                            <a:latin typeface="Cambria Math"/>
                          </a:rPr>
                          <m:t>(</m:t>
                        </m:r>
                        <m:r>
                          <a:rPr lang="cs-CZ" sz="3600" i="1">
                            <a:latin typeface="Cambria Math"/>
                          </a:rPr>
                          <m:t>𝑎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sz="3600" i="1">
                            <a:latin typeface="Cambria Math"/>
                          </a:rPr>
                          <m:t>𝑏</m:t>
                        </m:r>
                        <m:r>
                          <a:rPr lang="cs-CZ" sz="36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sz="36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3600" i="1" dirty="0">
                  <a:latin typeface="Cambria Math"/>
                </a:endParaRPr>
              </a:p>
              <a:p>
                <a:pPr lvl="1" algn="ctr">
                  <a:buFont typeface="Wingdings" pitchFamily="2" charset="2"/>
                  <a:buChar char="Ø"/>
                </a:pPr>
                <a:endParaRPr lang="cs-CZ" sz="3600" i="1" dirty="0" smtClean="0">
                  <a:latin typeface="Cambria Math"/>
                </a:endParaRPr>
              </a:p>
              <a:p>
                <a:pPr lvl="1" algn="ctr">
                  <a:buFont typeface="Wingdings" pitchFamily="2" charset="2"/>
                  <a:buChar char="Ø"/>
                </a:pPr>
                <a:r>
                  <a:rPr lang="cs-CZ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36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sz="36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6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cs-CZ" sz="3600" i="1">
                        <a:latin typeface="Cambria Math"/>
                        <a:ea typeface="Cambria Math"/>
                      </a:rPr>
                      <m:t>2</m:t>
                    </m:r>
                    <m:r>
                      <a:rPr lang="cs-CZ" sz="3600" i="1">
                        <a:latin typeface="Cambria Math"/>
                        <a:ea typeface="Cambria Math"/>
                      </a:rPr>
                      <m:t>𝑎𝑏</m:t>
                    </m:r>
                    <m:r>
                      <a:rPr lang="cs-CZ" sz="3600" i="1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cs-CZ" sz="36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cs-CZ" sz="3600" i="1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cs-CZ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3600" i="1">
                            <a:latin typeface="Cambria Math"/>
                          </a:rPr>
                          <m:t>(</m:t>
                        </m:r>
                        <m:r>
                          <a:rPr lang="cs-CZ" sz="3600" i="1">
                            <a:latin typeface="Cambria Math"/>
                          </a:rPr>
                          <m:t>𝑎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3600" i="1">
                            <a:latin typeface="Cambria Math"/>
                          </a:rPr>
                          <m:t>𝑏</m:t>
                        </m:r>
                        <m:r>
                          <a:rPr lang="cs-CZ" sz="36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sz="36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3600" i="1" dirty="0">
                  <a:latin typeface="Cambria Math"/>
                </a:endParaRPr>
              </a:p>
              <a:p>
                <a:pPr lvl="1" algn="ctr">
                  <a:buFont typeface="Wingdings" pitchFamily="2" charset="2"/>
                  <a:buChar char="Ø"/>
                </a:pPr>
                <a:endParaRPr lang="cs-CZ" sz="3600" i="1" dirty="0" smtClean="0">
                  <a:latin typeface="Cambria Math"/>
                </a:endParaRPr>
              </a:p>
              <a:p>
                <a:pPr lvl="1" algn="ctr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sz="36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3600" b="0" i="1" dirty="0" smtClean="0">
                            <a:latin typeface="Cambria Math"/>
                          </a:rPr>
                          <m:t> </m:t>
                        </m:r>
                        <m:r>
                          <a:rPr lang="cs-CZ" sz="3600" i="1" dirty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sz="3600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600" i="1" dirty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sz="36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3600" i="1" dirty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sz="3600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600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3600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i="1" dirty="0">
                            <a:latin typeface="Cambria Math"/>
                          </a:rPr>
                          <m:t>𝑎</m:t>
                        </m:r>
                        <m:r>
                          <a:rPr lang="cs-CZ" sz="3600" i="1" dirty="0">
                            <a:latin typeface="Cambria Math"/>
                          </a:rPr>
                          <m:t>−</m:t>
                        </m:r>
                        <m:r>
                          <a:rPr lang="cs-CZ" sz="3600" i="1" dirty="0"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cs-CZ" sz="3600" i="1" dirty="0"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sz="3600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i="1" dirty="0">
                            <a:latin typeface="Cambria Math"/>
                          </a:rPr>
                          <m:t>𝑎</m:t>
                        </m:r>
                        <m:r>
                          <a:rPr lang="cs-CZ" sz="3600" i="1" dirty="0">
                            <a:latin typeface="Cambria Math"/>
                          </a:rPr>
                          <m:t>+</m:t>
                        </m:r>
                        <m:r>
                          <a:rPr lang="cs-CZ" sz="3600" i="1" dirty="0">
                            <a:latin typeface="Cambria Math"/>
                          </a:rPr>
                          <m:t>𝑏</m:t>
                        </m:r>
                      </m:e>
                    </m:d>
                  </m:oMath>
                </a14:m>
                <a:endParaRPr lang="cs-CZ" sz="3600" dirty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9632" y="2636912"/>
                <a:ext cx="6624736" cy="3196952"/>
              </a:xfrm>
              <a:blipFill rotWithShape="1">
                <a:blip r:embed="rId2"/>
                <a:stretch>
                  <a:fillRect t="-343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Příklady na </a:t>
            </a:r>
            <a:r>
              <a:rPr lang="cs-CZ" dirty="0" smtClean="0">
                <a:solidFill>
                  <a:schemeClr val="accent1"/>
                </a:solidFill>
              </a:rPr>
              <a:t>procvičení</a:t>
            </a:r>
            <a:endParaRPr lang="cs-CZ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1"/>
                <a:ext cx="4038600" cy="449309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Rozložte na součin: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+10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+25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16−8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+15</m:t>
                    </m:r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</a:rPr>
                      <m:t>+25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+0,25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1"/>
                <a:ext cx="4038600" cy="4493096"/>
              </a:xfrm>
              <a:blipFill rotWithShape="1">
                <a:blip r:embed="rId2"/>
                <a:stretch>
                  <a:fillRect l="-3017" t="-12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1600201"/>
                <a:ext cx="4038600" cy="434907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Výsledky: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b="0" i="1" smtClean="0">
                                  <a:latin typeface="Cambria Math"/>
                                </a:rPr>
                                <m:t>+5</m:t>
                              </m:r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4−</m:t>
                              </m:r>
                              <m:r>
                                <a:rPr lang="cs-CZ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cs-CZ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cs-CZ" b="0" i="1" smtClean="0">
                                  <a:latin typeface="Cambria Math"/>
                                </a:rPr>
                                <m:t>+5</m:t>
                              </m:r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r>
                  <a:rPr lang="cs-CZ" sz="2600" dirty="0" smtClean="0"/>
                  <a:t/>
                </a:r>
                <a:br>
                  <a:rPr lang="cs-CZ" sz="2600" dirty="0" smtClean="0"/>
                </a:br>
                <a:endParaRPr lang="cs-CZ" sz="26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cs-CZ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b="0" i="1" smtClean="0">
                                  <a:latin typeface="Cambria Math"/>
                                </a:rPr>
                                <m:t>−0,5</m:t>
                              </m:r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1600201"/>
                <a:ext cx="4038600" cy="4349079"/>
              </a:xfrm>
              <a:blipFill rotWithShape="1">
                <a:blip r:embed="rId3"/>
                <a:stretch>
                  <a:fillRect l="-3172" t="-12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57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Příklady na </a:t>
            </a:r>
            <a:r>
              <a:rPr lang="cs-CZ" dirty="0" smtClean="0">
                <a:solidFill>
                  <a:schemeClr val="accent1"/>
                </a:solidFill>
              </a:rPr>
              <a:t>procvičení</a:t>
            </a:r>
            <a:endParaRPr lang="cs-CZ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1"/>
                <a:ext cx="4038600" cy="449309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Rozložte na součin: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−25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16−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−25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1"/>
                <a:ext cx="4038600" cy="4493096"/>
              </a:xfrm>
              <a:blipFill rotWithShape="1">
                <a:blip r:embed="rId2"/>
                <a:stretch>
                  <a:fillRect l="-3017" t="-12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1600201"/>
                <a:ext cx="4038600" cy="434907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Výsledky: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</a:rPr>
                            <m:t>𝑥</m:t>
                          </m:r>
                          <m:r>
                            <a:rPr lang="cs-CZ" i="1">
                              <a:latin typeface="Cambria Math"/>
                            </a:rPr>
                            <m:t>+5</m:t>
                          </m:r>
                        </m:e>
                      </m:d>
                      <m:r>
                        <a:rPr lang="cs-CZ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−</m:t>
                          </m:r>
                          <m:r>
                            <a:rPr lang="cs-CZ" i="1">
                              <a:latin typeface="Cambria Math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=(</m:t>
                      </m:r>
                      <m:r>
                        <a:rPr lang="cs-CZ" i="1">
                          <a:latin typeface="Cambria Math"/>
                        </a:rPr>
                        <m:t>4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i="1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</a:rPr>
                        <m:t>)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∙(</m:t>
                      </m:r>
                      <m:r>
                        <a:rPr lang="cs-CZ" i="1">
                          <a:latin typeface="Cambria Math"/>
                        </a:rPr>
                        <m:t>4−</m:t>
                      </m:r>
                      <m:r>
                        <a:rPr lang="cs-CZ" i="1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400" i="1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cs-CZ" sz="2400" i="1">
                              <a:latin typeface="Cambria Math"/>
                            </a:rPr>
                            <m:t>𝑎</m:t>
                          </m:r>
                          <m:r>
                            <a:rPr lang="cs-CZ" sz="2400" i="1">
                              <a:latin typeface="Cambria Math"/>
                            </a:rPr>
                            <m:t>+5</m:t>
                          </m:r>
                        </m:e>
                      </m:d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sz="2400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400" i="1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cs-CZ" sz="2400" i="1">
                              <a:latin typeface="Cambria Math"/>
                            </a:rPr>
                            <m:t>𝑎</m:t>
                          </m:r>
                          <m:r>
                            <a:rPr lang="cs-CZ" sz="2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cs-CZ" sz="2400" i="1">
                              <a:latin typeface="Cambria Math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r>
                  <a:rPr lang="cs-CZ" sz="2600" dirty="0" smtClean="0"/>
                  <a:t/>
                </a:r>
                <a:br>
                  <a:rPr lang="cs-CZ" sz="2600" dirty="0" smtClean="0"/>
                </a:br>
                <a:endParaRPr lang="cs-CZ" sz="26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(</m:t>
                          </m:r>
                          <m:r>
                            <a:rPr lang="cs-CZ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)∙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</a:rPr>
                            <m:t>(</m:t>
                          </m:r>
                          <m:r>
                            <a:rPr lang="cs-CZ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−</m:t>
                      </m:r>
                      <m:r>
                        <a:rPr lang="cs-CZ" i="1">
                          <a:latin typeface="Cambria Math"/>
                        </a:rPr>
                        <m:t>𝑦</m:t>
                      </m:r>
                      <m:r>
                        <a:rPr lang="cs-CZ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1600201"/>
                <a:ext cx="4038600" cy="4349079"/>
              </a:xfrm>
              <a:blipFill rotWithShape="1">
                <a:blip r:embed="rId3"/>
                <a:stretch>
                  <a:fillRect l="-3172" t="-12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680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Příklady na </a:t>
            </a:r>
            <a:r>
              <a:rPr lang="cs-CZ" dirty="0" smtClean="0">
                <a:solidFill>
                  <a:srgbClr val="FF0000"/>
                </a:solidFill>
              </a:rPr>
              <a:t>procvičení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chemeClr val="tx2"/>
                </a:solidFill>
              </a:rPr>
              <a:t>Rozložte na součin užitím vzorců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2060848"/>
                <a:ext cx="8229600" cy="4525963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4</m:t>
                            </m:r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−7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25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0" smtClean="0">
                            <a:latin typeface="Cambria Math"/>
                          </a:rPr>
                          <m:t>+10</m:t>
                        </m:r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e</m:t>
                        </m:r>
                        <m:r>
                          <a:rPr lang="cs-CZ" b="0" i="0" smtClean="0">
                            <a:latin typeface="Cambria Math"/>
                          </a:rPr>
                          <m:t>+1</m:t>
                        </m:r>
                      </m:e>
                    </m:d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+2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−5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−2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+1</m:t>
                        </m:r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2060848"/>
                <a:ext cx="82296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437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Řešení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ástupný symbol pro obsah 4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72816"/>
                <a:ext cx="8229600" cy="4248472"/>
              </a:xfrm>
            </p:spPr>
            <p:txBody>
              <a:bodyPr>
                <a:normAutofit fontScale="85000"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4</m:t>
                            </m:r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−7</m:t>
                            </m:r>
                          </m:e>
                        </m:d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4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−7</m:t>
                            </m:r>
                          </m:e>
                        </m:d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𝑎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begChr m:val="["/>
                        <m:endChr m:val="]"/>
                        <m:ctrlPr>
                          <a:rPr lang="cs-CZ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4</m:t>
                            </m:r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−7</m:t>
                            </m:r>
                          </m:e>
                        </m:d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𝑎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−7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5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+7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25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>
                            <a:latin typeface="Cambria Math"/>
                          </a:rPr>
                          <m:t>+10</m:t>
                        </m:r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e</m:t>
                        </m:r>
                        <m:r>
                          <a:rPr lang="cs-CZ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5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𝑐𝑑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5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𝑒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𝑐𝑑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𝑒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𝑐𝑑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−5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+1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𝑐𝑑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+5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latin typeface="Cambria Math"/>
                              </a:rPr>
                              <m:t>+2</m:t>
                            </m:r>
                          </m:e>
                        </m:d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−5</m:t>
                            </m:r>
                          </m:e>
                        </m:d>
                      </m:e>
                      <m:sup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3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+2</m:t>
                            </m:r>
                          </m:e>
                        </m:d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−5</m:t>
                            </m:r>
                          </m:e>
                        </m:d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+2</m:t>
                            </m:r>
                          </m:e>
                        </m:d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−5</m:t>
                            </m:r>
                          </m:e>
                        </m:d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+2−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+5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+2+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−5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+7</m:t>
                        </m:r>
                      </m:e>
                    </m:d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−3</m:t>
                        </m:r>
                      </m:e>
                    </m:d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−2</m:t>
                    </m:r>
                    <m:r>
                      <a:rPr lang="cs-CZ" i="1">
                        <a:latin typeface="Cambria Math"/>
                      </a:rPr>
                      <m:t>𝑥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+1</m:t>
                        </m:r>
                      </m:e>
                    </m:d>
                    <m:r>
                      <a:rPr lang="cs-CZ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  <m:r>
                              <a:rPr lang="cs-CZ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  <m:r>
                                  <a:rPr lang="cs-CZ" b="0" i="1" smtClean="0">
                                    <a:solidFill>
                                      <a:schemeClr val="tx2"/>
                                    </a:solidFill>
                                    <a:latin typeface="Cambria Math"/>
                                    <a:ea typeface="Cambria Math"/>
                                  </a:rPr>
                                  <m:t>+1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  <m:r>
                              <a:rPr lang="cs-CZ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72816"/>
                <a:ext cx="8229600" cy="424847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201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479</Words>
  <Application>Microsoft Office PowerPoint</Application>
  <PresentationFormat>Předvádění na obrazovce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Rozklad mnohočlenů na součin užitím vzorců</vt:lpstr>
      <vt:lpstr>Vzorce pro rozklad mnohočlenu na součin</vt:lpstr>
      <vt:lpstr>Příklady na procvičení</vt:lpstr>
      <vt:lpstr>Příklady na procvičení</vt:lpstr>
      <vt:lpstr>Příklady na procvičení Rozložte na součin užitím vzorců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75</cp:revision>
  <dcterms:created xsi:type="dcterms:W3CDTF">2012-06-18T15:15:37Z</dcterms:created>
  <dcterms:modified xsi:type="dcterms:W3CDTF">2013-01-01T11:29:47Z</dcterms:modified>
</cp:coreProperties>
</file>