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13.9.2012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432048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Přehled metod rozkladu </a:t>
            </a:r>
            <a:r>
              <a:rPr lang="cs-CZ" sz="2800" b="1" dirty="0"/>
              <a:t>mnohočlenu na součin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132856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630651"/>
              </p:ext>
            </p:extLst>
          </p:nvPr>
        </p:nvGraphicFramePr>
        <p:xfrm>
          <a:off x="738742" y="2276872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6. 8. 2012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 nebo 8. ročník ZŠ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Shrnutí, přehled a procvičení základních metod pro rozklad</a:t>
                      </a:r>
                      <a:r>
                        <a:rPr lang="cs-CZ" baseline="0" dirty="0" smtClean="0"/>
                        <a:t> mnohočlenu na součin (vytýkání, vzorce).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Určeno </a:t>
                      </a:r>
                      <a:r>
                        <a:rPr lang="cs-CZ" baseline="0" dirty="0" smtClean="0"/>
                        <a:t>k opakování probraných metod rozkladů. První dva listy obsahují přehled a způsob jejich použití na vzorových příkladech.  Dále následují příklady na procvičení a jejich řešení.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C000"/>
                </a:solidFill>
              </a:rPr>
              <a:t>Používané metody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Vytýkání jednočlenu</a:t>
                </a:r>
              </a:p>
              <a:p>
                <a:r>
                  <a:rPr lang="cs-CZ" dirty="0"/>
                  <a:t>Vytýkání dvojčlenu</a:t>
                </a:r>
              </a:p>
              <a:p>
                <a:r>
                  <a:rPr lang="cs-CZ" dirty="0"/>
                  <a:t>Užití vzorců</a:t>
                </a:r>
                <a:endParaRPr lang="cs-CZ" dirty="0" smtClean="0"/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(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cs-CZ" i="1">
                            <a:latin typeface="Cambria Math"/>
                          </a:rPr>
                          <m:t>𝑏</m:t>
                        </m:r>
                        <m:r>
                          <a:rPr lang="cs-CZ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±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𝑎𝑏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i="1" dirty="0">
                  <a:latin typeface="Cambria Math"/>
                </a:endParaRPr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dirty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 dirty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dirty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dirty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dirty="0" smtClean="0">
                            <a:latin typeface="Cambria Math"/>
                          </a:rPr>
                          <m:t>𝑎</m:t>
                        </m:r>
                        <m:r>
                          <a:rPr lang="cs-CZ" b="0" i="1" dirty="0" smtClean="0">
                            <a:latin typeface="Cambria Math"/>
                          </a:rPr>
                          <m:t>−</m:t>
                        </m:r>
                        <m:r>
                          <a:rPr lang="cs-CZ" b="0" i="1" dirty="0" smtClean="0"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cs-CZ" b="0" i="1" dirty="0" smtClean="0"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dirty="0" smtClean="0">
                            <a:latin typeface="Cambria Math"/>
                          </a:rPr>
                          <m:t>𝑎</m:t>
                        </m:r>
                        <m:r>
                          <a:rPr lang="cs-CZ" b="0" i="1" dirty="0" smtClean="0">
                            <a:latin typeface="Cambria Math"/>
                          </a:rPr>
                          <m:t>+</m:t>
                        </m:r>
                        <m:r>
                          <a:rPr lang="cs-CZ" b="0" i="1" dirty="0" smtClean="0">
                            <a:latin typeface="Cambria Math"/>
                          </a:rPr>
                          <m:t>𝑏</m:t>
                        </m:r>
                      </m:e>
                    </m:d>
                  </m:oMath>
                </a14:m>
                <a:endParaRPr lang="cs-CZ" dirty="0"/>
              </a:p>
              <a:p>
                <a:r>
                  <a:rPr lang="cs-CZ" dirty="0"/>
                  <a:t>Kombinace předcházejících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/>
          <a:lstStyle/>
          <a:p>
            <a:r>
              <a:rPr lang="cs-CZ" dirty="0">
                <a:solidFill>
                  <a:srgbClr val="FFC000"/>
                </a:solidFill>
              </a:rPr>
              <a:t>Vzorové příklady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Zástupný symbol pro obsah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913877557"/>
                  </p:ext>
                </p:extLst>
              </p:nvPr>
            </p:nvGraphicFramePr>
            <p:xfrm>
              <a:off x="539552" y="2420888"/>
              <a:ext cx="8229600" cy="2804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92288"/>
                    <a:gridCol w="2592288"/>
                    <a:gridCol w="3045024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Zadání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Použitá metoda řešení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Výsledek</a:t>
                          </a:r>
                          <a:endParaRPr lang="cs-CZ" sz="2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cs-CZ" sz="2200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sz="22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cs-CZ" sz="2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+6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cs-CZ" sz="22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Vytýkání jednočlenu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+3)</m:t>
                                </m:r>
                              </m:oMath>
                            </m:oMathPara>
                          </a14:m>
                          <a:endParaRPr lang="cs-CZ" sz="2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𝑎𝑥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𝑎𝑦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+2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+2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cs-CZ" sz="22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Vytýkání dvojčlenu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𝑦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)∙(</m:t>
                                </m:r>
                                <m:r>
                                  <a:rPr lang="cs-CZ" sz="2200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  <m:r>
                                  <a:rPr lang="cs-CZ" sz="2200" b="0" i="1" smtClean="0">
                                    <a:latin typeface="Cambria Math"/>
                                    <a:ea typeface="Cambria Math"/>
                                  </a:rPr>
                                  <m:t>+2)</m:t>
                                </m:r>
                              </m:oMath>
                            </m:oMathPara>
                          </a14:m>
                          <a:endParaRPr lang="cs-CZ" sz="2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9</m:t>
                                </m:r>
                                <m:sSup>
                                  <m:sSupPr>
                                    <m:ctrlPr>
                                      <a:rPr lang="cs-CZ" sz="2200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sz="22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cs-CZ" sz="2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−36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+36</m:t>
                                </m:r>
                              </m:oMath>
                            </m:oMathPara>
                          </a14:m>
                          <a:endParaRPr lang="cs-CZ" sz="22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Užití vzorců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cs-CZ" sz="2200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sz="2200" b="0" i="1" smtClean="0">
                                        <a:latin typeface="Cambria Math"/>
                                      </a:rPr>
                                      <m:t>(3</m:t>
                                    </m:r>
                                    <m:r>
                                      <a:rPr lang="cs-CZ" sz="22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cs-CZ" sz="2200" b="0" i="1" smtClean="0">
                                        <a:latin typeface="Cambria Math"/>
                                      </a:rPr>
                                      <m:t>−6)</m:t>
                                    </m:r>
                                  </m:e>
                                  <m:sup>
                                    <m:r>
                                      <a:rPr lang="cs-CZ" sz="2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cs-CZ" sz="2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20</m:t>
                                </m:r>
                                <m:sSup>
                                  <m:sSupPr>
                                    <m:ctrlPr>
                                      <a:rPr lang="cs-CZ" sz="2200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sz="22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cs-CZ" sz="2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−45</m:t>
                                </m:r>
                              </m:oMath>
                            </m:oMathPara>
                          </a14:m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Kombinace předcházejících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200" b="0" i="1" smtClean="0">
                                    <a:latin typeface="Cambria Math"/>
                                  </a:rPr>
                                  <m:t>5</m:t>
                                </m:r>
                                <m:r>
                                  <a:rPr lang="cs-CZ" sz="2200" b="0" i="1" smtClean="0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d>
                                  <m:dPr>
                                    <m:ctrlPr>
                                      <a:rPr lang="cs-CZ" sz="22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cs-CZ" sz="2200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  <m:r>
                                      <a:rPr lang="cs-CZ" sz="2200" b="0" i="1" smtClean="0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  <m:r>
                                      <a:rPr lang="cs-CZ" sz="2200" b="0" i="1" smtClean="0">
                                        <a:latin typeface="Cambria Math"/>
                                        <a:ea typeface="Cambria Math"/>
                                      </a:rPr>
                                      <m:t>+3</m:t>
                                    </m:r>
                                  </m:e>
                                </m:d>
                                <m:r>
                                  <a:rPr lang="cs-CZ" sz="2200" b="0" i="1" smtClean="0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d>
                                  <m:dPr>
                                    <m:ctrlPr>
                                      <a:rPr lang="cs-CZ" sz="22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cs-CZ" sz="2200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  <m:r>
                                      <a:rPr lang="cs-CZ" sz="2200" b="0" i="1" smtClean="0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  <m:r>
                                      <a:rPr lang="cs-CZ" sz="2200" b="0" i="1" smtClean="0">
                                        <a:latin typeface="Cambria Math"/>
                                        <a:ea typeface="Cambria Math"/>
                                      </a:rPr>
                                      <m:t>−3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cs-CZ" sz="22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Zástupný symbol pro obsah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913877557"/>
                  </p:ext>
                </p:extLst>
              </p:nvPr>
            </p:nvGraphicFramePr>
            <p:xfrm>
              <a:off x="539552" y="2420888"/>
              <a:ext cx="8229600" cy="2804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92288"/>
                    <a:gridCol w="2592288"/>
                    <a:gridCol w="3045024"/>
                  </a:tblGrid>
                  <a:tr h="762000"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Zadání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Použitá metoda řešení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Výsledek</a:t>
                          </a:r>
                          <a:endParaRPr lang="cs-CZ" sz="2200" dirty="0"/>
                        </a:p>
                      </a:txBody>
                      <a:tcPr/>
                    </a:tc>
                  </a:tr>
                  <a:tr h="42672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35" t="-187143" r="-217647" b="-4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Vytýkání jednočlenu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0200" t="-187143" b="-407143"/>
                          </a:stretch>
                        </a:blipFill>
                      </a:tcPr>
                    </a:tc>
                  </a:tr>
                  <a:tr h="42672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35" t="-287143" r="-217647" b="-3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Vytýkání dvojčlenu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0200" t="-287143" b="-307143"/>
                          </a:stretch>
                        </a:blipFill>
                      </a:tcPr>
                    </a:tc>
                  </a:tr>
                  <a:tr h="42672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35" t="-387143" r="-217647" b="-2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Užití </a:t>
                          </a:r>
                          <a:r>
                            <a:rPr lang="cs-CZ" sz="2200" dirty="0" smtClean="0"/>
                            <a:t>vzorců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0200" t="-387143" b="-207143"/>
                          </a:stretch>
                        </a:blipFill>
                      </a:tcPr>
                    </a:tc>
                  </a:tr>
                  <a:tr h="76200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35" t="-272800" r="-217647" b="-1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cs-CZ" sz="2200" dirty="0" smtClean="0"/>
                            <a:t>Kombinace předcházejících</a:t>
                          </a:r>
                          <a:endParaRPr lang="cs-CZ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0200" t="-272800" b="-16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9516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accent1"/>
                </a:solidFill>
              </a:rPr>
              <a:t>Příklady na procvičení </a:t>
            </a:r>
            <a:r>
              <a:rPr lang="cs-CZ" dirty="0" smtClean="0">
                <a:solidFill>
                  <a:schemeClr val="accent1"/>
                </a:solidFill>
              </a:rPr>
              <a:t>– vytýkání  jednočlenu a dvojčlenu</a:t>
            </a:r>
            <a:endParaRPr lang="cs-CZ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𝑟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y</m:t>
                    </m:r>
                    <m:r>
                      <a:rPr lang="cs-CZ">
                        <a:latin typeface="Cambria Math"/>
                      </a:rPr>
                      <m:t>−6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xy</m:t>
                    </m:r>
                    <m:r>
                      <a:rPr lang="cs-CZ">
                        <a:latin typeface="Cambria Math"/>
                      </a:rPr>
                      <m:t>+9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−33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−66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𝑝𝑞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𝑟𝑞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𝑝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𝑟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2</m:t>
                    </m:r>
                    <m:r>
                      <a:rPr lang="cs-CZ" i="1">
                        <a:latin typeface="Cambria Math"/>
                      </a:rPr>
                      <m:t>𝑎𝑏</m:t>
                    </m:r>
                    <m:r>
                      <a:rPr lang="cs-CZ" i="1">
                        <a:latin typeface="Cambria Math"/>
                      </a:rPr>
                      <m:t>−2</m:t>
                    </m:r>
                    <m:r>
                      <a:rPr lang="cs-CZ" i="1">
                        <a:latin typeface="Cambria Math"/>
                      </a:rPr>
                      <m:t>𝑎𝑐</m:t>
                    </m:r>
                    <m:r>
                      <a:rPr lang="cs-CZ" i="1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𝑎𝑏𝑐</m:t>
                    </m:r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−</m:t>
                    </m:r>
                    <m:r>
                      <a:rPr lang="cs-CZ" b="0" i="1" smtClean="0">
                        <a:latin typeface="Cambria Math"/>
                      </a:rPr>
                      <m:t>𝑥𝑦</m:t>
                    </m:r>
                    <m:r>
                      <a:rPr lang="cs-CZ" b="0" i="1" smtClean="0">
                        <a:latin typeface="Cambria Math"/>
                      </a:rPr>
                      <m:t>+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</m:oMath>
                </a14:m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−6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</a:rPr>
                      <m:t>+4</m:t>
                    </m:r>
                    <m:r>
                      <a:rPr lang="cs-CZ" b="0" i="1" smtClean="0">
                        <a:latin typeface="Cambria Math"/>
                      </a:rPr>
                      <m:t>𝑛</m:t>
                    </m:r>
                    <m:r>
                      <a:rPr lang="cs-CZ" b="0" i="1" smtClean="0">
                        <a:latin typeface="Cambria Math"/>
                      </a:rPr>
                      <m:t>+3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  <m:r>
                          <a:rPr lang="cs-CZ" b="0" i="1" smtClean="0">
                            <a:latin typeface="Cambria Math"/>
                          </a:rPr>
                          <m:t>−4</m:t>
                        </m:r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57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𝑟</m:t>
                    </m:r>
                    <m:r>
                      <a:rPr lang="cs-CZ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cs-CZ" b="0" i="0" smtClean="0">
                        <a:solidFill>
                          <a:schemeClr val="tx2"/>
                        </a:solidFill>
                        <a:latin typeface="Cambria Math"/>
                      </a:rPr>
                      <m:t>r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𝑟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+1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y</m:t>
                    </m:r>
                    <m:r>
                      <a:rPr lang="cs-CZ">
                        <a:latin typeface="Cambria Math"/>
                      </a:rPr>
                      <m:t>−6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xy</m:t>
                    </m:r>
                    <m:r>
                      <a:rPr lang="cs-CZ">
                        <a:latin typeface="Cambria Math"/>
                      </a:rPr>
                      <m:t>+9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cs-CZ" b="0" i="0" smtClean="0">
                        <a:solidFill>
                          <a:schemeClr val="tx2"/>
                        </a:solidFill>
                        <a:latin typeface="Cambria Math"/>
                      </a:rPr>
                      <m:t>3</m:t>
                    </m:r>
                    <m:r>
                      <m:rPr>
                        <m:sty m:val="p"/>
                      </m:rPr>
                      <a:rPr lang="cs-CZ" b="0" i="0" smtClean="0">
                        <a:solidFill>
                          <a:schemeClr val="tx2"/>
                        </a:solidFill>
                        <a:latin typeface="Cambria Math"/>
                      </a:rPr>
                      <m:t>xy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+2+3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−33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−66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−33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𝑏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1+2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𝑏𝑐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𝑝𝑞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𝑟𝑞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𝑝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𝑟</m:t>
                    </m:r>
                    <m:r>
                      <a:rPr lang="cs-CZ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𝑞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𝑟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−4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𝑟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𝑟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−4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2</m:t>
                    </m:r>
                    <m:r>
                      <a:rPr lang="cs-CZ" i="1">
                        <a:latin typeface="Cambria Math"/>
                      </a:rPr>
                      <m:t>𝑎𝑏</m:t>
                    </m:r>
                    <m:r>
                      <a:rPr lang="cs-CZ" i="1">
                        <a:latin typeface="Cambria Math"/>
                      </a:rPr>
                      <m:t>−2</m:t>
                    </m:r>
                    <m:r>
                      <a:rPr lang="cs-CZ" i="1">
                        <a:latin typeface="Cambria Math"/>
                      </a:rPr>
                      <m:t>𝑎𝑐</m:t>
                    </m:r>
                    <m:r>
                      <a:rPr lang="cs-CZ" i="1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𝑎𝑏𝑐</m:t>
                    </m:r>
                    <m:r>
                      <a:rPr lang="cs-CZ" i="1" smtClean="0">
                        <a:solidFill>
                          <a:schemeClr val="tx2"/>
                        </a:solidFill>
                        <a:latin typeface="Cambria Math"/>
                      </a:rPr>
                      <m:t>=2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𝑎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𝑏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𝑎𝑏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𝑏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𝑏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𝑎𝑏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𝑥𝑦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𝑥</m:t>
                    </m:r>
                    <m:r>
                      <a:rPr lang="cs-CZ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𝑦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𝑥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−6</m:t>
                    </m:r>
                    <m:r>
                      <a:rPr lang="cs-CZ" i="1">
                        <a:latin typeface="Cambria Math"/>
                      </a:rPr>
                      <m:t>𝑚</m:t>
                    </m:r>
                    <m:r>
                      <a:rPr lang="cs-CZ" i="1">
                        <a:latin typeface="Cambria Math"/>
                      </a:rPr>
                      <m:t>+4</m:t>
                    </m:r>
                    <m:r>
                      <a:rPr lang="cs-CZ" i="1">
                        <a:latin typeface="Cambria Math"/>
                      </a:rPr>
                      <m:t>𝑛</m:t>
                    </m:r>
                    <m:r>
                      <a:rPr lang="cs-CZ" i="1">
                        <a:latin typeface="Cambria Math"/>
                      </a:rPr>
                      <m:t>+3</m:t>
                    </m:r>
                    <m:r>
                      <a:rPr lang="cs-CZ" i="1">
                        <a:latin typeface="Cambria Math"/>
                      </a:rPr>
                      <m:t>𝑚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6</m:t>
                        </m:r>
                        <m:r>
                          <a:rPr lang="cs-CZ" i="1">
                            <a:latin typeface="Cambria Math"/>
                          </a:rPr>
                          <m:t>𝑚</m:t>
                        </m:r>
                        <m:r>
                          <a:rPr lang="cs-CZ" i="1">
                            <a:latin typeface="Cambria Math"/>
                          </a:rPr>
                          <m:t>−4</m:t>
                        </m:r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cs-CZ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6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−4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+3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𝑚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6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−4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6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−4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−1+3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𝑚</m:t>
                        </m:r>
                      </m:e>
                    </m:d>
                  </m:oMath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784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Příklady na </a:t>
            </a:r>
            <a:r>
              <a:rPr lang="cs-CZ" dirty="0" smtClean="0">
                <a:solidFill>
                  <a:srgbClr val="FF0000"/>
                </a:solidFill>
              </a:rPr>
              <a:t>procvičení – vzorce a vytýkání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−8</m:t>
                    </m:r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</a:rPr>
                      <m:t>+16</m:t>
                    </m:r>
                  </m:oMath>
                </a14:m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den>
                    </m:f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𝑘𝑙</m:t>
                    </m:r>
                    <m:r>
                      <a:rPr lang="cs-CZ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𝑙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 b="0" i="0" smtClean="0">
                        <a:latin typeface="Cambria Math"/>
                      </a:rPr>
                      <m:t>−18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𝑏</m:t>
                    </m:r>
                    <m:r>
                      <a:rPr lang="cs-CZ" b="0" i="1" smtClean="0">
                        <a:latin typeface="Cambria Math"/>
                      </a:rPr>
                      <m:t>−27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−25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−45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169−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𝑠</m:t>
                            </m:r>
                            <m:r>
                              <a:rPr lang="cs-CZ" i="1">
                                <a:latin typeface="Cambria Math"/>
                              </a:rPr>
                              <m:t>+5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+4</m:t>
                    </m:r>
                    <m:r>
                      <a:rPr lang="cs-CZ" b="0" i="1" smtClean="0">
                        <a:latin typeface="Cambria Math"/>
                      </a:rPr>
                      <m:t>𝑥𝑦</m:t>
                    </m:r>
                    <m:r>
                      <a:rPr lang="cs-CZ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−36</m:t>
                    </m:r>
                  </m:oMath>
                </a14:m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43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−8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i="1">
                        <a:latin typeface="Cambria Math"/>
                      </a:rPr>
                      <m:t>+16=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−4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9</m:t>
                        </m:r>
                      </m:den>
                    </m:f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𝑘𝑙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𝑙</m:t>
                        </m:r>
                      </m:e>
                      <m:sup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𝑘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>
                        <a:latin typeface="Cambria Math"/>
                      </a:rPr>
                      <m:t>−18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𝑏</m:t>
                    </m:r>
                    <m:r>
                      <a:rPr lang="cs-CZ" i="1">
                        <a:latin typeface="Cambria Math"/>
                      </a:rPr>
                      <m:t>−27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−3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+6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𝑏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+9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+3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−25</m:t>
                    </m:r>
                    <m:sSup>
                      <m:sSup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𝑐𝑑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−5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𝑐𝑑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+5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−45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=5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9</m:t>
                        </m:r>
                        <m:sSup>
                          <m:sSup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=5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𝑟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𝑠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𝑟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+3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𝑠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169−</m:t>
                    </m:r>
                    <m:sSup>
                      <m:sSup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𝑠</m:t>
                            </m:r>
                            <m: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+5</m:t>
                            </m:r>
                          </m:e>
                        </m:d>
                      </m:e>
                      <m:sup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13−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𝑠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+5</m:t>
                            </m:r>
                          </m:e>
                        </m:d>
                      </m:e>
                    </m:d>
                    <m:d>
                      <m:dPr>
                        <m:ctrlPr>
                          <a:rPr lang="cs-CZ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13+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𝑠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+5</m:t>
                            </m:r>
                          </m:e>
                        </m:d>
                      </m:e>
                    </m:d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13−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𝑠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−5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13+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𝑠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+5</m:t>
                        </m:r>
                      </m:e>
                    </m:d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8−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𝑠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18+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𝑠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+4</m:t>
                    </m:r>
                    <m:r>
                      <a:rPr lang="cs-CZ" i="1">
                        <a:latin typeface="Cambria Math"/>
                      </a:rPr>
                      <m:t>𝑥𝑦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−36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6</m:t>
                        </m:r>
                      </m:e>
                      <m: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+6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−6</m:t>
                        </m:r>
                      </m:e>
                    </m:d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201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972</Words>
  <Application>Microsoft Office PowerPoint</Application>
  <PresentationFormat>Předvádění na obrazovce (4:3)</PresentationFormat>
  <Paragraphs>71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Přehled metod rozkladu mnohočlenu na součin</vt:lpstr>
      <vt:lpstr>Používané metody</vt:lpstr>
      <vt:lpstr>Vzorové příklady</vt:lpstr>
      <vt:lpstr>Příklady na procvičení – vytýkání  jednočlenu a dvojčlenu</vt:lpstr>
      <vt:lpstr>Řešení</vt:lpstr>
      <vt:lpstr>Příklady na procvičení – vzorce a vytýkání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54</cp:revision>
  <dcterms:created xsi:type="dcterms:W3CDTF">2012-06-18T15:15:37Z</dcterms:created>
  <dcterms:modified xsi:type="dcterms:W3CDTF">2012-09-13T08:55:21Z</dcterms:modified>
</cp:coreProperties>
</file>