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5" r:id="rId4"/>
    <p:sldId id="266" r:id="rId5"/>
    <p:sldId id="261" r:id="rId6"/>
    <p:sldId id="264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Ano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Příklad 1</c:v>
                </c:pt>
                <c:pt idx="1">
                  <c:v>Příklad 2</c:v>
                </c:pt>
                <c:pt idx="2">
                  <c:v>Příklad 3</c:v>
                </c:pt>
                <c:pt idx="3">
                  <c:v>Příklad 4</c:v>
                </c:pt>
                <c:pt idx="4">
                  <c:v>Příklad 5</c:v>
                </c:pt>
                <c:pt idx="5">
                  <c:v>Příklad 6</c:v>
                </c:pt>
                <c:pt idx="6">
                  <c:v>Příklad 7</c:v>
                </c:pt>
                <c:pt idx="7">
                  <c:v>Příklad 8</c:v>
                </c:pt>
                <c:pt idx="8">
                  <c:v>Příklad 9</c:v>
                </c:pt>
              </c:strCache>
            </c:strRef>
          </c:cat>
          <c:val>
            <c:numRef>
              <c:f>List1!$B$2:$B$10</c:f>
              <c:numCache>
                <c:formatCode>General</c:formatCode>
                <c:ptCount val="9"/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cat>
            <c:strRef>
              <c:f>List1!$A$2:$A$10</c:f>
              <c:strCache>
                <c:ptCount val="9"/>
                <c:pt idx="0">
                  <c:v>Příklad 1</c:v>
                </c:pt>
                <c:pt idx="1">
                  <c:v>Příklad 2</c:v>
                </c:pt>
                <c:pt idx="2">
                  <c:v>Příklad 3</c:v>
                </c:pt>
                <c:pt idx="3">
                  <c:v>Příklad 4</c:v>
                </c:pt>
                <c:pt idx="4">
                  <c:v>Příklad 5</c:v>
                </c:pt>
                <c:pt idx="5">
                  <c:v>Příklad 6</c:v>
                </c:pt>
                <c:pt idx="6">
                  <c:v>Příklad 7</c:v>
                </c:pt>
                <c:pt idx="7">
                  <c:v>Příklad 8</c:v>
                </c:pt>
                <c:pt idx="8">
                  <c:v>Příklad 9</c:v>
                </c:pt>
              </c:strCache>
            </c:strRef>
          </c:cat>
          <c:val>
            <c:numRef>
              <c:f>List1!$C$2:$C$10</c:f>
              <c:numCache>
                <c:formatCode>General</c:formatCode>
                <c:ptCount val="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085056"/>
        <c:axId val="64379904"/>
      </c:barChart>
      <c:catAx>
        <c:axId val="27085056"/>
        <c:scaling>
          <c:orientation val="minMax"/>
        </c:scaling>
        <c:delete val="0"/>
        <c:axPos val="b"/>
        <c:majorTickMark val="out"/>
        <c:minorTickMark val="none"/>
        <c:tickLblPos val="nextTo"/>
        <c:crossAx val="64379904"/>
        <c:crosses val="autoZero"/>
        <c:auto val="1"/>
        <c:lblAlgn val="ctr"/>
        <c:lblOffset val="100"/>
        <c:noMultiLvlLbl val="0"/>
      </c:catAx>
      <c:valAx>
        <c:axId val="64379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085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Ano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Příklad 1</c:v>
                </c:pt>
                <c:pt idx="1">
                  <c:v>Příklad 2</c:v>
                </c:pt>
                <c:pt idx="2">
                  <c:v>Příklad 3</c:v>
                </c:pt>
                <c:pt idx="3">
                  <c:v>Příklad 4</c:v>
                </c:pt>
                <c:pt idx="4">
                  <c:v>Příklad 5</c:v>
                </c:pt>
                <c:pt idx="5">
                  <c:v>Příklad 6</c:v>
                </c:pt>
                <c:pt idx="6">
                  <c:v>Příklad 7</c:v>
                </c:pt>
                <c:pt idx="7">
                  <c:v>Příklad 8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Příklad 1</c:v>
                </c:pt>
                <c:pt idx="1">
                  <c:v>Příklad 2</c:v>
                </c:pt>
                <c:pt idx="2">
                  <c:v>Příklad 3</c:v>
                </c:pt>
                <c:pt idx="3">
                  <c:v>Příklad 4</c:v>
                </c:pt>
                <c:pt idx="4">
                  <c:v>Příklad 5</c:v>
                </c:pt>
                <c:pt idx="5">
                  <c:v>Příklad 6</c:v>
                </c:pt>
                <c:pt idx="6">
                  <c:v>Příklad 7</c:v>
                </c:pt>
                <c:pt idx="7">
                  <c:v>Příklad 8</c:v>
                </c:pt>
              </c:strCache>
            </c:strRef>
          </c:cat>
          <c:val>
            <c:numRef>
              <c:f>List1!$C$2:$C$9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11840"/>
        <c:axId val="23622784"/>
      </c:barChart>
      <c:catAx>
        <c:axId val="21011840"/>
        <c:scaling>
          <c:orientation val="minMax"/>
        </c:scaling>
        <c:delete val="0"/>
        <c:axPos val="b"/>
        <c:majorTickMark val="out"/>
        <c:minorTickMark val="none"/>
        <c:tickLblPos val="nextTo"/>
        <c:crossAx val="23622784"/>
        <c:crosses val="autoZero"/>
        <c:auto val="1"/>
        <c:lblAlgn val="ctr"/>
        <c:lblOffset val="100"/>
        <c:noMultiLvlLbl val="0"/>
      </c:catAx>
      <c:valAx>
        <c:axId val="23622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118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4B73-56F1-4990-B4E4-8A1450DC6B70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AD288-E738-4457-912D-F94F38F5F6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93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693912"/>
            <a:ext cx="8064896" cy="510952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Kontrolní práce – rozklad mnohočlenů na součin</a:t>
            </a:r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36253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31. 10. 2012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3.</a:t>
                      </a:r>
                      <a:r>
                        <a:rPr lang="cs-CZ" baseline="0" smtClean="0"/>
                        <a:t> </a:t>
                      </a:r>
                      <a:r>
                        <a:rPr lang="cs-CZ" smtClean="0"/>
                        <a:t> </a:t>
                      </a:r>
                      <a:r>
                        <a:rPr lang="cs-CZ" dirty="0" smtClean="0"/>
                        <a:t>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rozklad mnohočlenů </a:t>
                      </a:r>
                      <a:r>
                        <a:rPr lang="cs-CZ" smtClean="0"/>
                        <a:t>na součin.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samostatné práci žáků. Obsahuje zadání i kompletní řešení dvou sad příkladů. Možno využít i jako zkušební test s rozborem úspěšnosti řešení jednotlivých příkladů a návrhem na hodnocení.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Kontrolní práce</a:t>
            </a:r>
            <a:br>
              <a:rPr lang="cs-CZ" dirty="0" smtClean="0">
                <a:solidFill>
                  <a:schemeClr val="tx2"/>
                </a:solidFill>
              </a:rPr>
            </a:b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Rozložte mnohočleny na součin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79512" y="1628800"/>
                <a:ext cx="4320480" cy="4896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A</a:t>
                </a:r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8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+3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+8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2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3−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</m:e>
                    </m:d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3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−3+</m:t>
                    </m:r>
                    <m:r>
                      <a:rPr lang="cs-CZ" b="0" i="1" smtClean="0">
                        <a:latin typeface="Cambria Math"/>
                      </a:rPr>
                      <m:t>𝑚𝑛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+4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−6</m:t>
                    </m:r>
                    <m:r>
                      <a:rPr lang="cs-CZ" b="0" i="1" smtClean="0">
                        <a:latin typeface="Cambria Math"/>
                      </a:rPr>
                      <m:t>𝑢𝑣</m:t>
                    </m:r>
                    <m:r>
                      <a:rPr lang="cs-CZ" b="0" i="1" smtClean="0">
                        <a:latin typeface="Cambria Math"/>
                      </a:rPr>
                      <m:t>+1</m:t>
                    </m:r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−6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−9</m:t>
                    </m:r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100−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1−81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79512" y="1628800"/>
                <a:ext cx="4320480" cy="4896544"/>
              </a:xfrm>
              <a:blipFill rotWithShape="1">
                <a:blip r:embed="rId2"/>
                <a:stretch>
                  <a:fillRect l="-2821" t="-11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628800"/>
                <a:ext cx="4499992" cy="49685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B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−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+9</m:t>
                    </m:r>
                    <m:r>
                      <a:rPr lang="cs-CZ" b="0" i="1" smtClean="0">
                        <a:latin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7−2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+4</m:t>
                    </m:r>
                    <m:r>
                      <a:rPr lang="cs-CZ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−7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6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−18+</m:t>
                    </m:r>
                    <m:r>
                      <a:rPr lang="cs-CZ" b="0" i="1" smtClean="0">
                        <a:latin typeface="Cambria Math"/>
                      </a:rPr>
                      <m:t>𝑚𝑛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+6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+9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81−108</m:t>
                    </m:r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</a:rPr>
                      <m:t>+36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+10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−25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16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−1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−16</m:t>
                    </m:r>
                  </m:oMath>
                </a14:m>
                <a:endParaRPr lang="cs-CZ" dirty="0" smtClean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628800"/>
                <a:ext cx="4499992" cy="4968552"/>
              </a:xfrm>
              <a:blipFill rotWithShape="1">
                <a:blip r:embed="rId3"/>
                <a:stretch>
                  <a:fillRect l="-2846" t="-11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4499992" y="1988840"/>
            <a:ext cx="0" cy="40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8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600200"/>
                <a:ext cx="8686800" cy="4781128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8</m:t>
                    </m:r>
                    <m:r>
                      <a:rPr lang="cs-CZ" i="1" smtClean="0">
                        <a:latin typeface="Cambria Math"/>
                      </a:rPr>
                      <m:t>𝑚</m:t>
                    </m:r>
                    <m:r>
                      <a:rPr lang="cs-CZ" i="1" smtClean="0">
                        <a:latin typeface="Cambria Math"/>
                      </a:rPr>
                      <m:t>+3</m:t>
                    </m:r>
                    <m:r>
                      <a:rPr lang="cs-CZ" i="1" smtClean="0">
                        <a:latin typeface="Cambria Math"/>
                      </a:rPr>
                      <m:t>𝑛</m:t>
                    </m:r>
                    <m:r>
                      <a:rPr lang="cs-CZ" i="1" smtClean="0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+8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+8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1−2</m:t>
                        </m:r>
                      </m:e>
                    </m:d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3−</m:t>
                        </m:r>
                        <m:r>
                          <a:rPr lang="cs-CZ" i="1">
                            <a:latin typeface="Cambria Math"/>
                          </a:rPr>
                          <m:t>𝑢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2−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−3+</m:t>
                    </m:r>
                    <m:r>
                      <a:rPr lang="cs-CZ" i="1">
                        <a:latin typeface="Cambria Math"/>
                      </a:rPr>
                      <m:t>𝑚𝑛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3+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𝑢𝑣</m:t>
                    </m:r>
                    <m:r>
                      <a:rPr lang="cs-CZ" i="1">
                        <a:latin typeface="Cambria Math"/>
                      </a:rPr>
                      <m:t>+1=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𝑢𝑣</m:t>
                            </m:r>
                            <m: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−9=−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100−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10−2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10+2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cs-CZ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1−81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1−9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1+9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1−3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1+3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rgbClr val="C00000"/>
                            </a:solidFill>
                            <a:latin typeface="Cambria Math"/>
                          </a:rPr>
                          <m:t>1+9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600200"/>
                <a:ext cx="8686800" cy="47811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049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B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600200"/>
                <a:ext cx="8892480" cy="4781128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−</m:t>
                    </m:r>
                    <m:r>
                      <a:rPr lang="cs-CZ" i="1" smtClean="0">
                        <a:latin typeface="Cambria Math"/>
                      </a:rPr>
                      <m:t>𝑦</m:t>
                    </m:r>
                    <m:r>
                      <a:rPr lang="cs-CZ" i="1" smtClean="0">
                        <a:latin typeface="Cambria Math"/>
                      </a:rPr>
                      <m:t>+9</m:t>
                    </m:r>
                    <m:r>
                      <a:rPr lang="cs-CZ" i="1" smtClean="0">
                        <a:latin typeface="Cambria Math"/>
                      </a:rPr>
                      <m:t>𝑧</m:t>
                    </m:r>
                    <m:r>
                      <a:rPr lang="cs-CZ" i="1" smtClean="0">
                        <a:latin typeface="Cambria Math"/>
                      </a:rPr>
                      <m:t>−3</m:t>
                    </m:r>
                    <m:r>
                      <a:rPr lang="cs-CZ" i="1" smtClean="0">
                        <a:latin typeface="Cambria Math"/>
                      </a:rPr>
                      <m:t>𝑥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9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𝑧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1−3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7−2</m:t>
                        </m:r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𝑐</m:t>
                        </m:r>
                        <m:r>
                          <a:rPr lang="cs-CZ" i="1">
                            <a:latin typeface="Cambria Math"/>
                          </a:rPr>
                          <m:t>−7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7−2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6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−18+</m:t>
                    </m:r>
                    <m:r>
                      <a:rPr lang="cs-CZ" i="1">
                        <a:latin typeface="Cambria Math"/>
                      </a:rPr>
                      <m:t>𝑚𝑛</m:t>
                    </m:r>
                    <m:r>
                      <a:rPr lang="cs-CZ" i="1">
                        <a:latin typeface="Cambria Math"/>
                      </a:rPr>
                      <m:t>−3</m:t>
                    </m:r>
                    <m:r>
                      <a:rPr lang="cs-CZ" i="1">
                        <a:latin typeface="Cambria Math"/>
                      </a:rPr>
                      <m:t>𝑛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6+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+6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+9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+3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81−108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i="1">
                        <a:latin typeface="Cambria Math"/>
                      </a:rPr>
                      <m:t>+36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9−6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10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−25=−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−25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16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−1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−16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cs-CZ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cs-CZ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+4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600200"/>
                <a:ext cx="8892480" cy="47811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28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Úspěšnost řešení kontrolní práce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9451637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Zástupný symbol pro obsah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1524788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10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Návrh hodnocení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/>
              <a:t>Řešení 1. – 7. příkladu …………max. 1 bod</a:t>
            </a:r>
          </a:p>
          <a:p>
            <a:r>
              <a:rPr lang="cs-CZ" dirty="0"/>
              <a:t>Řešení </a:t>
            </a:r>
            <a:r>
              <a:rPr lang="cs-CZ" dirty="0" smtClean="0"/>
              <a:t>8. </a:t>
            </a:r>
            <a:r>
              <a:rPr lang="cs-CZ" dirty="0"/>
              <a:t>příkladu </a:t>
            </a:r>
            <a:r>
              <a:rPr lang="cs-CZ" dirty="0" smtClean="0"/>
              <a:t>……..…………</a:t>
            </a:r>
            <a:r>
              <a:rPr lang="cs-CZ" dirty="0"/>
              <a:t>max. </a:t>
            </a:r>
            <a:r>
              <a:rPr lang="cs-CZ" dirty="0" smtClean="0"/>
              <a:t>2 </a:t>
            </a:r>
            <a:r>
              <a:rPr lang="cs-CZ" dirty="0"/>
              <a:t>bod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84285"/>
              </p:ext>
            </p:extLst>
          </p:nvPr>
        </p:nvGraphicFramePr>
        <p:xfrm>
          <a:off x="1403648" y="3068960"/>
          <a:ext cx="6096000" cy="287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bodů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Známka 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Výborný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8 - 7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Chvalitebný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6 - 5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Dobrý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4 - 3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Dostatečný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2 – 0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Nedostatečný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6132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680</Words>
  <Application>Microsoft Office PowerPoint</Application>
  <PresentationFormat>Předvádění na obrazovce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Kontrolní práce – rozklad mnohočlenů na součin</vt:lpstr>
      <vt:lpstr>Kontrolní práce Rozložte mnohočleny na součin</vt:lpstr>
      <vt:lpstr>Řešení A</vt:lpstr>
      <vt:lpstr>Řešení B</vt:lpstr>
      <vt:lpstr>Úspěšnost řešení kontrolní práce</vt:lpstr>
      <vt:lpstr>Návrh 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103</cp:revision>
  <dcterms:created xsi:type="dcterms:W3CDTF">2012-06-18T15:15:37Z</dcterms:created>
  <dcterms:modified xsi:type="dcterms:W3CDTF">2013-03-02T11:10:51Z</dcterms:modified>
</cp:coreProperties>
</file>