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4" r:id="rId4"/>
    <p:sldId id="275" r:id="rId5"/>
    <p:sldId id="273" r:id="rId6"/>
    <p:sldId id="276" r:id="rId7"/>
    <p:sldId id="27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Lomený výraz a jeho definiční obor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53323"/>
              </p:ext>
            </p:extLst>
          </p:nvPr>
        </p:nvGraphicFramePr>
        <p:xfrm>
          <a:off x="699207" y="2708920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</a:t>
                      </a:r>
                      <a:r>
                        <a:rPr lang="cs-CZ" smtClean="0"/>
                        <a:t>12.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Definiční obor</a:t>
                      </a:r>
                      <a:r>
                        <a:rPr lang="cs-CZ" baseline="0" dirty="0" smtClean="0"/>
                        <a:t> lomeného výrazu a podmínky, kdy má daná výraz smysl.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samostatné práci. Jednotlivé snímky je vhodné procházet po jednotlivých krocích.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Definiční obor lomeného výrazu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2764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Kdy je lomený výraz definován?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/>
              <a:t>Lomený výraz je definován jen pro ty hodnoty proměnných, pro které se jeho jmenovatel nerovná nule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/>
                </a:solidFill>
              </a:rPr>
              <a:t>Příklady na procvičení</a:t>
            </a:r>
            <a:r>
              <a:rPr lang="cs-CZ" dirty="0"/>
              <a:t/>
            </a:r>
            <a:br>
              <a:rPr lang="cs-CZ" dirty="0"/>
            </a:br>
            <a:r>
              <a:rPr lang="cs-CZ" dirty="0">
                <a:solidFill>
                  <a:srgbClr val="FF0000"/>
                </a:solidFill>
              </a:rPr>
              <a:t>Určete, pro které hodnoty proměnné </a:t>
            </a:r>
            <a:r>
              <a:rPr lang="cs-CZ" dirty="0" smtClean="0">
                <a:solidFill>
                  <a:srgbClr val="FF0000"/>
                </a:solidFill>
              </a:rPr>
              <a:t>májí </a:t>
            </a:r>
            <a:r>
              <a:rPr lang="cs-CZ" dirty="0">
                <a:solidFill>
                  <a:srgbClr val="FF0000"/>
                </a:solidFill>
              </a:rPr>
              <a:t>dané výrazy smysl: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8036898"/>
                  </p:ext>
                </p:extLst>
              </p:nvPr>
            </p:nvGraphicFramePr>
            <p:xfrm>
              <a:off x="467544" y="2132856"/>
              <a:ext cx="8229600" cy="4357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4800"/>
                    <a:gridCol w="41148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sz="2400" dirty="0" smtClean="0"/>
                            <a:t>Lomený výraz, </a:t>
                          </a:r>
                          <a14:m>
                            <m:oMath xmlns:m="http://schemas.openxmlformats.org/officeDocument/2006/math">
                              <m:r>
                                <a:rPr lang="cs-CZ" sz="2400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cs-CZ" sz="2400" b="1" i="1" smtClean="0">
                                  <a:latin typeface="Cambria Math"/>
                                  <a:ea typeface="Cambria Math"/>
                                </a:rPr>
                                <m:t>𝑹</m:t>
                              </m:r>
                            </m:oMath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400" dirty="0" smtClean="0"/>
                            <a:t>Hodnoty, pro které má výraz smysl </a:t>
                          </a:r>
                          <a:endParaRPr lang="cs-CZ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cs-CZ" sz="240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−4</m:t>
                                    </m:r>
                                    <m:sSup>
                                      <m:sSupPr>
                                        <m:ctrlPr>
                                          <a:rPr lang="cs-CZ" sz="24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cs-CZ" sz="24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cs-CZ" sz="2400" dirty="0" smtClean="0"/>
                        </a:p>
                        <a:p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8036898"/>
                  </p:ext>
                </p:extLst>
              </p:nvPr>
            </p:nvGraphicFramePr>
            <p:xfrm>
              <a:off x="467544" y="2132856"/>
              <a:ext cx="8229600" cy="4357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4800"/>
                    <a:gridCol w="4114800"/>
                  </a:tblGrid>
                  <a:tr h="82296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5926" r="-100000" b="-42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400" dirty="0" smtClean="0"/>
                            <a:t>Hodnoty, pro které má výraz smysl </a:t>
                          </a:r>
                          <a:endParaRPr lang="cs-CZ" sz="2400" dirty="0"/>
                        </a:p>
                      </a:txBody>
                      <a:tcPr/>
                    </a:tc>
                  </a:tr>
                  <a:tr h="78606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110853" r="-100000" b="-3496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77863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212500" r="-100000" b="-252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119119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205128" r="-100000" b="-656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77863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464844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 sz="2400" dirty="0"/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4650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368152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36647927"/>
                  </p:ext>
                </p:extLst>
              </p:nvPr>
            </p:nvGraphicFramePr>
            <p:xfrm>
              <a:off x="539552" y="1772816"/>
              <a:ext cx="8229600" cy="44387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4800"/>
                    <a:gridCol w="4114800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2400" dirty="0" smtClean="0"/>
                            <a:t>Lomený výraz, </a:t>
                          </a:r>
                          <a14:m>
                            <m:oMath xmlns:m="http://schemas.openxmlformats.org/officeDocument/2006/math">
                              <m:r>
                                <a:rPr lang="cs-CZ" sz="2400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cs-CZ" sz="2400" b="1" i="1" smtClean="0">
                                  <a:latin typeface="Cambria Math"/>
                                  <a:ea typeface="Cambria Math"/>
                                </a:rPr>
                                <m:t>𝑹</m:t>
                              </m:r>
                            </m:oMath>
                          </a14:m>
                          <a:endParaRPr lang="cs-CZ" sz="2400" dirty="0"/>
                        </a:p>
                        <a:p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400" dirty="0" smtClean="0"/>
                            <a:t>Hodnoty, pro které má výraz smysl </a:t>
                          </a:r>
                          <a:endParaRPr lang="cs-CZ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4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≠0→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cs-CZ" sz="2400" dirty="0" smtClean="0"/>
                        </a:p>
                        <a:p>
                          <a:endParaRPr lang="cs-CZ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 →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cs-CZ" sz="240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−4</m:t>
                                    </m:r>
                                    <m:sSup>
                                      <m:sSupPr>
                                        <m:ctrlPr>
                                          <a:rPr lang="cs-CZ" sz="24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cs-CZ" sz="24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cs-CZ" sz="2400" dirty="0" smtClean="0"/>
                        </a:p>
                        <a:p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−4</m:t>
                                </m:r>
                                <m:sSup>
                                  <m:sSupPr>
                                    <m:ctrlPr>
                                      <a:rPr lang="cs-CZ" sz="24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 →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−5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−5≠0 →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≠</m:t>
                                </m:r>
                                <m:r>
                                  <a:rPr lang="cs-CZ" sz="2400" b="0" i="0" smtClean="0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cs-CZ" sz="2400" dirty="0"/>
                        </a:p>
                        <a:p>
                          <a:endParaRPr lang="cs-CZ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36647927"/>
                  </p:ext>
                </p:extLst>
              </p:nvPr>
            </p:nvGraphicFramePr>
            <p:xfrm>
              <a:off x="539552" y="1772816"/>
              <a:ext cx="8229600" cy="44387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4800"/>
                    <a:gridCol w="4114800"/>
                  </a:tblGrid>
                  <a:tr h="82296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5926" r="-100000" b="-4392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400" dirty="0" smtClean="0"/>
                            <a:t>Hodnoty, pro které má výraz smysl </a:t>
                          </a:r>
                          <a:endParaRPr lang="cs-CZ" sz="2400" dirty="0"/>
                        </a:p>
                      </a:txBody>
                      <a:tcPr/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105926" r="-100000" b="-3392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48" t="-105926" b="-339259"/>
                          </a:stretch>
                        </a:blipFill>
                      </a:tcPr>
                    </a:tc>
                  </a:tr>
                  <a:tr h="77863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217188" r="-100000" b="-257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48" t="-217188" b="-257813"/>
                          </a:stretch>
                        </a:blipFill>
                      </a:tcPr>
                    </a:tc>
                  </a:tr>
                  <a:tr h="119119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208205" r="-100000" b="-6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48" t="-208205" b="-69231"/>
                          </a:stretch>
                        </a:blipFill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48" t="-445185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48" t="-4451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88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chemeClr val="tx2"/>
                </a:solidFill>
              </a:rPr>
              <a:t>Příklady na procvičení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>
                <a:solidFill>
                  <a:srgbClr val="FF0000"/>
                </a:solidFill>
              </a:rPr>
              <a:t>Určete podmínky, za kterých je daný výraz definován:</a:t>
            </a:r>
            <a:endParaRPr lang="cs-CZ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059832" y="1988840"/>
                <a:ext cx="2952328" cy="468052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+3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𝑣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−7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5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59832" y="1988840"/>
                <a:ext cx="2952328" cy="468052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196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+3</m:t>
                        </m:r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𝑢</m:t>
                    </m:r>
                    <m:r>
                      <a:rPr lang="cs-CZ" i="1">
                        <a:latin typeface="Cambria Math"/>
                      </a:rPr>
                      <m:t>−3</m:t>
                    </m:r>
                    <m:r>
                      <a:rPr lang="cs-CZ" i="1">
                        <a:latin typeface="Cambria Math"/>
                      </a:rPr>
                      <m:t>𝑣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r>
                  <a:rPr lang="cs-CZ" i="1" dirty="0" smtClean="0">
                    <a:latin typeface="Cambria Math"/>
                    <a:ea typeface="Cambria Math"/>
                  </a:rPr>
                  <a:t/>
                </a:r>
                <a:br>
                  <a:rPr lang="cs-CZ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m:rPr>
                        <m:nor/>
                      </m:rPr>
                      <a:rPr lang="cs-CZ" i="1" dirty="0">
                        <a:solidFill>
                          <a:schemeClr val="tx2"/>
                        </a:solidFill>
                        <a:latin typeface="Cambria Math"/>
                      </a:rPr>
                      <m:t>3</m:t>
                    </m:r>
                    <m:r>
                      <m:rPr>
                        <m:nor/>
                      </m:rPr>
                      <a:rPr lang="cs-CZ" i="1" dirty="0">
                        <a:solidFill>
                          <a:schemeClr val="tx2"/>
                        </a:solidFill>
                        <a:latin typeface="Cambria Math"/>
                      </a:rPr>
                      <m:t>v</m:t>
                    </m:r>
                  </m:oMath>
                </a14:m>
                <a:r>
                  <a:rPr lang="cs-CZ" i="1" dirty="0">
                    <a:latin typeface="Cambria Math"/>
                  </a:rPr>
                  <a:t/>
                </a:r>
                <a:br>
                  <a:rPr lang="cs-CZ" i="1" dirty="0">
                    <a:latin typeface="Cambria Math"/>
                  </a:rPr>
                </a:br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:endParaRPr lang="cs-CZ" b="0" i="1" dirty="0" smtClean="0">
                  <a:latin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+1≠0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−1≠0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34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908720"/>
                <a:ext cx="8147248" cy="6120680"/>
              </a:xfrm>
            </p:spPr>
            <p:txBody>
              <a:bodyPr>
                <a:normAutofit fontScale="85000" lnSpcReduction="20000"/>
              </a:bodyPr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𝑣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  <m:r>
                              <a:rPr lang="cs-CZ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𝑣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𝑣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−1≠0</m:t>
                        </m:r>
                      </m:e>
                    </m:d>
                  </m:oMath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≠1 ;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3"/>
                </a:pPr>
                <a:endParaRPr lang="cs-CZ" dirty="0"/>
              </a:p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−7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5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0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5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+2≠0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≠−2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≠−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908720"/>
                <a:ext cx="8147248" cy="612068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71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289</Words>
  <Application>Microsoft Office PowerPoint</Application>
  <PresentationFormat>Předvádění na obrazovce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Lomený výraz a jeho definiční obor</vt:lpstr>
      <vt:lpstr>Definiční obor lomeného výrazu</vt:lpstr>
      <vt:lpstr>Příklady na procvičení Určete, pro které hodnoty proměnné májí dané výrazy smysl:</vt:lpstr>
      <vt:lpstr>Řešení</vt:lpstr>
      <vt:lpstr>Příklady na procvičení Určete podmínky, za kterých je daný výraz definován: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80</cp:revision>
  <dcterms:created xsi:type="dcterms:W3CDTF">2012-06-18T15:15:37Z</dcterms:created>
  <dcterms:modified xsi:type="dcterms:W3CDTF">2013-03-03T08:17:45Z</dcterms:modified>
</cp:coreProperties>
</file>