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65" r:id="rId5"/>
    <p:sldId id="271" r:id="rId6"/>
    <p:sldId id="266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5.1.2013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Krácení lomených výrazů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20486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597027"/>
              </p:ext>
            </p:extLst>
          </p:nvPr>
        </p:nvGraphicFramePr>
        <p:xfrm>
          <a:off x="767674" y="243061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Procvičení krácení lomených výrazů</a:t>
                      </a:r>
                      <a:r>
                        <a:rPr lang="cs-CZ" baseline="0" dirty="0" smtClean="0"/>
                        <a:t>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snímek prezentace obsahuje vysvětlení pojmu krácení lomeného výrazu</a:t>
                      </a:r>
                      <a:r>
                        <a:rPr lang="cs-CZ" baseline="0" dirty="0" smtClean="0"/>
                        <a:t>. Na dalších snímcích je vzorový příklad a příklady na procvičení včetně řešení a </a:t>
                      </a:r>
                      <a:r>
                        <a:rPr lang="cs-CZ" baseline="0" smtClean="0"/>
                        <a:t>podmínek řešitelnosti.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Postup při krácení lomeného výrazu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420888"/>
            <a:ext cx="7797552" cy="355699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Jak krátíme lomený výraz?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Odpověď:</a:t>
            </a:r>
          </a:p>
          <a:p>
            <a:pPr marL="0" indent="0">
              <a:buNone/>
            </a:pPr>
            <a:r>
              <a:rPr lang="cs-CZ" dirty="0" smtClean="0"/>
              <a:t>Lomený výraz krátíme tak, že čitatele i jmenovatele vydělíme stejným číslem nebo výrazem různým od nuly.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C000"/>
                </a:solidFill>
              </a:rPr>
              <a:t>Vzorový příklad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Kraťte lomený výraz</a:t>
            </a: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𝑦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dirty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r>
                            <a:rPr lang="cs-CZ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cs-CZ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</m:d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cs-CZ" i="1"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</m:d>
                        </m:num>
                        <m:den>
                          <m:r>
                            <a:rPr lang="cs-CZ" i="1">
                              <a:latin typeface="Cambria Math"/>
                            </a:rPr>
                            <m:t>2</m:t>
                          </m:r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cs-CZ" i="1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cs-CZ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e>
                          </m:d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  <a:p>
                <a:pPr marL="0" indent="0">
                  <a:buNone/>
                </a:pPr>
                <a:r>
                  <a:rPr lang="cs-CZ" i="1" dirty="0" smtClean="0">
                    <a:latin typeface="Cambria Math"/>
                  </a:rPr>
                  <a:t/>
                </a:r>
                <a:br>
                  <a:rPr lang="cs-CZ" i="1" dirty="0" smtClean="0">
                    <a:latin typeface="Cambria Math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symbol pro obsah 4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Čitatele i jmenovatele rozložíme na součin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dirty="0" smtClean="0"/>
                  <a:t>Čitatele i jmenovatele vydělíme společným výrazem </a:t>
                </a:r>
                <a14:m>
                  <m:oMath xmlns:m="http://schemas.openxmlformats.org/officeDocument/2006/math"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2</m:t>
                    </m:r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𝑦</m:t>
                    </m:r>
                  </m:oMath>
                </a14:m>
                <a:endParaRPr lang="cs-CZ" dirty="0" smtClean="0">
                  <a:solidFill>
                    <a:schemeClr val="tx2"/>
                  </a:solidFill>
                  <a:ea typeface="Cambria Math"/>
                </a:endParaRPr>
              </a:p>
              <a:p>
                <a:pPr marL="0" indent="0">
                  <a:buNone/>
                </a:pPr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𝑦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≠2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𝑥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symbol pro obsah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3"/>
                <a:stretch>
                  <a:fillRect l="-3172" t="-21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>
          <a:xfrm>
            <a:off x="4499992" y="1556792"/>
            <a:ext cx="0" cy="475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43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431032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accent1"/>
                </a:solidFill>
              </a:rPr>
              <a:t>Příklady na </a:t>
            </a:r>
            <a:r>
              <a:rPr lang="cs-CZ" dirty="0" smtClean="0">
                <a:solidFill>
                  <a:schemeClr val="accent1"/>
                </a:solidFill>
              </a:rPr>
              <a:t>procvičení</a:t>
            </a:r>
            <a:br>
              <a:rPr lang="cs-CZ" dirty="0" smtClean="0">
                <a:solidFill>
                  <a:schemeClr val="accent1"/>
                </a:solidFill>
              </a:rPr>
            </a:br>
            <a:r>
              <a:rPr lang="cs-CZ" dirty="0" smtClean="0"/>
              <a:t>Kraťte dané výrazy, určete podmínky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16832"/>
                <a:ext cx="8229600" cy="4752528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−5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≠2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−10</m:t>
                        </m:r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−10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+25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−5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−5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−5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≠5</m:t>
                    </m:r>
                  </m:oMath>
                </a14:m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16832"/>
                <a:ext cx="8229600" cy="475252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bdélník 4"/>
          <p:cNvSpPr/>
          <p:nvPr/>
        </p:nvSpPr>
        <p:spPr>
          <a:xfrm>
            <a:off x="2051720" y="2780928"/>
            <a:ext cx="50405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2051720" y="5157192"/>
            <a:ext cx="50405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57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Příklady na procvičení</a:t>
            </a:r>
            <a:r>
              <a:rPr lang="cs-CZ" dirty="0">
                <a:solidFill>
                  <a:schemeClr val="accent1"/>
                </a:solidFill>
              </a:rPr>
              <a:t/>
            </a:r>
            <a:br>
              <a:rPr lang="cs-CZ" dirty="0">
                <a:solidFill>
                  <a:schemeClr val="accent1"/>
                </a:solidFill>
              </a:rPr>
            </a:br>
            <a:r>
              <a:rPr lang="cs-CZ" dirty="0"/>
              <a:t>Kraťte dané výrazy, určete podmínky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2915816" y="1844824"/>
                <a:ext cx="3096344" cy="4853136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−6</m:t>
                        </m:r>
                        <m:r>
                          <a:rPr lang="cs-CZ" b="0" i="1" smtClean="0">
                            <a:latin typeface="Cambria Math"/>
                          </a:rPr>
                          <m:t>𝑢</m:t>
                        </m:r>
                        <m:r>
                          <a:rPr lang="cs-CZ" b="0" i="1" smtClean="0">
                            <a:latin typeface="Cambria Math"/>
                          </a:rPr>
                          <m:t>+9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latin typeface="Cambria Math"/>
                          </a:rPr>
                          <m:t>𝑝𝑞</m:t>
                        </m:r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𝑝𝑟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𝑞𝑟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latin typeface="Cambria Math"/>
                          </a:rPr>
                          <m:t>𝑥𝑦</m:t>
                        </m:r>
                        <m:r>
                          <a:rPr lang="cs-CZ" b="0" i="1" smtClean="0">
                            <a:latin typeface="Cambria Math"/>
                          </a:rPr>
                          <m:t>+3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+6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+12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+9</m:t>
                        </m:r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b="0" i="1" smtClean="0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15816" y="1844824"/>
                <a:ext cx="3096344" cy="485313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689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Řešení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</p:spPr>
            <p:txBody>
              <a:bodyPr>
                <a:normAutofit fontScale="92500" lnSpcReduction="2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  <m:r>
                              <a:rPr lang="cs-CZ" i="1"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𝑢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𝑢</m:t>
                        </m:r>
                        <m:r>
                          <a:rPr lang="cs-CZ" i="1">
                            <a:latin typeface="Cambria Math"/>
                          </a:rPr>
                          <m:t>+9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𝑢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+2</m:t>
                            </m:r>
                          </m:e>
                        </m:d>
                        <m:r>
                          <a:rPr lang="cs-CZ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𝑢</m:t>
                            </m:r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𝑢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−3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+2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𝑢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−3</m:t>
                            </m:r>
                          </m:e>
                        </m:d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𝑢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≠3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𝑝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−4</m:t>
                        </m:r>
                        <m:r>
                          <a:rPr lang="cs-CZ" i="1">
                            <a:latin typeface="Cambria Math"/>
                          </a:rPr>
                          <m:t>𝑝𝑞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𝑞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i="1">
                            <a:latin typeface="Cambria Math"/>
                          </a:rPr>
                          <m:t>𝑝𝑟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𝑞𝑟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𝑝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𝑞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𝑝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𝑞</m:t>
                            </m:r>
                          </m:e>
                        </m:d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𝑝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𝑟</m:t>
                        </m:r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𝑞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≠2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𝑝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  <m:r>
                          <a:rPr lang="cs-CZ" i="1">
                            <a:latin typeface="Cambria Math"/>
                          </a:rPr>
                          <m:t>𝑥𝑦</m:t>
                        </m:r>
                        <m:r>
                          <a:rPr lang="cs-CZ" i="1">
                            <a:latin typeface="Cambria Math"/>
                          </a:rPr>
                          <m:t>+3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+6</m:t>
                        </m:r>
                        <m:r>
                          <a:rPr lang="cs-CZ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i="1">
                            <a:latin typeface="Cambria Math"/>
                          </a:rPr>
                          <m:t>4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+12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r>
                          <a:rPr lang="cs-CZ" i="1">
                            <a:latin typeface="Cambria Math"/>
                          </a:rPr>
                          <m:t>+9</m:t>
                        </m:r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+3∙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+3</m:t>
                            </m:r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cs-CZ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+3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+3</m:t>
                        </m:r>
                      </m:den>
                    </m:f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</m:t>
                    </m:r>
                    <m:f>
                      <m:fPr>
                        <m:ctrlPr>
                          <a:rPr lang="cs-CZ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cs-CZ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cs-CZ" i="1"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cs-CZ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cs-CZ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cs-CZ" i="1">
                                    <a:latin typeface="Cambria Math"/>
                                  </a:rPr>
                                  <m:t>𝑏</m:t>
                                </m:r>
                              </m:e>
                            </m:d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cs-CZ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𝑏</m:t>
                            </m:r>
                          </m:e>
                        </m:d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d>
                          <m:d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𝑎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</a:rPr>
                              <m:t>𝑏</m:t>
                            </m:r>
                          </m:e>
                        </m:d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𝑎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𝑎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𝑏</m:t>
                    </m:r>
                  </m:oMath>
                </a14:m>
                <a:r>
                  <a:rPr lang="cs-CZ" b="0" dirty="0" smtClean="0">
                    <a:solidFill>
                      <a:srgbClr val="FF0000"/>
                    </a:solidFill>
                  </a:rPr>
                  <a:t/>
                </a:r>
                <a:br>
                  <a:rPr lang="cs-CZ" b="0" dirty="0" smtClean="0">
                    <a:solidFill>
                      <a:srgbClr val="FF0000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≠−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𝑏</m:t>
                    </m:r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229600" cy="5472608"/>
              </a:xfrm>
              <a:blipFill rotWithShape="1">
                <a:blip r:embed="rId2"/>
                <a:stretch>
                  <a:fillRect t="-3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84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263</Words>
  <Application>Microsoft Office PowerPoint</Application>
  <PresentationFormat>Předvádění na obrazovce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Krácení lomených výrazů</vt:lpstr>
      <vt:lpstr>Postup při krácení lomeného výrazu</vt:lpstr>
      <vt:lpstr>Vzorový příklad Kraťte lomený výraz</vt:lpstr>
      <vt:lpstr>Příklady na procvičení Kraťte dané výrazy, určete podmínky</vt:lpstr>
      <vt:lpstr>Příklady na procvičení Kraťte dané výrazy, určete podmínky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88</cp:revision>
  <dcterms:created xsi:type="dcterms:W3CDTF">2012-06-18T15:15:37Z</dcterms:created>
  <dcterms:modified xsi:type="dcterms:W3CDTF">2013-01-05T12:16:46Z</dcterms:modified>
</cp:coreProperties>
</file>