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65" r:id="rId5"/>
    <p:sldId id="271" r:id="rId6"/>
    <p:sldId id="266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ylva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576064"/>
          </a:xfrm>
        </p:spPr>
        <p:txBody>
          <a:bodyPr>
            <a:noAutofit/>
          </a:bodyPr>
          <a:lstStyle/>
          <a:p>
            <a:r>
              <a:rPr lang="cs-CZ" sz="3600" b="1" dirty="0"/>
              <a:t>Rozšiřování lomených výrazů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20486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167562"/>
              </p:ext>
            </p:extLst>
          </p:nvPr>
        </p:nvGraphicFramePr>
        <p:xfrm>
          <a:off x="767674" y="243061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Matematika – výrazy s proměnnými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28. 12. 2012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Procvičení rozšiřování lomených výrazů</a:t>
                      </a:r>
                      <a:r>
                        <a:rPr lang="cs-CZ" baseline="0" dirty="0" smtClean="0"/>
                        <a:t>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První snímek prezentace obsahuje vysvětlení pojmu rozšiřování lomeného výrazu</a:t>
                      </a:r>
                      <a:r>
                        <a:rPr lang="cs-CZ" baseline="0" dirty="0" smtClean="0"/>
                        <a:t>. Na dalších snímcích je vzorový příklad a příklady na procvičení včetně řešení a podmínek řešitelnosti.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Sylva Potůčková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VY_32_INOVACE_21_MPOT13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Postup při rozšiřování lomeného výrazu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2420888"/>
            <a:ext cx="7797552" cy="3556992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Jak rozšiřujeme lomený výraz?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Odpověď:</a:t>
            </a:r>
          </a:p>
          <a:p>
            <a:pPr marL="0" indent="0">
              <a:buNone/>
            </a:pPr>
            <a:r>
              <a:rPr lang="cs-CZ" dirty="0" smtClean="0"/>
              <a:t>Lomený výraz rozšiřujeme tak, že čitatele i jmenovatele vynásobíme stejným číslem nebo výrazem různým od nuly.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080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C000"/>
                </a:solidFill>
              </a:rPr>
              <a:t>Vzorový příklad</a:t>
            </a:r>
            <a:r>
              <a:rPr lang="cs-CZ" dirty="0" smtClean="0">
                <a:solidFill>
                  <a:srgbClr val="FF0000"/>
                </a:solidFill>
              </a:rPr>
              <a:t/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Rozšiřte lomený výraz jednočlenem </a:t>
            </a:r>
            <a:r>
              <a:rPr lang="cs-CZ" b="1" i="1" dirty="0" smtClean="0">
                <a:solidFill>
                  <a:srgbClr val="002060"/>
                </a:solidFill>
              </a:rPr>
              <a:t>z</a:t>
            </a:r>
            <a:endParaRPr lang="cs-CZ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  <m:sSup>
                            <m:sSupPr>
                              <m:ctrlP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−2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r>
                  <a:rPr lang="cs-CZ" dirty="0" smtClean="0">
                    <a:ea typeface="Cambria Math"/>
                  </a:rPr>
                  <a:t/>
                </a:r>
                <a:br>
                  <a:rPr lang="cs-CZ" dirty="0" smtClean="0">
                    <a:ea typeface="Cambria Math"/>
                  </a:rPr>
                </a:br>
                <a:endParaRPr lang="cs-CZ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4</m:t>
                          </m:r>
                          <m:sSup>
                            <m:sSupPr>
                              <m:ctrlPr>
                                <a:rPr lang="cs-CZ" i="1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i="1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)∙</m:t>
                          </m:r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𝑧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4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−2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𝑦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)∙</m:t>
                          </m:r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𝑧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r>
                  <a:rPr lang="cs-CZ" dirty="0" smtClean="0">
                    <a:ea typeface="Cambria Math"/>
                  </a:rPr>
                  <a:t/>
                </a:r>
                <a:br>
                  <a:rPr lang="cs-CZ" dirty="0" smtClean="0">
                    <a:ea typeface="Cambria Math"/>
                  </a:rPr>
                </a:br>
                <a:endParaRPr lang="cs-CZ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4</m:t>
                          </m:r>
                          <m:sSup>
                            <m:sSupPr>
                              <m:ctrlPr>
                                <a:rPr lang="cs-CZ" i="1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𝑧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i="1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𝑧</m:t>
                          </m:r>
                        </m:num>
                        <m:den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4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𝑥𝑧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−2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𝑦𝑧</m:t>
                          </m:r>
                        </m:den>
                      </m:f>
                    </m:oMath>
                  </m:oMathPara>
                </a14:m>
                <a:endParaRPr lang="cs-CZ" dirty="0">
                  <a:ea typeface="Cambria Math"/>
                </a:endParaRPr>
              </a:p>
              <a:p>
                <a:pPr marL="0" indent="0">
                  <a:buNone/>
                </a:pPr>
                <a:endParaRPr lang="cs-CZ" dirty="0">
                  <a:ea typeface="Cambria Math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obsah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4008" y="1670074"/>
                <a:ext cx="4038600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dirty="0" smtClean="0"/>
                  <a:t>Čitatele i jmenovatele vynásobíme jednočlenem </a:t>
                </a:r>
                <a:r>
                  <a:rPr lang="cs-CZ" i="1" dirty="0" smtClean="0">
                    <a:solidFill>
                      <a:schemeClr val="tx2"/>
                    </a:solidFill>
                  </a:rPr>
                  <a:t>z</a:t>
                </a:r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b="0" dirty="0" smtClean="0">
                    <a:latin typeface="Cambria Math"/>
                  </a:rPr>
                  <a:t>Nutno přidat podmínku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𝑦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≠2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cs-CZ" b="0" i="0" smtClean="0">
                          <a:latin typeface="Cambria Math"/>
                          <a:ea typeface="Cambria Math"/>
                        </a:rPr>
                        <m:t>;</m:t>
                      </m:r>
                      <m:r>
                        <m:rPr>
                          <m:sty m:val="p"/>
                        </m:rPr>
                        <a:rPr lang="cs-CZ" b="0" i="0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z</m:t>
                      </m:r>
                      <m:r>
                        <a:rPr lang="cs-CZ" b="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≠0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4008" y="1670074"/>
                <a:ext cx="4038600" cy="4525963"/>
              </a:xfrm>
              <a:blipFill rotWithShape="1">
                <a:blip r:embed="rId3"/>
                <a:stretch>
                  <a:fillRect l="-3172" r="-120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Přímá spojnice 6"/>
          <p:cNvCxnSpPr/>
          <p:nvPr/>
        </p:nvCxnSpPr>
        <p:spPr>
          <a:xfrm>
            <a:off x="4499992" y="1556792"/>
            <a:ext cx="0" cy="4752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9430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647056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chemeClr val="accent1"/>
                </a:solidFill>
              </a:rPr>
              <a:t>Příklady na </a:t>
            </a:r>
            <a:r>
              <a:rPr lang="cs-CZ" dirty="0" smtClean="0">
                <a:solidFill>
                  <a:schemeClr val="accent1"/>
                </a:solidFill>
              </a:rPr>
              <a:t>procvičení</a:t>
            </a:r>
            <a:br>
              <a:rPr lang="cs-CZ" dirty="0" smtClean="0">
                <a:solidFill>
                  <a:schemeClr val="accent1"/>
                </a:solidFill>
              </a:rPr>
            </a:br>
            <a:r>
              <a:rPr lang="cs-CZ" sz="3600" dirty="0" smtClean="0"/>
              <a:t>Rozšiřte dané výrazy na uvedeného jmenovatele,  určete podmínky</a:t>
            </a:r>
            <a:endParaRPr lang="cs-CZ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916832"/>
                <a:ext cx="8229600" cy="4752528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/>
                      <m:den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−10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14:m>
                  <m:oMath xmlns:m="http://schemas.openxmlformats.org/officeDocument/2006/math">
                    <m:r>
                      <a:rPr lang="cs-CZ" sz="24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i="1">
                            <a:latin typeface="Cambria Math"/>
                          </a:rPr>
                          <m:t>5</m:t>
                        </m:r>
                        <m:sSup>
                          <m:sSupPr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400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40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sz="240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−5</m:t>
                            </m:r>
                            <m:r>
                              <a:rPr lang="cs-CZ" sz="2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𝑎</m:t>
                            </m:r>
                          </m:e>
                        </m:d>
                      </m:num>
                      <m:den>
                        <m:r>
                          <a:rPr lang="cs-CZ" sz="2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−5</m:t>
                        </m:r>
                        <m:r>
                          <a:rPr lang="cs-CZ" sz="2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𝑎</m:t>
                            </m:r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cs-CZ" sz="24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2400" b="0" i="1" smtClean="0"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cs-CZ" sz="2400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den>
                    </m:f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−25</m:t>
                        </m:r>
                        <m:sSup>
                          <m:sSupPr>
                            <m:ctrlPr>
                              <a:rPr lang="cs-CZ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sz="24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−10</m:t>
                        </m:r>
                        <m:sSup>
                          <m:sSupPr>
                            <m:ctrlPr>
                              <a:rPr lang="cs-CZ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400" b="0" i="1" smtClean="0">
                            <a:latin typeface="Cambria Math"/>
                          </a:rPr>
                          <m:t>+5</m:t>
                        </m:r>
                        <m:sSup>
                          <m:sSupPr>
                            <m:ctrlPr>
                              <a:rPr lang="cs-CZ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sz="24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−25</m:t>
                        </m:r>
                        <m:sSup>
                          <m:sSupPr>
                            <m:ctrlPr>
                              <a:rPr lang="cs-CZ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sz="24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5</m:t>
                        </m:r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cs-CZ" sz="2800" i="1">
                            <a:latin typeface="Cambria Math"/>
                          </a:rPr>
                          <m:t>−10</m:t>
                        </m:r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𝑎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𝑎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≠2</m:t>
                    </m:r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−10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−5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/>
                      <m:den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−10</m:t>
                        </m:r>
                        <m:r>
                          <a:rPr lang="cs-CZ" i="1"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</a:rPr>
                          <m:t>+25</m:t>
                        </m:r>
                      </m:den>
                    </m:f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14:m>
                  <m:oMath xmlns:m="http://schemas.openxmlformats.org/officeDocument/2006/math">
                    <m:r>
                      <a:rPr lang="cs-CZ" sz="28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(2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𝑥</m:t>
                        </m:r>
                        <m:r>
                          <a:rPr lang="cs-CZ" sz="2800" b="0" i="1" smtClean="0">
                            <a:latin typeface="Cambria Math"/>
                          </a:rPr>
                          <m:t>−10)∙</m:t>
                        </m:r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−5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800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sz="2800" i="1">
                                <a:latin typeface="Cambria Math"/>
                                <a:ea typeface="Cambria Math"/>
                              </a:rPr>
                              <m:t>−5</m:t>
                            </m:r>
                          </m:e>
                        </m:d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80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sz="280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−5</m:t>
                            </m:r>
                          </m:e>
                        </m:d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−20</m:t>
                        </m:r>
                        <m:r>
                          <a:rPr lang="cs-CZ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+50</m:t>
                        </m:r>
                      </m:num>
                      <m:den>
                        <m:sSup>
                          <m:sSupPr>
                            <m:ctrlPr>
                              <a:rPr lang="cs-CZ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−10</m:t>
                        </m:r>
                        <m:r>
                          <a:rPr lang="cs-CZ" sz="28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sz="28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+25</m:t>
                        </m:r>
                      </m:den>
                    </m:f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≠5</m:t>
                    </m:r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916832"/>
                <a:ext cx="8229600" cy="475252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bdélník 4"/>
          <p:cNvSpPr/>
          <p:nvPr/>
        </p:nvSpPr>
        <p:spPr>
          <a:xfrm>
            <a:off x="1231943" y="2780928"/>
            <a:ext cx="6768752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1231943" y="4941168"/>
            <a:ext cx="6768751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579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Příklady na procvičení</a:t>
            </a:r>
            <a:r>
              <a:rPr lang="cs-CZ" dirty="0">
                <a:solidFill>
                  <a:schemeClr val="accent1"/>
                </a:solidFill>
              </a:rPr>
              <a:t/>
            </a:r>
            <a:br>
              <a:rPr lang="cs-CZ" dirty="0">
                <a:solidFill>
                  <a:schemeClr val="accent1"/>
                </a:solidFill>
              </a:rPr>
            </a:br>
            <a:r>
              <a:rPr lang="cs-CZ" sz="3100" dirty="0"/>
              <a:t>R</a:t>
            </a:r>
            <a:r>
              <a:rPr lang="cs-CZ" sz="3100" dirty="0" smtClean="0"/>
              <a:t>ozšiřte dané lomené výrazy na zlomek se jmenovatelem </a:t>
            </a:r>
            <a:r>
              <a:rPr lang="cs-CZ" sz="3100" dirty="0" smtClean="0"/>
              <a:t>uvedeným </a:t>
            </a:r>
            <a:r>
              <a:rPr lang="cs-CZ" sz="3100" dirty="0" smtClean="0"/>
              <a:t>v závorce, </a:t>
            </a:r>
            <a:r>
              <a:rPr lang="cs-CZ" sz="3100" dirty="0"/>
              <a:t>určete </a:t>
            </a:r>
            <a:r>
              <a:rPr lang="cs-CZ" sz="3100" dirty="0" smtClean="0"/>
              <a:t>podmínky</a:t>
            </a:r>
            <a:endParaRPr lang="cs-CZ" sz="31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763688" y="1844824"/>
                <a:ext cx="5616624" cy="4853136"/>
              </a:xfrm>
            </p:spPr>
            <p:txBody>
              <a:bodyPr>
                <a:normAutofit fontScale="92500" lnSpcReduction="1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𝑢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+2</m:t>
                            </m:r>
                          </m:e>
                        </m:d>
                      </m:num>
                      <m:den>
                        <m:r>
                          <a:rPr lang="cs-CZ" i="1" smtClean="0">
                            <a:latin typeface="Cambria Math"/>
                          </a:rPr>
                          <m:t>𝑢</m:t>
                        </m:r>
                        <m:r>
                          <a:rPr lang="cs-CZ" b="0" i="1" smtClean="0">
                            <a:latin typeface="Cambria Math"/>
                          </a:rPr>
                          <m:t>−3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; </m:t>
                    </m:r>
                    <m:d>
                      <m:dPr>
                        <m:begChr m:val="["/>
                        <m:endChr m:val="]"/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𝑢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−6</m:t>
                        </m:r>
                        <m:r>
                          <a:rPr lang="cs-CZ" i="1">
                            <a:latin typeface="Cambria Math"/>
                          </a:rPr>
                          <m:t>𝑢</m:t>
                        </m:r>
                        <m:r>
                          <a:rPr lang="cs-CZ" i="1">
                            <a:latin typeface="Cambria Math"/>
                          </a:rPr>
                          <m:t>+9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−4</m:t>
                        </m:r>
                        <m:r>
                          <a:rPr lang="cs-CZ" b="0" i="1" smtClean="0">
                            <a:latin typeface="Cambria Math"/>
                          </a:rPr>
                          <m:t>𝑝𝑞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  <m:r>
                          <a:rPr lang="cs-CZ" b="0" i="1" smtClean="0">
                            <a:latin typeface="Cambria Math"/>
                          </a:rPr>
                          <m:t>𝑝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𝑞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; </m:t>
                    </m:r>
                    <m:d>
                      <m:dPr>
                        <m:begChr m:val="["/>
                        <m:endChr m:val="]"/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2</m:t>
                        </m:r>
                        <m:r>
                          <a:rPr lang="cs-CZ" i="1">
                            <a:latin typeface="Cambria Math"/>
                          </a:rPr>
                          <m:t>𝑝𝑟</m:t>
                        </m:r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𝑞𝑟</m:t>
                        </m:r>
                      </m:e>
                    </m:d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+6</m:t>
                        </m:r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; </m:t>
                    </m:r>
                    <m:d>
                      <m:dPr>
                        <m:begChr m:val="["/>
                        <m:endChr m:val="]"/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cs-CZ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cs-CZ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b="0" i="1" smtClean="0">
                                    <a:latin typeface="Cambria Math"/>
                                  </a:rPr>
                                  <m:t>𝑏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; </m:t>
                    </m:r>
                    <m:d>
                      <m:dPr>
                        <m:begChr m:val="["/>
                        <m:endChr m:val="]"/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𝑏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63688" y="1844824"/>
                <a:ext cx="5616624" cy="4853136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689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>
                <a:solidFill>
                  <a:schemeClr val="accent1"/>
                </a:solidFill>
              </a:rPr>
              <a:t>Řešení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96752"/>
                <a:ext cx="8229600" cy="5472608"/>
              </a:xfrm>
            </p:spPr>
            <p:txBody>
              <a:bodyPr>
                <a:normAutofit lnSpcReduction="1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𝑣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</a:rPr>
                              <m:t>𝑢</m:t>
                            </m:r>
                            <m:r>
                              <a:rPr lang="cs-CZ" i="1">
                                <a:latin typeface="Cambria Math"/>
                              </a:rPr>
                              <m:t>+2</m:t>
                            </m:r>
                          </m:e>
                        </m:d>
                      </m:num>
                      <m:den>
                        <m:r>
                          <a:rPr lang="cs-CZ" i="1">
                            <a:latin typeface="Cambria Math"/>
                          </a:rPr>
                          <m:t>𝑢</m:t>
                        </m:r>
                        <m:r>
                          <a:rPr lang="cs-CZ" i="1">
                            <a:latin typeface="Cambria Math"/>
                          </a:rPr>
                          <m:t>−3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𝑣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</a:rPr>
                              <m:t>𝑢</m:t>
                            </m:r>
                            <m:r>
                              <a:rPr lang="cs-CZ" i="1">
                                <a:latin typeface="Cambria Math"/>
                              </a:rPr>
                              <m:t>+2</m:t>
                            </m:r>
                          </m:e>
                        </m:d>
                        <m:r>
                          <a:rPr lang="cs-CZ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𝑢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−3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𝑢</m:t>
                                </m:r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−3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𝑢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𝑣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𝑢𝑣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−6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𝑣</m:t>
                        </m:r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𝑢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−6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𝑢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+9</m:t>
                        </m:r>
                      </m:den>
                    </m:f>
                  </m:oMath>
                </a14:m>
                <a:r>
                  <a:rPr lang="cs-CZ" b="0" dirty="0" smtClean="0"/>
                  <a:t/>
                </a:r>
                <a:br>
                  <a:rPr lang="cs-CZ" b="0" dirty="0" smtClean="0"/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𝑢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≠3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4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−4</m:t>
                        </m:r>
                        <m:r>
                          <a:rPr lang="cs-CZ" i="1">
                            <a:latin typeface="Cambria Math"/>
                          </a:rPr>
                          <m:t>𝑝𝑞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  <m:r>
                          <a:rPr lang="cs-CZ" i="1">
                            <a:latin typeface="Cambria Math"/>
                          </a:rPr>
                          <m:t>𝑝</m:t>
                        </m:r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𝑞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𝑟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</a:rPr>
                              <m:t>4</m:t>
                            </m:r>
                            <m:sSup>
                              <m:sSup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i="1">
                                <a:latin typeface="Cambria Math"/>
                              </a:rPr>
                              <m:t>−4</m:t>
                            </m:r>
                            <m:r>
                              <a:rPr lang="cs-CZ" i="1">
                                <a:latin typeface="Cambria Math"/>
                              </a:rPr>
                              <m:t>𝑝𝑞</m:t>
                            </m:r>
                          </m:e>
                        </m:d>
                      </m:num>
                      <m:den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𝑟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𝑝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𝑞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  <m:t>4</m:t>
                        </m:r>
                        <m:sSup>
                          <m:sSupPr>
                            <m:ctrlPr>
                              <a:rPr lang="cs-CZ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cs-CZ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𝑟</m:t>
                        </m:r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  <m:t>−4</m:t>
                        </m:r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𝑝𝑞𝑟</m:t>
                        </m:r>
                      </m:num>
                      <m:den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𝑝𝑟</m:t>
                        </m:r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𝑞𝑟</m:t>
                        </m:r>
                      </m:den>
                    </m:f>
                  </m:oMath>
                </a14:m>
                <a:r>
                  <a:rPr lang="cs-CZ" b="0" dirty="0" smtClean="0"/>
                  <a:t/>
                </a:r>
                <a:br>
                  <a:rPr lang="cs-CZ" b="0" dirty="0" smtClean="0"/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𝑞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≠2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𝑝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;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𝑟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≠0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3</m:t>
                        </m:r>
                        <m:r>
                          <a:rPr lang="cs-CZ" i="1"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</a:rPr>
                          <m:t>+6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  <m:r>
                              <a:rPr lang="cs-CZ" i="1">
                                <a:latin typeface="Cambria Math"/>
                              </a:rPr>
                              <m:t>+6</m:t>
                            </m:r>
                            <m:r>
                              <a:rPr lang="cs-CZ" i="1">
                                <a:latin typeface="Cambria Math"/>
                              </a:rPr>
                              <m:t>𝑦</m:t>
                            </m:r>
                          </m:e>
                        </m:d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𝑦</m:t>
                            </m:r>
                          </m:e>
                        </m:d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3</m:t>
                        </m:r>
                        <m:sSup>
                          <m:sSupPr>
                            <m:ctrlP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+9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𝑥𝑦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+6</m:t>
                        </m:r>
                        <m:sSup>
                          <m:sSupPr>
                            <m:ctrlP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b="0" dirty="0" smtClean="0"/>
                  <a:t/>
                </a:r>
                <a:br>
                  <a:rPr lang="cs-CZ" b="0" dirty="0" smtClean="0"/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≠±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𝑦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cs-CZ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cs-CZ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/>
                                    <a:ea typeface="Cambria Math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𝑏</m:t>
                                </m:r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cs-CZ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cs-CZ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cs-CZ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cs-CZ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𝑎</m:t>
                            </m:r>
                            <m:r>
                              <a:rPr lang="cs-CZ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𝑏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cs-CZ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𝑏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𝑎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𝑏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cs-CZ" i="1">
                                    <a:solidFill>
                                      <a:schemeClr val="tx2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solidFill>
                                      <a:schemeClr val="tx2"/>
                                    </a:solidFill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cs-CZ" i="1">
                                    <a:solidFill>
                                      <a:schemeClr val="tx2"/>
                                    </a:solidFill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cs-CZ" i="1">
                                    <a:solidFill>
                                      <a:schemeClr val="tx2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solidFill>
                                      <a:schemeClr val="tx2"/>
                                    </a:solidFill>
                                    <a:latin typeface="Cambria Math"/>
                                    <a:ea typeface="Cambria Math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cs-CZ" i="1">
                                    <a:solidFill>
                                      <a:schemeClr val="tx2"/>
                                    </a:solidFill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𝑎</m:t>
                            </m:r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𝑏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 smtClean="0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cs-CZ" i="1" smtClean="0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i="1" smtClean="0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𝑏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cs-CZ" i="1">
                        <a:solidFill>
                          <a:schemeClr val="tx2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cs-CZ" i="1" dirty="0" smtClean="0">
                    <a:latin typeface="Cambria Math"/>
                  </a:rPr>
                  <a:t/>
                </a:r>
                <a:br>
                  <a:rPr lang="cs-CZ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𝑎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≠−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𝑏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96752"/>
                <a:ext cx="8229600" cy="547260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784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255</Words>
  <Application>Microsoft Office PowerPoint</Application>
  <PresentationFormat>Předvádění na obrazovce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Rozšiřování lomených výrazů</vt:lpstr>
      <vt:lpstr>Postup při rozšiřování lomeného výrazu</vt:lpstr>
      <vt:lpstr>Vzorový příklad Rozšiřte lomený výraz jednočlenem z</vt:lpstr>
      <vt:lpstr>Příklady na procvičení Rozšiřte dané výrazy na uvedeného jmenovatele,  určete podmínky</vt:lpstr>
      <vt:lpstr>Příklady na procvičení Rozšiřte dané lomené výrazy na zlomek se jmenovatelem uvedeným v závorce, určete podmínky</vt:lpstr>
      <vt:lpstr>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sylva</cp:lastModifiedBy>
  <cp:revision>101</cp:revision>
  <dcterms:created xsi:type="dcterms:W3CDTF">2012-06-18T15:15:37Z</dcterms:created>
  <dcterms:modified xsi:type="dcterms:W3CDTF">2013-03-03T07:21:42Z</dcterms:modified>
</cp:coreProperties>
</file>