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4" r:id="rId4"/>
    <p:sldId id="270" r:id="rId5"/>
    <p:sldId id="275" r:id="rId6"/>
    <p:sldId id="276" r:id="rId7"/>
    <p:sldId id="277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a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576064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Sčítání a odčítání lomených výrazů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3" y="220486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888236"/>
              </p:ext>
            </p:extLst>
          </p:nvPr>
        </p:nvGraphicFramePr>
        <p:xfrm>
          <a:off x="738742" y="2348880"/>
          <a:ext cx="7666515" cy="3937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28. </a:t>
                      </a:r>
                      <a:r>
                        <a:rPr lang="cs-CZ" smtClean="0"/>
                        <a:t>12. </a:t>
                      </a:r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Převedení lomených</a:t>
                      </a:r>
                      <a:r>
                        <a:rPr lang="cs-CZ" baseline="0" dirty="0" smtClean="0"/>
                        <a:t> výrazů na společného jmenovatele, užití závorek v kombinaci se sčítáním a odčítáním.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Na prvních dvou snímcích je postup pomocí převedení na společného jmenovatele</a:t>
                      </a:r>
                      <a:r>
                        <a:rPr lang="cs-CZ" baseline="0" dirty="0" smtClean="0"/>
                        <a:t>. Na dalších snímcích jsou různé typy příkladů na procvičení včetně řešení.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VY_32_INOVACE_21_MPOT14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Sčítání a lomených výrazů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916832"/>
                <a:ext cx="8229600" cy="4525963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cs-CZ" dirty="0" smtClean="0"/>
                  <a:t>Jak sčítáme a odčítáme zlomky, nebo-</a:t>
                </a:r>
                <a:r>
                  <a:rPr lang="cs-CZ" dirty="0" err="1" smtClean="0"/>
                  <a:t>li</a:t>
                </a:r>
                <a:r>
                  <a:rPr lang="cs-CZ" dirty="0" smtClean="0"/>
                  <a:t> lomené výrazy, se stejnými jmenovateli?</a:t>
                </a:r>
              </a:p>
              <a:p>
                <a:r>
                  <a:rPr lang="cs-CZ" dirty="0" smtClean="0">
                    <a:solidFill>
                      <a:schemeClr val="bg1">
                        <a:lumMod val="50000"/>
                      </a:schemeClr>
                    </a:solidFill>
                  </a:rPr>
                  <a:t>Odpověď:</a:t>
                </a:r>
              </a:p>
              <a:p>
                <a:r>
                  <a:rPr lang="cs-CZ" dirty="0" smtClean="0"/>
                  <a:t>Jmenovatele opíšeme a čitatele sečteme nebo odečteme.</a:t>
                </a:r>
              </a:p>
              <a:p>
                <a:r>
                  <a:rPr lang="cs-CZ" dirty="0" smtClean="0"/>
                  <a:t>Příklad: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20</m:t>
                          </m:r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16</m:t>
                          </m:r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8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20</m:t>
                          </m:r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−16</m:t>
                          </m:r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+8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</m:t>
                          </m:r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+8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</m:oMath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≠0</m:t>
                      </m:r>
                    </m:oMath>
                  </m:oMathPara>
                </a14:m>
                <a:endParaRPr lang="cs-CZ" dirty="0" smtClean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916832"/>
                <a:ext cx="8229600" cy="4525963"/>
              </a:xfrm>
              <a:blipFill rotWithShape="1">
                <a:blip r:embed="rId2"/>
                <a:stretch>
                  <a:fillRect l="-1259" t="-2019" r="-14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080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Sčítání a odčítání lomených výrazů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916832"/>
                <a:ext cx="8229600" cy="4525963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cs-CZ" dirty="0" smtClean="0"/>
                  <a:t>Jak sčítáme a odčítáme zlomky, nebo-</a:t>
                </a:r>
                <a:r>
                  <a:rPr lang="cs-CZ" dirty="0" err="1" smtClean="0"/>
                  <a:t>li</a:t>
                </a:r>
                <a:r>
                  <a:rPr lang="cs-CZ" dirty="0" smtClean="0"/>
                  <a:t> lomené výrazy, s různými jmenovateli?</a:t>
                </a:r>
              </a:p>
              <a:p>
                <a:r>
                  <a:rPr lang="cs-CZ" dirty="0" smtClean="0">
                    <a:solidFill>
                      <a:schemeClr val="bg1">
                        <a:lumMod val="50000"/>
                      </a:schemeClr>
                    </a:solidFill>
                  </a:rPr>
                  <a:t>Odpověď:</a:t>
                </a:r>
              </a:p>
              <a:p>
                <a:r>
                  <a:rPr lang="cs-CZ" dirty="0" smtClean="0"/>
                  <a:t>Lomené výrazy vhodně rozšíříme, tak aby měly stejné jmenovatele a potom společného jmenovatele opíšeme a čitatele sečteme nebo odečteme.</a:t>
                </a:r>
              </a:p>
              <a:p>
                <a:r>
                  <a:rPr lang="cs-CZ" dirty="0" smtClean="0"/>
                  <a:t>Příklad: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20</m:t>
                          </m:r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16</m:t>
                          </m:r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8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𝑧</m:t>
                          </m:r>
                        </m:den>
                      </m:f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20</m:t>
                          </m:r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𝑥𝑧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−16</m:t>
                          </m:r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∙4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𝑧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+8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𝑦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∙4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𝑥𝑧</m:t>
                          </m:r>
                        </m:den>
                      </m:f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20</m:t>
                          </m:r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𝑧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−64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+32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𝑥𝑦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𝑥𝑧</m:t>
                          </m:r>
                        </m:den>
                      </m:f>
                    </m:oMath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≠0;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𝑧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≠0</m:t>
                      </m:r>
                    </m:oMath>
                  </m:oMathPara>
                </a14:m>
                <a:endParaRPr lang="cs-CZ" dirty="0" smtClean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916832"/>
                <a:ext cx="8229600" cy="4525963"/>
              </a:xfrm>
              <a:blipFill rotWithShape="1">
                <a:blip r:embed="rId2"/>
                <a:stretch>
                  <a:fillRect l="-1111" t="-242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3940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Vypočítejte a uveďte, kdy májí lomené výrazy smysl</a:t>
            </a:r>
            <a:endParaRPr lang="cs-CZ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2267744" y="1988840"/>
                <a:ext cx="6429400" cy="4421088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+2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10+5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+6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+6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2−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den>
                    </m:f>
                    <m:r>
                      <a:rPr lang="cs-CZ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cs-CZ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−2</m:t>
                        </m:r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den>
                        </m:f>
                      </m:e>
                    </m:d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67744" y="1988840"/>
                <a:ext cx="6429400" cy="442108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3730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Řešení</a:t>
            </a:r>
            <a:endParaRPr lang="cs-CZ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+2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10+5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+6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+2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4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cs-CZ" i="1">
                                <a:latin typeface="Cambria Math"/>
                              </a:rPr>
                              <m:t>+</m:t>
                            </m:r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den>
                    </m:f>
                    <m:r>
                      <a:rPr lang="cs-CZ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3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i="1">
                                <a:latin typeface="Cambria Math"/>
                              </a:rPr>
                              <m:t>+2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15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−12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+10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15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+2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13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15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+30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;</m:t>
                    </m:r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≠−2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+6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2−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+6</m:t>
                        </m:r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2−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𝑎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2−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+6</m:t>
                        </m:r>
                        <m:r>
                          <a:rPr lang="cs-CZ" i="1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+2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2−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𝑎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2−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𝑎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+6</m:t>
                        </m:r>
                        <m:r>
                          <a:rPr lang="cs-CZ" i="1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+4−2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2−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𝑎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  <m:r>
                          <a:rPr lang="cs-CZ" i="1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+4</m:t>
                        </m:r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2−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𝑎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+2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 ;</m:t>
                    </m:r>
                    <m:r>
                      <a:rPr lang="cs-CZ" b="0" i="1" smtClean="0">
                        <a:latin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≠2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771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224136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Řešení</a:t>
            </a:r>
            <a:endParaRPr lang="cs-CZ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2420888"/>
                <a:ext cx="8229600" cy="3384376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 startAt="3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4</m:t>
                            </m:r>
                          </m:den>
                        </m:f>
                      </m:den>
                    </m:f>
                    <m:r>
                      <a:rPr lang="cs-CZ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cs-CZ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i="1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cs-CZ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cs-CZ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i="1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  <m:d>
                              <m:d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cs-CZ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  <m:r>
                              <a:rPr lang="cs-CZ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cs-CZ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i="1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cs-CZ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i="1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cs-CZ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 ;</m:t>
                    </m:r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 startAt="3"/>
                </a:pPr>
                <a:endParaRPr lang="cs-CZ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2420888"/>
                <a:ext cx="8229600" cy="3384376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0675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08112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Řešení</a:t>
            </a:r>
            <a:endParaRPr lang="cs-CZ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844824"/>
                <a:ext cx="8229600" cy="4464496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 startAt="4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𝑎</m:t>
                        </m:r>
                        <m:r>
                          <a:rPr lang="cs-CZ" i="1">
                            <a:latin typeface="Cambria Math"/>
                          </a:rPr>
                          <m:t>−2</m:t>
                        </m:r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𝑎</m:t>
                        </m:r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i="1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i="1">
                                <a:latin typeface="Cambria Math"/>
                              </a:rPr>
                              <m:t>−</m:t>
                            </m:r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  <m:r>
                              <a:rPr lang="cs-CZ" i="1">
                                <a:latin typeface="Cambria Math"/>
                              </a:rPr>
                              <m:t>−</m:t>
                            </m:r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𝑎</m:t>
                        </m:r>
                        <m:r>
                          <a:rPr lang="cs-CZ" i="1">
                            <a:latin typeface="Cambria Math"/>
                          </a:rPr>
                          <m:t>−2</m:t>
                        </m:r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𝑎</m:t>
                        </m:r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d>
                          <m:d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e>
                        </m:d>
                        <m:d>
                          <m:d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</m:t>
                        </m:r>
                        <m:r>
                          <a:rPr lang="cs-CZ" i="1">
                            <a:latin typeface="Cambria Math"/>
                          </a:rPr>
                          <m:t>𝑎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i="1"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−2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e>
                        </m:d>
                        <m:d>
                          <m:d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e>
                        </m:d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e>
                        </m:d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i="1">
                                <a:latin typeface="Cambria Math"/>
                              </a:rPr>
                              <m:t>+</m:t>
                            </m:r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e>
                        </m:d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i="1">
                                <a:latin typeface="Cambria Math"/>
                              </a:rPr>
                              <m:t>−</m:t>
                            </m:r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−3</m:t>
                        </m:r>
                        <m:r>
                          <a:rPr lang="cs-CZ" b="0" i="1" smtClean="0">
                            <a:latin typeface="Cambria Math"/>
                          </a:rPr>
                          <m:t>𝑎𝑏</m:t>
                        </m:r>
                        <m:r>
                          <a:rPr lang="cs-CZ" b="0" i="1" smtClean="0">
                            <a:latin typeface="Cambria Math"/>
                          </a:rPr>
                          <m:t>+2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−2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+2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𝑎𝑏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i="1">
                                <a:latin typeface="Cambria Math"/>
                              </a:rPr>
                              <m:t>+</m:t>
                            </m:r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e>
                        </m:d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i="1">
                                <a:latin typeface="Cambria Math"/>
                              </a:rPr>
                              <m:t>−</m:t>
                            </m:r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−2</m:t>
                        </m:r>
                        <m:r>
                          <a:rPr lang="cs-CZ" b="0" i="1" smtClean="0">
                            <a:latin typeface="Cambria Math"/>
                          </a:rPr>
                          <m:t>𝑎𝑏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i="1">
                                <a:latin typeface="Cambria Math"/>
                              </a:rPr>
                              <m:t>+</m:t>
                            </m:r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e>
                        </m:d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i="1">
                                <a:latin typeface="Cambria Math"/>
                              </a:rPr>
                              <m:t>−</m:t>
                            </m:r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i="1">
                                <a:latin typeface="Cambria Math"/>
                              </a:rPr>
                              <m:t>+</m:t>
                            </m:r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e>
                        </m:d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  <m:r>
                              <a:rPr lang="cs-CZ" i="1">
                                <a:latin typeface="Cambria Math"/>
                              </a:rPr>
                              <m:t>−</m:t>
                            </m:r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;</m:t>
                    </m:r>
                    <m:r>
                      <a:rPr lang="cs-CZ" b="0" i="1" smtClean="0">
                        <a:latin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≠±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𝑏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 startAt="4"/>
                </a:pPr>
                <a:endParaRPr lang="cs-CZ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844824"/>
                <a:ext cx="8229600" cy="4464496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0061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1206</TotalTime>
  <Words>819</Words>
  <Application>Microsoft Office PowerPoint</Application>
  <PresentationFormat>Předvádění na obrazovce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Sčítání a odčítání lomených výrazů</vt:lpstr>
      <vt:lpstr>Sčítání a lomených výrazů</vt:lpstr>
      <vt:lpstr>Sčítání a odčítání lomených výrazů</vt:lpstr>
      <vt:lpstr>Vypočítejte a uveďte, kdy májí lomené výrazy smysl</vt:lpstr>
      <vt:lpstr>Řešení</vt:lpstr>
      <vt:lpstr>Řešení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86</cp:revision>
  <dcterms:created xsi:type="dcterms:W3CDTF">2012-06-18T15:15:37Z</dcterms:created>
  <dcterms:modified xsi:type="dcterms:W3CDTF">2013-03-03T07:18:08Z</dcterms:modified>
</cp:coreProperties>
</file>