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70" r:id="rId4"/>
    <p:sldId id="272" r:id="rId5"/>
    <p:sldId id="274" r:id="rId6"/>
    <p:sldId id="275" r:id="rId7"/>
    <p:sldId id="276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ylva" initials="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61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3.3.2013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3.3.2013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3.3.2013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3.3.2013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3.3.2013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3.3.2013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3.3.2013</a:t>
            </a:fld>
            <a:endParaRPr lang="cs-CZ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3.3.2013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3.3.2013</a:t>
            </a:fld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3.3.2013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3.3.2013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3.3.2013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628800"/>
            <a:ext cx="7772400" cy="576064"/>
          </a:xfrm>
        </p:spPr>
        <p:txBody>
          <a:bodyPr>
            <a:noAutofit/>
          </a:bodyPr>
          <a:lstStyle/>
          <a:p>
            <a:r>
              <a:rPr lang="cs-CZ" sz="3600" b="1" smtClean="0"/>
              <a:t>Násobení lomených </a:t>
            </a:r>
            <a:r>
              <a:rPr lang="cs-CZ" sz="3600" b="1" dirty="0" smtClean="0"/>
              <a:t>výrazů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1758266"/>
              </p:ext>
            </p:extLst>
          </p:nvPr>
        </p:nvGraphicFramePr>
        <p:xfrm>
          <a:off x="699207" y="2708920"/>
          <a:ext cx="7666515" cy="311404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Matematika – výrazy s proměnnými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29. 12. 2012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3. ročník osmiletého G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Příklady na procvičení násobení lomených výrazů</a:t>
                      </a:r>
                      <a:r>
                        <a:rPr lang="cs-CZ" baseline="0" dirty="0" smtClean="0"/>
                        <a:t>. 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Na prvním snímku </a:t>
                      </a:r>
                      <a:r>
                        <a:rPr lang="cs-CZ" smtClean="0"/>
                        <a:t>je vzorový </a:t>
                      </a:r>
                      <a:r>
                        <a:rPr lang="cs-CZ" dirty="0" smtClean="0"/>
                        <a:t>příklad</a:t>
                      </a:r>
                      <a:r>
                        <a:rPr lang="cs-CZ" baseline="0" dirty="0" smtClean="0"/>
                        <a:t>. Na dalších snímcích jsou různé typy příkladů na procvičení včetně řešení.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Sylva Potůčková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VY_32_INOVACE_21_MPOT15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52128"/>
          </a:xfrm>
        </p:spPr>
        <p:txBody>
          <a:bodyPr>
            <a:normAutofit fontScale="90000"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Postup při násobení lomených výrazů</a:t>
            </a:r>
            <a:endParaRPr lang="cs-CZ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67544" y="1196752"/>
                <a:ext cx="8229600" cy="5472608"/>
              </a:xfrm>
            </p:spPr>
            <p:txBody>
              <a:bodyPr>
                <a:normAutofit fontScale="92500" lnSpcReduction="20000"/>
              </a:bodyPr>
              <a:lstStyle/>
              <a:p>
                <a:r>
                  <a:rPr lang="cs-CZ" dirty="0" smtClean="0"/>
                  <a:t>Jak násobíme zlomky ?</a:t>
                </a:r>
                <a:endParaRPr lang="cs-CZ" dirty="0"/>
              </a:p>
              <a:p>
                <a:r>
                  <a:rPr lang="cs-CZ" dirty="0">
                    <a:solidFill>
                      <a:schemeClr val="bg1">
                        <a:lumMod val="50000"/>
                      </a:schemeClr>
                    </a:solidFill>
                  </a:rPr>
                  <a:t>Odpověď:</a:t>
                </a:r>
              </a:p>
              <a:p>
                <a:r>
                  <a:rPr lang="cs-CZ" dirty="0" smtClean="0"/>
                  <a:t>Čitatele vynásobíme s čitatelem a jmenovatele se jmenovatelem. </a:t>
                </a:r>
                <a:br>
                  <a:rPr lang="cs-CZ" dirty="0" smtClean="0"/>
                </a:br>
                <a:r>
                  <a:rPr lang="cs-CZ" dirty="0" smtClean="0"/>
                  <a:t>Stejně násobíme i lomené výrazy, je-li to možné dáváme přednost krácení.</a:t>
                </a:r>
                <a:endParaRPr lang="cs-CZ" dirty="0"/>
              </a:p>
              <a:p>
                <a:r>
                  <a:rPr lang="cs-CZ" dirty="0" smtClean="0">
                    <a:solidFill>
                      <a:schemeClr val="bg1">
                        <a:lumMod val="50000"/>
                      </a:schemeClr>
                    </a:solidFill>
                  </a:rPr>
                  <a:t>Vzorový příklad</a:t>
                </a:r>
                <a:r>
                  <a:rPr lang="cs-CZ" dirty="0">
                    <a:solidFill>
                      <a:schemeClr val="bg1">
                        <a:lumMod val="50000"/>
                      </a:schemeClr>
                    </a:solidFill>
                  </a:rPr>
                  <a:t>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20</m:t>
                          </m:r>
                          <m:sSup>
                            <m:sSupPr>
                              <m:ctrlPr>
                                <a:rPr lang="cs-CZ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cs-CZ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cs-CZ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cs-CZ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4</m:t>
                          </m:r>
                          <m:r>
                            <a:rPr lang="cs-CZ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𝑥</m:t>
                          </m:r>
                        </m:den>
                      </m:f>
                      <m:r>
                        <a:rPr lang="cs-CZ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f>
                        <m:fPr>
                          <m:ctrlPr>
                            <a:rPr lang="cs-CZ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16</m:t>
                          </m:r>
                          <m:sSup>
                            <m:sSupPr>
                              <m:ctrlPr>
                                <a:rPr lang="cs-CZ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cs-CZ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cs-CZ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cs-CZ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𝑧</m:t>
                          </m:r>
                        </m:num>
                        <m:den>
                          <m:r>
                            <a:rPr lang="cs-CZ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2</m:t>
                          </m:r>
                          <m:r>
                            <a:rPr lang="cs-CZ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𝑦</m:t>
                          </m:r>
                        </m:den>
                      </m:f>
                      <m:r>
                        <a:rPr lang="cs-CZ" i="1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20</m:t>
                          </m:r>
                          <m:sSup>
                            <m:sSupPr>
                              <m:ctrlPr>
                                <a:rPr lang="cs-CZ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cs-CZ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cs-CZ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cs-CZ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∙</m:t>
                          </m:r>
                          <m:r>
                            <a:rPr lang="cs-CZ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16</m:t>
                          </m:r>
                          <m:sSup>
                            <m:sSupPr>
                              <m:ctrlPr>
                                <a:rPr lang="cs-CZ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cs-CZ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cs-CZ" i="1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cs-CZ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𝑧</m:t>
                          </m:r>
                        </m:num>
                        <m:den>
                          <m:r>
                            <a:rPr lang="cs-CZ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4</m:t>
                          </m:r>
                          <m:r>
                            <a:rPr lang="cs-CZ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cs-CZ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∙</m:t>
                          </m:r>
                          <m:r>
                            <a:rPr lang="cs-CZ" b="0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2</m:t>
                          </m:r>
                          <m:r>
                            <a:rPr lang="cs-CZ" b="0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𝑦</m:t>
                          </m:r>
                        </m:den>
                      </m:f>
                      <m:r>
                        <a:rPr lang="cs-CZ" i="1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5</m:t>
                          </m:r>
                          <m:r>
                            <a:rPr lang="cs-CZ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cs-CZ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∙</m:t>
                          </m:r>
                          <m:r>
                            <a:rPr lang="cs-CZ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8</m:t>
                          </m:r>
                          <m:sSup>
                            <m:sSupPr>
                              <m:ctrlPr>
                                <a:rPr lang="cs-CZ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cs-CZ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cs-CZ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cs-CZ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𝑧</m:t>
                          </m:r>
                        </m:num>
                        <m:den>
                          <m:r>
                            <a:rPr lang="cs-CZ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𝑦</m:t>
                          </m:r>
                        </m:den>
                      </m:f>
                      <m:r>
                        <a:rPr lang="cs-CZ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40</m:t>
                          </m:r>
                          <m:sSup>
                            <m:sSupPr>
                              <m:ctrlPr>
                                <a:rPr lang="cs-CZ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cs-CZ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cs-CZ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  <m:r>
                            <a:rPr lang="cs-CZ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𝑧</m:t>
                          </m:r>
                        </m:num>
                        <m:den>
                          <m:r>
                            <a:rPr lang="cs-CZ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𝑦</m:t>
                          </m:r>
                        </m:den>
                      </m:f>
                    </m:oMath>
                    <m:oMath xmlns:m="http://schemas.openxmlformats.org/officeDocument/2006/math">
                      <m:r>
                        <a:rPr lang="cs-CZ" i="1">
                          <a:latin typeface="Cambria Math"/>
                        </a:rPr>
                        <m:t>𝑥</m:t>
                      </m:r>
                      <m:r>
                        <a:rPr lang="cs-CZ" i="1">
                          <a:latin typeface="Cambria Math"/>
                          <a:ea typeface="Cambria Math"/>
                        </a:rPr>
                        <m:t>≠0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;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𝑦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≠0</m:t>
                      </m:r>
                    </m:oMath>
                  </m:oMathPara>
                </a14:m>
                <a:endParaRPr lang="cs-CZ" dirty="0"/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67544" y="1196752"/>
                <a:ext cx="8229600" cy="5472608"/>
              </a:xfrm>
              <a:blipFill rotWithShape="1">
                <a:blip r:embed="rId2"/>
                <a:stretch>
                  <a:fillRect l="-1556" t="-2895" r="-125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70802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>
                <a:solidFill>
                  <a:schemeClr val="tx2"/>
                </a:solidFill>
              </a:rPr>
              <a:t>Vypočítejte a uveďte, kdy májí dané lomené výrazy smysl</a:t>
            </a:r>
            <a:endParaRPr lang="cs-CZ" dirty="0">
              <a:solidFill>
                <a:schemeClr val="tx2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Zástupný symbol pro obsah 3"/>
              <p:cNvSpPr>
                <a:spLocks noGrp="1"/>
              </p:cNvSpPr>
              <p:nvPr>
                <p:ph idx="1"/>
              </p:nvPr>
            </p:nvSpPr>
            <p:spPr>
              <a:xfrm>
                <a:off x="2555776" y="1988840"/>
                <a:ext cx="5626968" cy="4248472"/>
              </a:xfrm>
            </p:spPr>
            <p:txBody>
              <a:bodyPr>
                <a:normAutofit/>
              </a:bodyPr>
              <a:lstStyle/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4</m:t>
                        </m:r>
                        <m:sSup>
                          <m:sSup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cs-CZ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b="0" i="1" smtClean="0">
                            <a:latin typeface="Cambria Math"/>
                          </a:rPr>
                          <m:t>−9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  <m:sSup>
                          <m:sSup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cs-CZ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cs-CZ" i="1" smtClean="0">
                        <a:latin typeface="Cambria Math"/>
                        <a:ea typeface="Cambria Math"/>
                      </a:rPr>
                      <m:t>∙</m:t>
                    </m:r>
                    <m:f>
                      <m:fPr>
                        <m:ctrlPr>
                          <a:rPr lang="cs-CZ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4</m:t>
                        </m:r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𝑥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2</m:t>
                        </m:r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𝑥</m:t>
                        </m:r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−3</m:t>
                        </m:r>
                      </m:den>
                    </m:f>
                    <m:r>
                      <a:rPr lang="cs-CZ" i="1" smtClean="0">
                        <a:latin typeface="Cambria Math"/>
                        <a:ea typeface="Cambria Math"/>
                      </a:rPr>
                      <m:t>∙</m:t>
                    </m:r>
                    <m:f>
                      <m:fPr>
                        <m:ctrlPr>
                          <a:rPr lang="cs-CZ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𝑥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2</m:t>
                        </m:r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𝑥</m:t>
                        </m:r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+3</m:t>
                        </m:r>
                      </m:den>
                    </m:f>
                  </m:oMath>
                </a14:m>
                <a:endParaRPr lang="cs-CZ" dirty="0" smtClean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</a:rPr>
                          <m:t>𝑝𝑞</m:t>
                        </m:r>
                      </m:num>
                      <m:den>
                        <m:r>
                          <a:rPr lang="cs-CZ" b="0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</a:rPr>
                          <m:t>𝑝</m:t>
                        </m:r>
                        <m:r>
                          <a:rPr lang="cs-CZ" b="0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cs-CZ" b="0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</a:rPr>
                          <m:t>𝑞</m:t>
                        </m:r>
                      </m:den>
                    </m:f>
                    <m:r>
                      <a:rPr lang="cs-CZ" i="1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/>
                        <a:ea typeface="Cambria Math"/>
                      </a:rPr>
                      <m:t>∙</m:t>
                    </m:r>
                    <m:f>
                      <m:fPr>
                        <m:ctrlPr>
                          <a:rPr lang="cs-CZ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cs-CZ" i="1" smtClean="0">
                                <a:solidFill>
                                  <a:schemeClr val="accent6">
                                    <a:lumMod val="75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solidFill>
                                  <a:schemeClr val="accent6">
                                    <a:lumMod val="75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𝑝</m:t>
                            </m:r>
                          </m:e>
                          <m:sup>
                            <m:r>
                              <a:rPr lang="cs-CZ" b="0" i="1" smtClean="0">
                                <a:solidFill>
                                  <a:schemeClr val="accent6">
                                    <a:lumMod val="75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p>
                        </m:sSup>
                        <m:sSup>
                          <m:sSupPr>
                            <m:ctrlPr>
                              <a:rPr lang="cs-CZ" i="1" smtClean="0">
                                <a:solidFill>
                                  <a:schemeClr val="accent6">
                                    <a:lumMod val="75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solidFill>
                                  <a:schemeClr val="accent6">
                                    <a:lumMod val="75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𝑞</m:t>
                            </m:r>
                          </m:e>
                          <m:sup>
                            <m:r>
                              <a:rPr lang="cs-CZ" b="0" i="1" smtClean="0">
                                <a:solidFill>
                                  <a:schemeClr val="accent6">
                                    <a:lumMod val="75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cs-CZ" b="0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𝑝</m:t>
                        </m:r>
                        <m:r>
                          <a:rPr lang="cs-CZ" b="0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cs-CZ" b="0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𝑞</m:t>
                        </m:r>
                      </m:den>
                    </m:f>
                    <m:r>
                      <a:rPr lang="cs-CZ" i="1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/>
                        <a:ea typeface="Cambria Math"/>
                      </a:rPr>
                      <m:t>∙</m:t>
                    </m:r>
                    <m:f>
                      <m:fPr>
                        <m:ctrlPr>
                          <a:rPr lang="cs-CZ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cs-CZ" i="1" smtClean="0">
                                <a:solidFill>
                                  <a:schemeClr val="accent6">
                                    <a:lumMod val="75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solidFill>
                                  <a:schemeClr val="accent6">
                                    <a:lumMod val="75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𝑝</m:t>
                            </m:r>
                          </m:e>
                          <m:sup>
                            <m:r>
                              <a:rPr lang="cs-CZ" b="0" i="1" smtClean="0">
                                <a:solidFill>
                                  <a:schemeClr val="accent6">
                                    <a:lumMod val="75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b="0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−2</m:t>
                        </m:r>
                        <m:r>
                          <a:rPr lang="cs-CZ" b="0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𝑝𝑞</m:t>
                        </m:r>
                        <m:r>
                          <a:rPr lang="cs-CZ" b="0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cs-CZ" b="0" i="1" smtClean="0">
                                <a:solidFill>
                                  <a:schemeClr val="accent6">
                                    <a:lumMod val="75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solidFill>
                                  <a:schemeClr val="accent6">
                                    <a:lumMod val="75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𝑞</m:t>
                            </m:r>
                          </m:e>
                          <m:sup>
                            <m:r>
                              <a:rPr lang="cs-CZ" b="0" i="1" smtClean="0">
                                <a:solidFill>
                                  <a:schemeClr val="accent6">
                                    <a:lumMod val="75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cs-CZ" b="0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2</m:t>
                        </m:r>
                        <m:r>
                          <a:rPr lang="cs-CZ" b="0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𝑝𝑞</m:t>
                        </m:r>
                      </m:den>
                    </m:f>
                  </m:oMath>
                </a14:m>
                <a:endParaRPr lang="cs-CZ" dirty="0" smtClean="0">
                  <a:solidFill>
                    <a:schemeClr val="accent6">
                      <a:lumMod val="75000"/>
                    </a:schemeClr>
                  </a:solidFill>
                </a:endParaRPr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cs-CZ" i="1" smtClean="0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cs-CZ" i="1" smtClean="0">
                                <a:latin typeface="Cambria Math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cs-CZ" i="1" smtClean="0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cs-CZ" b="0" i="1" smtClean="0">
                                    <a:latin typeface="Cambria Math"/>
                                  </a:rPr>
                                  <m:t>3</m:t>
                                </m:r>
                                <m:r>
                                  <a:rPr lang="cs-CZ" b="0" i="1" smtClean="0">
                                    <a:latin typeface="Cambria Math"/>
                                  </a:rPr>
                                  <m:t>𝑎</m:t>
                                </m:r>
                                <m:sSup>
                                  <m:sSupPr>
                                    <m:ctrlPr>
                                      <a:rPr lang="cs-CZ" b="0" i="1" smtClean="0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cs-CZ" b="0" i="1" smtClean="0">
                                        <a:latin typeface="Cambria Math"/>
                                      </a:rPr>
                                      <m:t>𝑏</m:t>
                                    </m:r>
                                  </m:e>
                                  <m:sup>
                                    <m:r>
                                      <a:rPr lang="cs-CZ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</m:num>
                              <m:den>
                                <m:r>
                                  <a:rPr lang="cs-CZ" b="0" i="1" smtClean="0">
                                    <a:latin typeface="Cambria Math"/>
                                  </a:rPr>
                                  <m:t>4</m:t>
                                </m:r>
                                <m:sSup>
                                  <m:sSupPr>
                                    <m:ctrlPr>
                                      <a:rPr lang="cs-CZ" b="0" i="1" smtClean="0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cs-CZ" b="0" i="1" smtClean="0">
                                        <a:latin typeface="Cambria Math"/>
                                      </a:rPr>
                                      <m:t>𝑐</m:t>
                                    </m:r>
                                  </m:e>
                                  <m:sup>
                                    <m:r>
                                      <a:rPr lang="cs-CZ" b="0" i="1" smtClean="0">
                                        <a:latin typeface="Cambria Math"/>
                                      </a:rPr>
                                      <m:t>3</m:t>
                                    </m:r>
                                  </m:sup>
                                </m:sSup>
                                <m:r>
                                  <a:rPr lang="cs-CZ" b="0" i="1" smtClean="0">
                                    <a:latin typeface="Cambria Math"/>
                                  </a:rPr>
                                  <m:t>𝑑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i="1" smtClean="0">
                        <a:latin typeface="Cambria Math"/>
                        <a:ea typeface="Cambria Math"/>
                      </a:rPr>
                      <m:t>∙</m:t>
                    </m:r>
                    <m:sSup>
                      <m:sSupPr>
                        <m:ctrlPr>
                          <a:rPr lang="cs-CZ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cs-CZ" i="1" smtClean="0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cs-CZ" b="0" i="1" smtClean="0">
                                <a:latin typeface="Cambria Math"/>
                                <a:ea typeface="Cambria Math"/>
                              </a:rPr>
                              <m:t>−</m:t>
                            </m:r>
                            <m:f>
                              <m:fPr>
                                <m:ctrlPr>
                                  <a:rPr lang="cs-CZ" i="1" smtClean="0">
                                    <a:latin typeface="Cambria Math"/>
                                    <a:ea typeface="Cambria Math"/>
                                  </a:rPr>
                                </m:ctrlPr>
                              </m:fPr>
                              <m:num>
                                <m:r>
                                  <a:rPr lang="cs-CZ" b="0" i="1" smtClean="0">
                                    <a:latin typeface="Cambria Math"/>
                                    <a:ea typeface="Cambria Math"/>
                                  </a:rPr>
                                  <m:t>2</m:t>
                                </m:r>
                                <m:sSup>
                                  <m:sSupPr>
                                    <m:ctrlPr>
                                      <a:rPr lang="cs-CZ" b="0" i="1" smtClean="0"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cs-CZ" b="0" i="1" smtClean="0">
                                        <a:latin typeface="Cambria Math"/>
                                        <a:ea typeface="Cambria Math"/>
                                      </a:rPr>
                                      <m:t>𝑐</m:t>
                                    </m:r>
                                  </m:e>
                                  <m:sup>
                                    <m:r>
                                      <a:rPr lang="cs-CZ" b="0" i="1" smtClean="0">
                                        <a:latin typeface="Cambria Math"/>
                                        <a:ea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</m:num>
                              <m:den>
                                <m:r>
                                  <a:rPr lang="cs-CZ" b="0" i="1" smtClean="0">
                                    <a:latin typeface="Cambria Math"/>
                                    <a:ea typeface="Cambria Math"/>
                                  </a:rPr>
                                  <m:t>3</m:t>
                                </m:r>
                                <m:r>
                                  <a:rPr lang="cs-CZ" b="0" i="1" smtClean="0">
                                    <a:latin typeface="Cambria Math"/>
                                    <a:ea typeface="Cambria Math"/>
                                  </a:rPr>
                                  <m:t>𝑏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3</m:t>
                        </m:r>
                      </m:sup>
                    </m:sSup>
                  </m:oMath>
                </a14:m>
                <a:endParaRPr lang="cs-CZ" dirty="0" smtClean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d>
                      <m:dPr>
                        <m:ctrlPr>
                          <a:rPr lang="cs-CZ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0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</a:rPr>
                          <m:t>𝑚</m:t>
                        </m:r>
                        <m:r>
                          <a:rPr lang="cs-CZ" b="0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cs-CZ" b="0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</a:rPr>
                          <m:t>𝑛</m:t>
                        </m:r>
                      </m:e>
                    </m:d>
                    <m:r>
                      <a:rPr lang="cs-CZ" i="1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/>
                        <a:ea typeface="Cambria Math"/>
                      </a:rPr>
                      <m:t>∙</m:t>
                    </m:r>
                    <m:f>
                      <m:fPr>
                        <m:ctrlPr>
                          <a:rPr lang="cs-CZ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𝑚</m:t>
                        </m:r>
                      </m:num>
                      <m:den>
                        <m:r>
                          <a:rPr lang="cs-CZ" b="0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5</m:t>
                        </m:r>
                        <m:d>
                          <m:dPr>
                            <m:ctrlPr>
                              <a:rPr lang="cs-CZ" b="0" i="1" smtClean="0">
                                <a:solidFill>
                                  <a:schemeClr val="accent6">
                                    <a:lumMod val="75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cs-CZ" b="0" i="1" smtClean="0">
                                <a:solidFill>
                                  <a:schemeClr val="accent6">
                                    <a:lumMod val="75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𝑛</m:t>
                            </m:r>
                            <m:r>
                              <a:rPr lang="cs-CZ" b="0" i="1" smtClean="0">
                                <a:solidFill>
                                  <a:schemeClr val="accent6">
                                    <a:lumMod val="75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+</m:t>
                            </m:r>
                            <m:r>
                              <a:rPr lang="cs-CZ" b="0" i="1" smtClean="0">
                                <a:solidFill>
                                  <a:schemeClr val="accent6">
                                    <a:lumMod val="75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𝑚</m:t>
                            </m:r>
                          </m:e>
                        </m:d>
                      </m:den>
                    </m:f>
                  </m:oMath>
                </a14:m>
                <a:endParaRPr lang="cs-CZ" dirty="0"/>
              </a:p>
            </p:txBody>
          </p:sp>
        </mc:Choice>
        <mc:Fallback xmlns="">
          <p:sp>
            <p:nvSpPr>
              <p:cNvPr id="4" name="Zástupný symbol pro obsah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555776" y="1988840"/>
                <a:ext cx="5626968" cy="4248472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13730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tx2"/>
                </a:solidFill>
              </a:rPr>
              <a:t>Řešení</a:t>
            </a:r>
            <a:endParaRPr lang="cs-CZ" dirty="0">
              <a:solidFill>
                <a:schemeClr val="tx2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Zástupný symbol pro obsah 5"/>
              <p:cNvSpPr>
                <a:spLocks noGrp="1"/>
              </p:cNvSpPr>
              <p:nvPr>
                <p:ph idx="1"/>
              </p:nvPr>
            </p:nvSpPr>
            <p:spPr>
              <a:xfrm>
                <a:off x="1547664" y="1700808"/>
                <a:ext cx="6563072" cy="4525963"/>
              </a:xfrm>
            </p:spPr>
            <p:txBody>
              <a:bodyPr>
                <a:normAutofit/>
              </a:bodyPr>
              <a:lstStyle/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cs-CZ" sz="36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3600" i="1">
                            <a:latin typeface="Cambria Math"/>
                          </a:rPr>
                          <m:t>4</m:t>
                        </m:r>
                        <m:sSup>
                          <m:sSupPr>
                            <m:ctrlPr>
                              <a:rPr lang="cs-CZ" sz="36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sz="3600" i="1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cs-CZ" sz="360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sz="3600" i="1">
                            <a:latin typeface="Cambria Math"/>
                          </a:rPr>
                          <m:t>−9</m:t>
                        </m:r>
                      </m:num>
                      <m:den>
                        <m:r>
                          <a:rPr lang="cs-CZ" sz="3600" i="1">
                            <a:latin typeface="Cambria Math"/>
                          </a:rPr>
                          <m:t>2</m:t>
                        </m:r>
                        <m:sSup>
                          <m:sSupPr>
                            <m:ctrlPr>
                              <a:rPr lang="cs-CZ" sz="36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sz="3600" i="1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cs-CZ" sz="360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cs-CZ" sz="3600" i="1">
                        <a:latin typeface="Cambria Math"/>
                        <a:ea typeface="Cambria Math"/>
                      </a:rPr>
                      <m:t>∙</m:t>
                    </m:r>
                    <m:f>
                      <m:fPr>
                        <m:ctrlPr>
                          <a:rPr lang="cs-CZ" sz="3600" i="1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sz="3600" i="1">
                            <a:latin typeface="Cambria Math"/>
                            <a:ea typeface="Cambria Math"/>
                          </a:rPr>
                          <m:t>4</m:t>
                        </m:r>
                        <m:r>
                          <a:rPr lang="cs-CZ" sz="3600" i="1">
                            <a:latin typeface="Cambria Math"/>
                            <a:ea typeface="Cambria Math"/>
                          </a:rPr>
                          <m:t>𝑥</m:t>
                        </m:r>
                      </m:num>
                      <m:den>
                        <m:r>
                          <a:rPr lang="cs-CZ" sz="3600" i="1">
                            <a:latin typeface="Cambria Math"/>
                            <a:ea typeface="Cambria Math"/>
                          </a:rPr>
                          <m:t>2</m:t>
                        </m:r>
                        <m:r>
                          <a:rPr lang="cs-CZ" sz="3600" i="1">
                            <a:latin typeface="Cambria Math"/>
                            <a:ea typeface="Cambria Math"/>
                          </a:rPr>
                          <m:t>𝑥</m:t>
                        </m:r>
                        <m:r>
                          <a:rPr lang="cs-CZ" sz="3600" i="1">
                            <a:latin typeface="Cambria Math"/>
                            <a:ea typeface="Cambria Math"/>
                          </a:rPr>
                          <m:t>−3</m:t>
                        </m:r>
                      </m:den>
                    </m:f>
                    <m:r>
                      <a:rPr lang="cs-CZ" sz="3600" i="1">
                        <a:latin typeface="Cambria Math"/>
                        <a:ea typeface="Cambria Math"/>
                      </a:rPr>
                      <m:t>∙</m:t>
                    </m:r>
                    <m:f>
                      <m:fPr>
                        <m:ctrlPr>
                          <a:rPr lang="cs-CZ" sz="3600" i="1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sz="3600" i="1">
                            <a:latin typeface="Cambria Math"/>
                            <a:ea typeface="Cambria Math"/>
                          </a:rPr>
                          <m:t>𝑥</m:t>
                        </m:r>
                      </m:num>
                      <m:den>
                        <m:r>
                          <a:rPr lang="cs-CZ" sz="3600" i="1">
                            <a:latin typeface="Cambria Math"/>
                            <a:ea typeface="Cambria Math"/>
                          </a:rPr>
                          <m:t>2</m:t>
                        </m:r>
                        <m:r>
                          <a:rPr lang="cs-CZ" sz="3600" i="1">
                            <a:latin typeface="Cambria Math"/>
                            <a:ea typeface="Cambria Math"/>
                          </a:rPr>
                          <m:t>𝑥</m:t>
                        </m:r>
                        <m:r>
                          <a:rPr lang="cs-CZ" sz="3600" i="1">
                            <a:latin typeface="Cambria Math"/>
                            <a:ea typeface="Cambria Math"/>
                          </a:rPr>
                          <m:t>+3</m:t>
                        </m:r>
                      </m:den>
                    </m:f>
                    <m:r>
                      <a:rPr lang="cs-CZ" sz="3600" b="0" i="1" smtClean="0">
                        <a:latin typeface="Cambria Math"/>
                        <a:ea typeface="Cambria Math"/>
                      </a:rPr>
                      <m:t>=</m:t>
                    </m:r>
                  </m:oMath>
                </a14:m>
                <a:r>
                  <a:rPr lang="cs-CZ" sz="3600" b="0" dirty="0" smtClean="0">
                    <a:ea typeface="Cambria Math"/>
                  </a:rPr>
                  <a:t/>
                </a:r>
                <a:br>
                  <a:rPr lang="cs-CZ" sz="3600" b="0" dirty="0" smtClean="0">
                    <a:ea typeface="Cambria Math"/>
                  </a:rPr>
                </a:br>
                <a:r>
                  <a:rPr lang="cs-CZ" sz="3600" b="0" dirty="0" smtClean="0">
                    <a:ea typeface="Cambria Math"/>
                  </a:rPr>
                  <a:t/>
                </a:r>
                <a:br>
                  <a:rPr lang="cs-CZ" sz="3600" b="0" dirty="0" smtClean="0">
                    <a:ea typeface="Cambria Math"/>
                  </a:rPr>
                </a:br>
                <a14:m>
                  <m:oMath xmlns:m="http://schemas.openxmlformats.org/officeDocument/2006/math">
                    <m:f>
                      <m:fPr>
                        <m:ctrlPr>
                          <a:rPr lang="cs-CZ" sz="3600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cs-CZ" sz="3600" b="0" i="1" smtClean="0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cs-CZ" sz="3600" b="0" i="1" smtClean="0">
                                <a:latin typeface="Cambria Math"/>
                                <a:ea typeface="Cambria Math"/>
                              </a:rPr>
                              <m:t>2</m:t>
                            </m:r>
                            <m:r>
                              <a:rPr lang="cs-CZ" sz="3600" b="0" i="1" smtClean="0">
                                <a:latin typeface="Cambria Math"/>
                                <a:ea typeface="Cambria Math"/>
                              </a:rPr>
                              <m:t>𝑥</m:t>
                            </m:r>
                            <m:r>
                              <a:rPr lang="cs-CZ" sz="3600" b="0" i="1" smtClean="0">
                                <a:latin typeface="Cambria Math"/>
                                <a:ea typeface="Cambria Math"/>
                              </a:rPr>
                              <m:t>+3</m:t>
                            </m:r>
                          </m:e>
                        </m:d>
                        <m:d>
                          <m:dPr>
                            <m:ctrlPr>
                              <a:rPr lang="cs-CZ" sz="3600" b="0" i="1" smtClean="0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cs-CZ" sz="3600" b="0" i="1" smtClean="0">
                                <a:latin typeface="Cambria Math"/>
                                <a:ea typeface="Cambria Math"/>
                              </a:rPr>
                              <m:t>2</m:t>
                            </m:r>
                            <m:r>
                              <a:rPr lang="cs-CZ" sz="3600" b="0" i="1" smtClean="0">
                                <a:latin typeface="Cambria Math"/>
                                <a:ea typeface="Cambria Math"/>
                              </a:rPr>
                              <m:t>𝑥</m:t>
                            </m:r>
                            <m:r>
                              <a:rPr lang="cs-CZ" sz="3600" b="0" i="1" smtClean="0">
                                <a:latin typeface="Cambria Math"/>
                                <a:ea typeface="Cambria Math"/>
                              </a:rPr>
                              <m:t>−3</m:t>
                            </m:r>
                          </m:e>
                        </m:d>
                        <m:r>
                          <a:rPr lang="cs-CZ" sz="3600" b="0" i="1" smtClean="0">
                            <a:latin typeface="Cambria Math"/>
                            <a:ea typeface="Cambria Math"/>
                          </a:rPr>
                          <m:t>∙4</m:t>
                        </m:r>
                        <m:sSup>
                          <m:sSupPr>
                            <m:ctrlPr>
                              <a:rPr lang="cs-CZ" sz="3600" b="0" i="1" smtClean="0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cs-CZ" sz="3600" b="0" i="1" smtClean="0">
                                <a:latin typeface="Cambria Math"/>
                                <a:ea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cs-CZ" sz="3600" b="0" i="1" smtClean="0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cs-CZ" sz="3600" b="0" i="1" smtClean="0">
                            <a:latin typeface="Cambria Math"/>
                            <a:ea typeface="Cambria Math"/>
                          </a:rPr>
                          <m:t>2</m:t>
                        </m:r>
                        <m:sSup>
                          <m:sSupPr>
                            <m:ctrlPr>
                              <a:rPr lang="cs-CZ" sz="3600" b="0" i="1" smtClean="0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cs-CZ" sz="3600" b="0" i="1" smtClean="0">
                                <a:latin typeface="Cambria Math"/>
                                <a:ea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cs-CZ" sz="3600" b="0" i="1" smtClean="0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p>
                        </m:sSup>
                        <m:d>
                          <m:dPr>
                            <m:ctrlPr>
                              <a:rPr lang="cs-CZ" sz="3600" b="0" i="1" smtClean="0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cs-CZ" sz="3600" b="0" i="1" smtClean="0">
                                <a:latin typeface="Cambria Math"/>
                                <a:ea typeface="Cambria Math"/>
                              </a:rPr>
                              <m:t>2</m:t>
                            </m:r>
                            <m:r>
                              <a:rPr lang="cs-CZ" sz="3600" b="0" i="1" smtClean="0">
                                <a:latin typeface="Cambria Math"/>
                                <a:ea typeface="Cambria Math"/>
                              </a:rPr>
                              <m:t>𝑥</m:t>
                            </m:r>
                            <m:r>
                              <a:rPr lang="cs-CZ" sz="3600" b="0" i="1" smtClean="0">
                                <a:latin typeface="Cambria Math"/>
                                <a:ea typeface="Cambria Math"/>
                              </a:rPr>
                              <m:t>−3</m:t>
                            </m:r>
                          </m:e>
                        </m:d>
                        <m:d>
                          <m:dPr>
                            <m:ctrlPr>
                              <a:rPr lang="cs-CZ" sz="3600" b="0" i="1" smtClean="0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cs-CZ" sz="3600" i="1">
                                <a:latin typeface="Cambria Math"/>
                                <a:ea typeface="Cambria Math"/>
                              </a:rPr>
                              <m:t>2</m:t>
                            </m:r>
                            <m:r>
                              <a:rPr lang="cs-CZ" sz="3600" i="1">
                                <a:latin typeface="Cambria Math"/>
                                <a:ea typeface="Cambria Math"/>
                              </a:rPr>
                              <m:t>𝑥</m:t>
                            </m:r>
                            <m:r>
                              <a:rPr lang="cs-CZ" sz="3600" b="0" i="1" smtClean="0">
                                <a:latin typeface="Cambria Math"/>
                                <a:ea typeface="Cambria Math"/>
                              </a:rPr>
                              <m:t>+</m:t>
                            </m:r>
                            <m:r>
                              <a:rPr lang="cs-CZ" sz="3600" i="1">
                                <a:latin typeface="Cambria Math"/>
                                <a:ea typeface="Cambria Math"/>
                              </a:rPr>
                              <m:t>3</m:t>
                            </m:r>
                          </m:e>
                        </m:d>
                      </m:den>
                    </m:f>
                    <m:r>
                      <a:rPr lang="cs-CZ" sz="3600" b="0" i="1" smtClean="0">
                        <a:latin typeface="Cambria Math"/>
                        <a:ea typeface="Cambria Math"/>
                      </a:rPr>
                      <m:t>=</m:t>
                    </m:r>
                    <m:r>
                      <a:rPr lang="cs-CZ" sz="3600" b="0" i="1" smtClean="0">
                        <a:solidFill>
                          <a:schemeClr val="tx2"/>
                        </a:solidFill>
                        <a:latin typeface="Cambria Math"/>
                        <a:ea typeface="Cambria Math"/>
                      </a:rPr>
                      <m:t>2</m:t>
                    </m:r>
                  </m:oMath>
                </a14:m>
                <a:r>
                  <a:rPr lang="cs-CZ" sz="3600" dirty="0" smtClean="0"/>
                  <a:t/>
                </a:r>
                <a:br>
                  <a:rPr lang="cs-CZ" sz="3600" dirty="0" smtClean="0"/>
                </a:br>
                <a:r>
                  <a:rPr lang="cs-CZ" sz="3600" b="0" i="1" dirty="0" smtClean="0">
                    <a:latin typeface="Cambria Math"/>
                  </a:rPr>
                  <a:t/>
                </a:r>
                <a:br>
                  <a:rPr lang="cs-CZ" sz="3600" b="0" i="1" dirty="0" smtClean="0">
                    <a:latin typeface="Cambria Math"/>
                  </a:rPr>
                </a:br>
                <a14:m>
                  <m:oMath xmlns:m="http://schemas.openxmlformats.org/officeDocument/2006/math">
                    <m:r>
                      <a:rPr lang="cs-CZ" sz="3600" b="0" i="1" smtClean="0">
                        <a:latin typeface="Cambria Math"/>
                      </a:rPr>
                      <m:t>𝑥</m:t>
                    </m:r>
                    <m:r>
                      <a:rPr lang="cs-CZ" sz="3600" b="0" i="1" smtClean="0">
                        <a:latin typeface="Cambria Math"/>
                        <a:ea typeface="Cambria Math"/>
                      </a:rPr>
                      <m:t>≠0;</m:t>
                    </m:r>
                    <m:r>
                      <a:rPr lang="cs-CZ" sz="3600" b="0" i="1" smtClean="0">
                        <a:latin typeface="Cambria Math"/>
                        <a:ea typeface="Cambria Math"/>
                      </a:rPr>
                      <m:t>𝑥</m:t>
                    </m:r>
                    <m:r>
                      <a:rPr lang="cs-CZ" sz="3600" b="0" i="1" smtClean="0">
                        <a:latin typeface="Cambria Math"/>
                        <a:ea typeface="Cambria Math"/>
                      </a:rPr>
                      <m:t>≠±</m:t>
                    </m:r>
                    <m:f>
                      <m:fPr>
                        <m:ctrlPr>
                          <a:rPr lang="cs-CZ" sz="3600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sz="3600" b="0" i="1" smtClean="0">
                            <a:latin typeface="Cambria Math"/>
                            <a:ea typeface="Cambria Math"/>
                          </a:rPr>
                          <m:t>3</m:t>
                        </m:r>
                      </m:num>
                      <m:den>
                        <m:r>
                          <a:rPr lang="cs-CZ" sz="3600" b="0" i="1" smtClean="0">
                            <a:latin typeface="Cambria Math"/>
                            <a:ea typeface="Cambria Math"/>
                          </a:rPr>
                          <m:t>2</m:t>
                        </m:r>
                      </m:den>
                    </m:f>
                  </m:oMath>
                </a14:m>
                <a:endParaRPr lang="cs-CZ" sz="3600" dirty="0"/>
              </a:p>
            </p:txBody>
          </p:sp>
        </mc:Choice>
        <mc:Fallback xmlns="">
          <p:sp>
            <p:nvSpPr>
              <p:cNvPr id="6" name="Zástupný symbol pro obsah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547664" y="1700808"/>
                <a:ext cx="6563072" cy="4525963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47371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chemeClr val="tx2"/>
                </a:solidFill>
              </a:rPr>
              <a:t>Řešení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1979712" y="1772816"/>
                <a:ext cx="6203032" cy="4205064"/>
              </a:xfrm>
            </p:spPr>
            <p:txBody>
              <a:bodyPr/>
              <a:lstStyle/>
              <a:p>
                <a:pPr marL="514350" indent="-514350">
                  <a:buFont typeface="+mj-lt"/>
                  <a:buAutoNum type="arabicPeriod" startAt="2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i="1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</a:rPr>
                          <m:t>𝑝𝑞</m:t>
                        </m:r>
                      </m:num>
                      <m:den>
                        <m:r>
                          <a:rPr lang="cs-CZ" i="1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</a:rPr>
                          <m:t>𝑝</m:t>
                        </m:r>
                        <m:r>
                          <a:rPr lang="cs-CZ" i="1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cs-CZ" i="1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</a:rPr>
                          <m:t>𝑞</m:t>
                        </m:r>
                      </m:den>
                    </m:f>
                    <m:r>
                      <a:rPr lang="cs-CZ" i="1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/>
                        <a:ea typeface="Cambria Math"/>
                      </a:rPr>
                      <m:t>∙</m:t>
                    </m:r>
                    <m:f>
                      <m:fPr>
                        <m:ctrlPr>
                          <a:rPr lang="cs-CZ" i="1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cs-CZ" i="1">
                                <a:solidFill>
                                  <a:schemeClr val="accent6">
                                    <a:lumMod val="75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cs-CZ" i="1">
                                <a:solidFill>
                                  <a:schemeClr val="accent6">
                                    <a:lumMod val="75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𝑝</m:t>
                            </m:r>
                          </m:e>
                          <m:sup>
                            <m:r>
                              <a:rPr lang="cs-CZ" i="1">
                                <a:solidFill>
                                  <a:schemeClr val="accent6">
                                    <a:lumMod val="75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p>
                        </m:sSup>
                        <m:sSup>
                          <m:sSupPr>
                            <m:ctrlPr>
                              <a:rPr lang="cs-CZ" i="1">
                                <a:solidFill>
                                  <a:schemeClr val="accent6">
                                    <a:lumMod val="75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cs-CZ" i="1">
                                <a:solidFill>
                                  <a:schemeClr val="accent6">
                                    <a:lumMod val="75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𝑞</m:t>
                            </m:r>
                          </m:e>
                          <m:sup>
                            <m:r>
                              <a:rPr lang="cs-CZ" i="1">
                                <a:solidFill>
                                  <a:schemeClr val="accent6">
                                    <a:lumMod val="75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cs-CZ" i="1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𝑝</m:t>
                        </m:r>
                        <m:r>
                          <a:rPr lang="cs-CZ" i="1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cs-CZ" i="1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𝑞</m:t>
                        </m:r>
                      </m:den>
                    </m:f>
                    <m:r>
                      <a:rPr lang="cs-CZ" i="1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/>
                        <a:ea typeface="Cambria Math"/>
                      </a:rPr>
                      <m:t>∙</m:t>
                    </m:r>
                    <m:f>
                      <m:fPr>
                        <m:ctrlPr>
                          <a:rPr lang="cs-CZ" i="1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cs-CZ" i="1">
                                <a:solidFill>
                                  <a:schemeClr val="accent6">
                                    <a:lumMod val="75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cs-CZ" i="1">
                                <a:solidFill>
                                  <a:schemeClr val="accent6">
                                    <a:lumMod val="75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𝑝</m:t>
                            </m:r>
                          </m:e>
                          <m:sup>
                            <m:r>
                              <a:rPr lang="cs-CZ" i="1">
                                <a:solidFill>
                                  <a:schemeClr val="accent6">
                                    <a:lumMod val="75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i="1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−2</m:t>
                        </m:r>
                        <m:r>
                          <a:rPr lang="cs-CZ" i="1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𝑝𝑞</m:t>
                        </m:r>
                        <m:r>
                          <a:rPr lang="cs-CZ" i="1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cs-CZ" i="1">
                                <a:solidFill>
                                  <a:schemeClr val="accent6">
                                    <a:lumMod val="75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cs-CZ" i="1">
                                <a:solidFill>
                                  <a:schemeClr val="accent6">
                                    <a:lumMod val="75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𝑞</m:t>
                            </m:r>
                          </m:e>
                          <m:sup>
                            <m:r>
                              <a:rPr lang="cs-CZ" i="1">
                                <a:solidFill>
                                  <a:schemeClr val="accent6">
                                    <a:lumMod val="75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cs-CZ" i="1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2</m:t>
                        </m:r>
                        <m:r>
                          <a:rPr lang="cs-CZ" i="1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𝑝𝑞</m:t>
                        </m:r>
                      </m:den>
                    </m:f>
                    <m:r>
                      <a:rPr lang="cs-CZ" b="0" i="1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/>
                        <a:ea typeface="Cambria Math"/>
                      </a:rPr>
                      <m:t>=</m:t>
                    </m:r>
                  </m:oMath>
                </a14:m>
                <a:r>
                  <a:rPr lang="cs-CZ" dirty="0" smtClean="0">
                    <a:solidFill>
                      <a:schemeClr val="accent6">
                        <a:lumMod val="75000"/>
                      </a:schemeClr>
                    </a:solidFill>
                    <a:ea typeface="Cambria Math"/>
                  </a:rPr>
                  <a:t/>
                </a:r>
                <a:br>
                  <a:rPr lang="cs-CZ" dirty="0" smtClean="0">
                    <a:solidFill>
                      <a:schemeClr val="accent6">
                        <a:lumMod val="75000"/>
                      </a:schemeClr>
                    </a:solidFill>
                    <a:ea typeface="Cambria Math"/>
                  </a:rPr>
                </a:br>
                <a:r>
                  <a:rPr lang="cs-CZ" dirty="0" smtClean="0">
                    <a:solidFill>
                      <a:schemeClr val="accent6">
                        <a:lumMod val="75000"/>
                      </a:schemeClr>
                    </a:solidFill>
                    <a:ea typeface="Cambria Math"/>
                  </a:rPr>
                  <a:t/>
                </a:r>
                <a:br>
                  <a:rPr lang="cs-CZ" dirty="0" smtClean="0">
                    <a:solidFill>
                      <a:schemeClr val="accent6">
                        <a:lumMod val="75000"/>
                      </a:schemeClr>
                    </a:solidFill>
                    <a:ea typeface="Cambria Math"/>
                  </a:rPr>
                </a:b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cs-CZ" i="1" smtClean="0">
                                <a:solidFill>
                                  <a:schemeClr val="accent6">
                                    <a:lumMod val="75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solidFill>
                                  <a:schemeClr val="accent6">
                                    <a:lumMod val="75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𝑝</m:t>
                            </m:r>
                          </m:e>
                          <m:sup>
                            <m:r>
                              <a:rPr lang="cs-CZ" b="0" i="1" smtClean="0">
                                <a:solidFill>
                                  <a:schemeClr val="accent6">
                                    <a:lumMod val="75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p>
                        </m:sSup>
                        <m:sSup>
                          <m:sSupPr>
                            <m:ctrlPr>
                              <a:rPr lang="cs-CZ" i="1" smtClean="0">
                                <a:solidFill>
                                  <a:schemeClr val="accent6">
                                    <a:lumMod val="75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solidFill>
                                  <a:schemeClr val="accent6">
                                    <a:lumMod val="75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𝑞</m:t>
                            </m:r>
                          </m:e>
                          <m:sup>
                            <m:r>
                              <a:rPr lang="cs-CZ" b="0" i="1" smtClean="0">
                                <a:solidFill>
                                  <a:schemeClr val="accent6">
                                    <a:lumMod val="75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∙</m:t>
                        </m:r>
                        <m:sSup>
                          <m:sSupPr>
                            <m:ctrlPr>
                              <a:rPr lang="cs-CZ" i="1" smtClean="0">
                                <a:solidFill>
                                  <a:schemeClr val="accent6">
                                    <a:lumMod val="75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cs-CZ" i="1" smtClean="0">
                                    <a:solidFill>
                                      <a:schemeClr val="accent6">
                                        <a:lumMod val="75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dPr>
                              <m:e>
                                <m:r>
                                  <a:rPr lang="cs-CZ" b="0" i="1" smtClean="0">
                                    <a:solidFill>
                                      <a:schemeClr val="accent6">
                                        <a:lumMod val="75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𝑝</m:t>
                                </m:r>
                                <m:r>
                                  <a:rPr lang="cs-CZ" b="0" i="1" smtClean="0">
                                    <a:solidFill>
                                      <a:schemeClr val="accent6">
                                        <a:lumMod val="75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−</m:t>
                                </m:r>
                                <m:r>
                                  <a:rPr lang="cs-CZ" b="0" i="1" smtClean="0">
                                    <a:solidFill>
                                      <a:schemeClr val="accent6">
                                        <a:lumMod val="75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𝑞</m:t>
                                </m:r>
                              </m:e>
                            </m:d>
                          </m:e>
                          <m:sup>
                            <m:r>
                              <a:rPr lang="cs-CZ" b="0" i="1" smtClean="0">
                                <a:solidFill>
                                  <a:schemeClr val="accent6">
                                    <a:lumMod val="75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cs-CZ" i="1">
                                <a:solidFill>
                                  <a:schemeClr val="accent6">
                                    <a:lumMod val="75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cs-CZ" i="1">
                                    <a:solidFill>
                                      <a:schemeClr val="accent6">
                                        <a:lumMod val="75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dPr>
                              <m:e>
                                <m:r>
                                  <a:rPr lang="cs-CZ" i="1">
                                    <a:solidFill>
                                      <a:schemeClr val="accent6">
                                        <a:lumMod val="75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𝑝</m:t>
                                </m:r>
                                <m:r>
                                  <a:rPr lang="cs-CZ" i="1">
                                    <a:solidFill>
                                      <a:schemeClr val="accent6">
                                        <a:lumMod val="75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−</m:t>
                                </m:r>
                                <m:r>
                                  <a:rPr lang="cs-CZ" i="1">
                                    <a:solidFill>
                                      <a:schemeClr val="accent6">
                                        <a:lumMod val="75000"/>
                                      </a:schemeClr>
                                    </a:solidFill>
                                    <a:latin typeface="Cambria Math"/>
                                    <a:ea typeface="Cambria Math"/>
                                  </a:rPr>
                                  <m:t>𝑞</m:t>
                                </m:r>
                              </m:e>
                            </m:d>
                          </m:e>
                          <m:sup>
                            <m:r>
                              <a:rPr lang="cs-CZ" i="1">
                                <a:solidFill>
                                  <a:schemeClr val="accent6">
                                    <a:lumMod val="75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∙</m:t>
                        </m:r>
                        <m:r>
                          <a:rPr lang="cs-CZ" b="0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2</m:t>
                        </m:r>
                      </m:den>
                    </m:f>
                    <m:r>
                      <a:rPr lang="cs-CZ" b="0" i="0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cs-CZ" i="1">
                                <a:solidFill>
                                  <a:schemeClr val="tx2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cs-CZ" i="1">
                                <a:solidFill>
                                  <a:schemeClr val="tx2"/>
                                </a:solidFill>
                                <a:latin typeface="Cambria Math"/>
                                <a:ea typeface="Cambria Math"/>
                              </a:rPr>
                              <m:t>𝑝</m:t>
                            </m:r>
                          </m:e>
                          <m:sup>
                            <m:r>
                              <a:rPr lang="cs-CZ" i="1">
                                <a:solidFill>
                                  <a:schemeClr val="tx2"/>
                                </a:solidFill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p>
                        </m:sSup>
                        <m:sSup>
                          <m:sSupPr>
                            <m:ctrlPr>
                              <a:rPr lang="cs-CZ" i="1">
                                <a:solidFill>
                                  <a:schemeClr val="tx2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cs-CZ" i="1">
                                <a:solidFill>
                                  <a:schemeClr val="tx2"/>
                                </a:solidFill>
                                <a:latin typeface="Cambria Math"/>
                                <a:ea typeface="Cambria Math"/>
                              </a:rPr>
                              <m:t>𝑞</m:t>
                            </m:r>
                          </m:e>
                          <m:sup>
                            <m:r>
                              <a:rPr lang="cs-CZ" i="1">
                                <a:solidFill>
                                  <a:schemeClr val="tx2"/>
                                </a:solidFill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  <a:ea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cs-CZ" b="0" dirty="0" smtClean="0">
                    <a:solidFill>
                      <a:schemeClr val="tx2"/>
                    </a:solidFill>
                    <a:ea typeface="Cambria Math"/>
                  </a:rPr>
                  <a:t/>
                </a:r>
                <a:br>
                  <a:rPr lang="cs-CZ" b="0" dirty="0" smtClean="0">
                    <a:solidFill>
                      <a:schemeClr val="tx2"/>
                    </a:solidFill>
                    <a:ea typeface="Cambria Math"/>
                  </a:rPr>
                </a:br>
                <a:r>
                  <a:rPr lang="cs-CZ" b="0" dirty="0" smtClean="0">
                    <a:solidFill>
                      <a:schemeClr val="tx2"/>
                    </a:solidFill>
                    <a:ea typeface="Cambria Math"/>
                  </a:rPr>
                  <a:t/>
                </a:r>
                <a:br>
                  <a:rPr lang="cs-CZ" b="0" dirty="0" smtClean="0">
                    <a:solidFill>
                      <a:schemeClr val="tx2"/>
                    </a:solidFill>
                    <a:ea typeface="Cambria Math"/>
                  </a:rPr>
                </a:br>
                <a14:m>
                  <m:oMath xmlns:m="http://schemas.openxmlformats.org/officeDocument/2006/math">
                    <m:r>
                      <a:rPr lang="cs-CZ" b="0" i="1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/>
                        <a:ea typeface="Cambria Math"/>
                      </a:rPr>
                      <m:t>𝑝</m:t>
                    </m:r>
                    <m:r>
                      <a:rPr lang="cs-CZ" b="0" i="1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/>
                        <a:ea typeface="Cambria Math"/>
                      </a:rPr>
                      <m:t>≠</m:t>
                    </m:r>
                    <m:r>
                      <a:rPr lang="cs-CZ" b="0" i="1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/>
                        <a:ea typeface="Cambria Math"/>
                      </a:rPr>
                      <m:t>𝑞</m:t>
                    </m:r>
                    <m:r>
                      <a:rPr lang="cs-CZ" b="0" i="1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/>
                        <a:ea typeface="Cambria Math"/>
                      </a:rPr>
                      <m:t>;</m:t>
                    </m:r>
                    <m:r>
                      <a:rPr lang="cs-CZ" b="0" i="1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/>
                        <a:ea typeface="Cambria Math"/>
                      </a:rPr>
                      <m:t>𝑝</m:t>
                    </m:r>
                    <m:r>
                      <a:rPr lang="cs-CZ" b="0" i="1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/>
                        <a:ea typeface="Cambria Math"/>
                      </a:rPr>
                      <m:t>≠0;</m:t>
                    </m:r>
                    <m:r>
                      <a:rPr lang="cs-CZ" b="0" i="1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/>
                        <a:ea typeface="Cambria Math"/>
                      </a:rPr>
                      <m:t>𝑞</m:t>
                    </m:r>
                    <m:r>
                      <a:rPr lang="cs-CZ" b="0" i="1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/>
                        <a:ea typeface="Cambria Math"/>
                      </a:rPr>
                      <m:t>≠0</m:t>
                    </m:r>
                  </m:oMath>
                </a14:m>
                <a:endParaRPr lang="cs-CZ" dirty="0">
                  <a:solidFill>
                    <a:schemeClr val="accent6">
                      <a:lumMod val="75000"/>
                    </a:schemeClr>
                  </a:solidFill>
                </a:endParaRPr>
              </a:p>
              <a:p>
                <a:pPr marL="514350" indent="-514350">
                  <a:buFont typeface="+mj-lt"/>
                  <a:buAutoNum type="arabicPeriod" startAt="2"/>
                </a:pP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979712" y="1772816"/>
                <a:ext cx="6203032" cy="4205064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283639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chemeClr val="tx2"/>
                </a:solidFill>
              </a:rPr>
              <a:t>Řešení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1835696" y="1556792"/>
                <a:ext cx="5915000" cy="4525963"/>
              </a:xfrm>
            </p:spPr>
            <p:txBody>
              <a:bodyPr/>
              <a:lstStyle/>
              <a:p>
                <a:pPr marL="514350" indent="-514350">
                  <a:buFont typeface="+mj-lt"/>
                  <a:buAutoNum type="arabicPeriod" startAt="3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cs-CZ" i="1" smtClean="0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cs-CZ" i="1">
                                <a:latin typeface="Cambria Math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cs-CZ" i="1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cs-CZ" i="1">
                                    <a:latin typeface="Cambria Math"/>
                                  </a:rPr>
                                  <m:t>3</m:t>
                                </m:r>
                                <m:r>
                                  <a:rPr lang="cs-CZ" i="1">
                                    <a:latin typeface="Cambria Math"/>
                                  </a:rPr>
                                  <m:t>𝑎</m:t>
                                </m:r>
                                <m:sSup>
                                  <m:sSupPr>
                                    <m:ctrlPr>
                                      <a:rPr lang="cs-CZ" i="1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cs-CZ" i="1">
                                        <a:latin typeface="Cambria Math"/>
                                      </a:rPr>
                                      <m:t>𝑏</m:t>
                                    </m:r>
                                  </m:e>
                                  <m:sup>
                                    <m:r>
                                      <a:rPr lang="cs-CZ" i="1"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</m:num>
                              <m:den>
                                <m:r>
                                  <a:rPr lang="cs-CZ" i="1">
                                    <a:latin typeface="Cambria Math"/>
                                  </a:rPr>
                                  <m:t>4</m:t>
                                </m:r>
                                <m:sSup>
                                  <m:sSupPr>
                                    <m:ctrlPr>
                                      <a:rPr lang="cs-CZ" i="1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cs-CZ" i="1">
                                        <a:latin typeface="Cambria Math"/>
                                      </a:rPr>
                                      <m:t>𝑐</m:t>
                                    </m:r>
                                  </m:e>
                                  <m:sup>
                                    <m:r>
                                      <a:rPr lang="cs-CZ" i="1">
                                        <a:latin typeface="Cambria Math"/>
                                      </a:rPr>
                                      <m:t>3</m:t>
                                    </m:r>
                                  </m:sup>
                                </m:sSup>
                                <m:r>
                                  <a:rPr lang="cs-CZ" i="1">
                                    <a:latin typeface="Cambria Math"/>
                                  </a:rPr>
                                  <m:t>𝑑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i="1">
                        <a:latin typeface="Cambria Math"/>
                        <a:ea typeface="Cambria Math"/>
                      </a:rPr>
                      <m:t>∙</m:t>
                    </m:r>
                    <m:sSup>
                      <m:sSupPr>
                        <m:ctrlPr>
                          <a:rPr lang="cs-CZ" i="1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cs-CZ" i="1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cs-CZ" i="1">
                                <a:latin typeface="Cambria Math"/>
                                <a:ea typeface="Cambria Math"/>
                              </a:rPr>
                              <m:t>−</m:t>
                            </m:r>
                            <m:f>
                              <m:fPr>
                                <m:ctrlPr>
                                  <a:rPr lang="cs-CZ" i="1">
                                    <a:latin typeface="Cambria Math"/>
                                    <a:ea typeface="Cambria Math"/>
                                  </a:rPr>
                                </m:ctrlPr>
                              </m:fPr>
                              <m:num>
                                <m:r>
                                  <a:rPr lang="cs-CZ" i="1">
                                    <a:latin typeface="Cambria Math"/>
                                    <a:ea typeface="Cambria Math"/>
                                  </a:rPr>
                                  <m:t>2</m:t>
                                </m:r>
                                <m:sSup>
                                  <m:sSupPr>
                                    <m:ctrlPr>
                                      <a:rPr lang="cs-CZ" i="1"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cs-CZ" i="1">
                                        <a:latin typeface="Cambria Math"/>
                                        <a:ea typeface="Cambria Math"/>
                                      </a:rPr>
                                      <m:t>𝑐</m:t>
                                    </m:r>
                                  </m:e>
                                  <m:sup>
                                    <m:r>
                                      <a:rPr lang="cs-CZ" i="1">
                                        <a:latin typeface="Cambria Math"/>
                                        <a:ea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</m:num>
                              <m:den>
                                <m:r>
                                  <a:rPr lang="cs-CZ" i="1">
                                    <a:latin typeface="Cambria Math"/>
                                    <a:ea typeface="Cambria Math"/>
                                  </a:rPr>
                                  <m:t>3</m:t>
                                </m:r>
                                <m:r>
                                  <a:rPr lang="cs-CZ" i="1">
                                    <a:latin typeface="Cambria Math"/>
                                    <a:ea typeface="Cambria Math"/>
                                  </a:rPr>
                                  <m:t>𝑏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cs-CZ" i="1">
                            <a:latin typeface="Cambria Math"/>
                            <a:ea typeface="Cambria Math"/>
                          </a:rPr>
                          <m:t>3</m:t>
                        </m:r>
                      </m:sup>
                    </m:sSup>
                    <m:r>
                      <a:rPr lang="cs-CZ" b="0" i="1" smtClean="0">
                        <a:latin typeface="Cambria Math"/>
                        <a:ea typeface="Cambria Math"/>
                      </a:rPr>
                      <m:t>=</m:t>
                    </m:r>
                  </m:oMath>
                </a14:m>
                <a:r>
                  <a:rPr lang="cs-CZ" b="0" dirty="0" smtClean="0">
                    <a:ea typeface="Cambria Math"/>
                  </a:rPr>
                  <a:t/>
                </a:r>
                <a:br>
                  <a:rPr lang="cs-CZ" b="0" dirty="0" smtClean="0">
                    <a:ea typeface="Cambria Math"/>
                  </a:rPr>
                </a:br>
                <a:r>
                  <a:rPr lang="cs-CZ" b="0" dirty="0" smtClean="0">
                    <a:ea typeface="Cambria Math"/>
                  </a:rPr>
                  <a:t/>
                </a:r>
                <a:br>
                  <a:rPr lang="cs-CZ" b="0" dirty="0" smtClean="0">
                    <a:ea typeface="Cambria Math"/>
                  </a:rPr>
                </a:br>
                <a14:m>
                  <m:oMath xmlns:m="http://schemas.openxmlformats.org/officeDocument/2006/math">
                    <m:f>
                      <m:fPr>
                        <m:ctrlPr>
                          <a:rPr lang="cs-CZ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9</m:t>
                        </m:r>
                        <m:sSup>
                          <m:sSupPr>
                            <m:ctrlPr>
                              <a:rPr lang="cs-CZ" b="0" i="1" smtClean="0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latin typeface="Cambria Math"/>
                                <a:ea typeface="Cambria Math"/>
                              </a:rPr>
                              <m:t>𝑎</m:t>
                            </m:r>
                          </m:e>
                          <m:sup>
                            <m:r>
                              <a:rPr lang="cs-CZ" b="0" i="1" smtClean="0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p>
                        </m:sSup>
                        <m:sSup>
                          <m:sSupPr>
                            <m:ctrlPr>
                              <a:rPr lang="cs-CZ" b="0" i="1" smtClean="0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latin typeface="Cambria Math"/>
                                <a:ea typeface="Cambria Math"/>
                              </a:rPr>
                              <m:t>𝑏</m:t>
                            </m:r>
                          </m:e>
                          <m:sup>
                            <m:r>
                              <a:rPr lang="cs-CZ" b="0" i="1" smtClean="0">
                                <a:latin typeface="Cambria Math"/>
                                <a:ea typeface="Cambria Math"/>
                              </a:rPr>
                              <m:t>4</m:t>
                            </m:r>
                          </m:sup>
                        </m:sSup>
                      </m:num>
                      <m:den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16</m:t>
                        </m:r>
                        <m:sSup>
                          <m:sSupPr>
                            <m:ctrlPr>
                              <a:rPr lang="cs-CZ" b="0" i="1" smtClean="0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latin typeface="Cambria Math"/>
                                <a:ea typeface="Cambria Math"/>
                              </a:rPr>
                              <m:t>𝑐</m:t>
                            </m:r>
                          </m:e>
                          <m:sup>
                            <m:r>
                              <a:rPr lang="cs-CZ" b="0" i="1" smtClean="0">
                                <a:latin typeface="Cambria Math"/>
                                <a:ea typeface="Cambria Math"/>
                              </a:rPr>
                              <m:t>6</m:t>
                            </m:r>
                          </m:sup>
                        </m:sSup>
                        <m:sSup>
                          <m:sSupPr>
                            <m:ctrlPr>
                              <a:rPr lang="cs-CZ" b="0" i="1" smtClean="0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latin typeface="Cambria Math"/>
                                <a:ea typeface="Cambria Math"/>
                              </a:rPr>
                              <m:t>𝑑</m:t>
                            </m:r>
                          </m:e>
                          <m:sup>
                            <m:r>
                              <a:rPr lang="cs-CZ" b="0" i="1" smtClean="0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cs-CZ" b="0" i="1" smtClean="0">
                        <a:latin typeface="Cambria Math"/>
                        <a:ea typeface="Cambria Math"/>
                      </a:rPr>
                      <m:t>∙</m:t>
                    </m:r>
                    <m:d>
                      <m:dPr>
                        <m:ctrlPr>
                          <a:rPr lang="cs-CZ" b="0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cs-CZ" b="0" i="1" smtClean="0"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cs-CZ" b="0" i="1" smtClean="0">
                                <a:latin typeface="Cambria Math"/>
                                <a:ea typeface="Cambria Math"/>
                              </a:rPr>
                              <m:t>8</m:t>
                            </m:r>
                            <m:sSup>
                              <m:sSupPr>
                                <m:ctrlPr>
                                  <a:rPr lang="cs-CZ" b="0" i="1" smtClean="0">
                                    <a:latin typeface="Cambria Math"/>
                                    <a:ea typeface="Cambria Math"/>
                                  </a:rPr>
                                </m:ctrlPr>
                              </m:sSupPr>
                              <m:e>
                                <m:r>
                                  <a:rPr lang="cs-CZ" b="0" i="1" smtClean="0">
                                    <a:latin typeface="Cambria Math"/>
                                    <a:ea typeface="Cambria Math"/>
                                  </a:rPr>
                                  <m:t>𝑐</m:t>
                                </m:r>
                              </m:e>
                              <m:sup>
                                <m:r>
                                  <a:rPr lang="cs-CZ" b="0" i="1" smtClean="0">
                                    <a:latin typeface="Cambria Math"/>
                                    <a:ea typeface="Cambria Math"/>
                                  </a:rPr>
                                  <m:t>6</m:t>
                                </m:r>
                              </m:sup>
                            </m:sSup>
                          </m:num>
                          <m:den>
                            <m:r>
                              <a:rPr lang="cs-CZ" b="0" i="1" smtClean="0">
                                <a:latin typeface="Cambria Math"/>
                                <a:ea typeface="Cambria Math"/>
                              </a:rPr>
                              <m:t>9</m:t>
                            </m:r>
                            <m:sSup>
                              <m:sSupPr>
                                <m:ctrlPr>
                                  <a:rPr lang="cs-CZ" b="0" i="1" smtClean="0">
                                    <a:latin typeface="Cambria Math"/>
                                    <a:ea typeface="Cambria Math"/>
                                  </a:rPr>
                                </m:ctrlPr>
                              </m:sSupPr>
                              <m:e>
                                <m:r>
                                  <a:rPr lang="cs-CZ" b="0" i="1" smtClean="0">
                                    <a:latin typeface="Cambria Math"/>
                                    <a:ea typeface="Cambria Math"/>
                                  </a:rPr>
                                  <m:t>𝑏</m:t>
                                </m:r>
                              </m:e>
                              <m:sup>
                                <m:r>
                                  <a:rPr lang="cs-CZ" b="0" i="1" smtClean="0">
                                    <a:latin typeface="Cambria Math"/>
                                    <a:ea typeface="Cambria Math"/>
                                  </a:rPr>
                                  <m:t>3</m:t>
                                </m:r>
                              </m:sup>
                            </m:sSup>
                          </m:den>
                        </m:f>
                      </m:e>
                    </m:d>
                    <m:r>
                      <a:rPr lang="cs-CZ" b="0" i="1" smtClean="0">
                        <a:latin typeface="Cambria Math"/>
                        <a:ea typeface="Cambria Math"/>
                      </a:rPr>
                      <m:t>=</m:t>
                    </m:r>
                    <m:r>
                      <a:rPr lang="cs-CZ" b="0" i="1" smtClean="0">
                        <a:solidFill>
                          <a:srgbClr val="002060"/>
                        </a:solidFill>
                        <a:latin typeface="Cambria Math"/>
                        <a:ea typeface="Cambria Math"/>
                      </a:rPr>
                      <m:t>−</m:t>
                    </m:r>
                    <m:f>
                      <m:fPr>
                        <m:ctrlPr>
                          <a:rPr lang="cs-CZ" b="0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cs-CZ" b="0" i="1" smtClean="0">
                                <a:solidFill>
                                  <a:srgbClr val="00206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solidFill>
                                  <a:srgbClr val="002060"/>
                                </a:solidFill>
                                <a:latin typeface="Cambria Math"/>
                                <a:ea typeface="Cambria Math"/>
                              </a:rPr>
                              <m:t>𝑎</m:t>
                            </m:r>
                          </m:e>
                          <m:sup>
                            <m:r>
                              <a:rPr lang="cs-CZ" b="0" i="1" smtClean="0">
                                <a:solidFill>
                                  <a:srgbClr val="002060"/>
                                </a:solidFill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b="0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</a:rPr>
                          <m:t>𝑏</m:t>
                        </m:r>
                      </m:num>
                      <m:den>
                        <m:r>
                          <a:rPr lang="cs-CZ" b="0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</a:rPr>
                          <m:t>2</m:t>
                        </m:r>
                        <m:sSup>
                          <m:sSupPr>
                            <m:ctrlPr>
                              <a:rPr lang="cs-CZ" b="0" i="1" smtClean="0">
                                <a:solidFill>
                                  <a:srgbClr val="00206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solidFill>
                                  <a:srgbClr val="002060"/>
                                </a:solidFill>
                                <a:latin typeface="Cambria Math"/>
                                <a:ea typeface="Cambria Math"/>
                              </a:rPr>
                              <m:t>𝑑</m:t>
                            </m:r>
                          </m:e>
                          <m:sup>
                            <m:r>
                              <a:rPr lang="cs-CZ" b="0" i="1" smtClean="0">
                                <a:solidFill>
                                  <a:srgbClr val="002060"/>
                                </a:solidFill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cs-CZ" b="0" dirty="0" smtClean="0">
                    <a:ea typeface="Cambria Math"/>
                  </a:rPr>
                  <a:t/>
                </a:r>
                <a:br>
                  <a:rPr lang="cs-CZ" b="0" dirty="0" smtClean="0">
                    <a:ea typeface="Cambria Math"/>
                  </a:rPr>
                </a:br>
                <a:r>
                  <a:rPr lang="cs-CZ" b="0" dirty="0" smtClean="0">
                    <a:ea typeface="Cambria Math"/>
                  </a:rPr>
                  <a:t/>
                </a:r>
                <a:br>
                  <a:rPr lang="cs-CZ" b="0" dirty="0" smtClean="0">
                    <a:ea typeface="Cambria Math"/>
                  </a:rPr>
                </a:br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  <a:ea typeface="Cambria Math"/>
                      </a:rPr>
                      <m:t>𝑏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≠0;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𝑐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≠0;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𝑑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≠0</m:t>
                    </m:r>
                  </m:oMath>
                </a14:m>
                <a:endParaRPr lang="cs-CZ" dirty="0"/>
              </a:p>
              <a:p>
                <a:pPr marL="514350" indent="-514350">
                  <a:buFont typeface="+mj-lt"/>
                  <a:buAutoNum type="arabicPeriod" startAt="3"/>
                </a:pP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835696" y="1556792"/>
                <a:ext cx="5915000" cy="4525963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09743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chemeClr val="tx2"/>
                </a:solidFill>
              </a:rPr>
              <a:t>Řešení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2123728" y="1556792"/>
                <a:ext cx="5626968" cy="4525963"/>
              </a:xfrm>
            </p:spPr>
            <p:txBody>
              <a:bodyPr/>
              <a:lstStyle/>
              <a:p>
                <a:pPr marL="514350" indent="-514350">
                  <a:buFont typeface="+mj-lt"/>
                  <a:buAutoNum type="arabicPeriod" startAt="4"/>
                </a:pPr>
                <a14:m>
                  <m:oMath xmlns:m="http://schemas.openxmlformats.org/officeDocument/2006/math">
                    <m:d>
                      <m:dPr>
                        <m:ctrlPr>
                          <a:rPr lang="cs-CZ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i="1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</a:rPr>
                          <m:t>𝑚</m:t>
                        </m:r>
                        <m:r>
                          <a:rPr lang="cs-CZ" i="1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cs-CZ" i="1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</a:rPr>
                          <m:t>𝑛</m:t>
                        </m:r>
                      </m:e>
                    </m:d>
                    <m:r>
                      <a:rPr lang="cs-CZ" i="1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/>
                        <a:ea typeface="Cambria Math"/>
                      </a:rPr>
                      <m:t>∙</m:t>
                    </m:r>
                    <m:f>
                      <m:fPr>
                        <m:ctrlPr>
                          <a:rPr lang="cs-CZ" i="1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i="1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𝑚</m:t>
                        </m:r>
                      </m:num>
                      <m:den>
                        <m:r>
                          <a:rPr lang="cs-CZ" i="1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5</m:t>
                        </m:r>
                        <m:d>
                          <m:dPr>
                            <m:ctrlPr>
                              <a:rPr lang="cs-CZ" i="1">
                                <a:solidFill>
                                  <a:schemeClr val="accent6">
                                    <a:lumMod val="75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cs-CZ" i="1">
                                <a:solidFill>
                                  <a:schemeClr val="accent6">
                                    <a:lumMod val="75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𝑛</m:t>
                            </m:r>
                            <m:r>
                              <a:rPr lang="cs-CZ" i="1">
                                <a:solidFill>
                                  <a:schemeClr val="accent6">
                                    <a:lumMod val="75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+</m:t>
                            </m:r>
                            <m:r>
                              <a:rPr lang="cs-CZ" i="1">
                                <a:solidFill>
                                  <a:schemeClr val="accent6">
                                    <a:lumMod val="75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𝑚</m:t>
                            </m:r>
                          </m:e>
                        </m:d>
                      </m:den>
                    </m:f>
                    <m:r>
                      <a:rPr lang="cs-CZ" b="0" i="1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/>
                        <a:ea typeface="Cambria Math"/>
                      </a:rPr>
                      <m:t>=</m:t>
                    </m:r>
                  </m:oMath>
                </a14:m>
                <a:r>
                  <a:rPr lang="cs-CZ" b="0" dirty="0" smtClean="0">
                    <a:solidFill>
                      <a:schemeClr val="accent6">
                        <a:lumMod val="75000"/>
                      </a:schemeClr>
                    </a:solidFill>
                    <a:ea typeface="Cambria Math"/>
                  </a:rPr>
                  <a:t/>
                </a:r>
                <a:br>
                  <a:rPr lang="cs-CZ" b="0" dirty="0" smtClean="0">
                    <a:solidFill>
                      <a:schemeClr val="accent6">
                        <a:lumMod val="75000"/>
                      </a:schemeClr>
                    </a:solidFill>
                    <a:ea typeface="Cambria Math"/>
                  </a:rPr>
                </a:br>
                <a:r>
                  <a:rPr lang="cs-CZ" b="0" dirty="0" smtClean="0">
                    <a:solidFill>
                      <a:schemeClr val="accent6">
                        <a:lumMod val="75000"/>
                      </a:schemeClr>
                    </a:solidFill>
                    <a:ea typeface="Cambria Math"/>
                  </a:rPr>
                  <a:t/>
                </a:r>
                <a:br>
                  <a:rPr lang="cs-CZ" b="0" dirty="0" smtClean="0">
                    <a:solidFill>
                      <a:schemeClr val="accent6">
                        <a:lumMod val="75000"/>
                      </a:schemeClr>
                    </a:solidFill>
                    <a:ea typeface="Cambria Math"/>
                  </a:rPr>
                </a:br>
                <a14:m>
                  <m:oMath xmlns:m="http://schemas.openxmlformats.org/officeDocument/2006/math">
                    <m:d>
                      <m:dPr>
                        <m:ctrlPr>
                          <a:rPr lang="cs-CZ" i="1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i="1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</a:rPr>
                          <m:t>𝑚</m:t>
                        </m:r>
                        <m:r>
                          <a:rPr lang="cs-CZ" i="1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cs-CZ" i="1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</a:rPr>
                          <m:t>𝑛</m:t>
                        </m:r>
                      </m:e>
                    </m:d>
                    <m:r>
                      <a:rPr lang="cs-CZ" i="1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/>
                        <a:ea typeface="Cambria Math"/>
                      </a:rPr>
                      <m:t>∙</m:t>
                    </m:r>
                    <m:f>
                      <m:fPr>
                        <m:ctrlPr>
                          <a:rPr lang="cs-CZ" i="1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i="1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𝑚</m:t>
                        </m:r>
                      </m:num>
                      <m:den>
                        <m:r>
                          <a:rPr lang="cs-CZ" i="1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5</m:t>
                        </m:r>
                        <m:d>
                          <m:dPr>
                            <m:ctrlPr>
                              <a:rPr lang="cs-CZ" i="1">
                                <a:solidFill>
                                  <a:schemeClr val="accent6">
                                    <a:lumMod val="75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cs-CZ" b="0" i="1" smtClean="0">
                                <a:solidFill>
                                  <a:schemeClr val="accent6">
                                    <a:lumMod val="75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𝑚</m:t>
                            </m:r>
                            <m:r>
                              <a:rPr lang="cs-CZ" i="1">
                                <a:solidFill>
                                  <a:schemeClr val="accent6">
                                    <a:lumMod val="75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+</m:t>
                            </m:r>
                            <m:r>
                              <a:rPr lang="cs-CZ" b="0" i="1" smtClean="0">
                                <a:solidFill>
                                  <a:schemeClr val="accent6">
                                    <a:lumMod val="75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𝑛</m:t>
                            </m:r>
                          </m:e>
                        </m:d>
                      </m:den>
                    </m:f>
                    <m:r>
                      <a:rPr lang="cs-CZ" b="0" i="1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cs-CZ" b="0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</a:rPr>
                          <m:t>𝑚</m:t>
                        </m:r>
                      </m:num>
                      <m:den>
                        <m:r>
                          <a:rPr lang="cs-CZ" b="0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</a:rPr>
                          <m:t>5</m:t>
                        </m:r>
                      </m:den>
                    </m:f>
                  </m:oMath>
                </a14:m>
                <a:r>
                  <a:rPr lang="cs-CZ" b="0" dirty="0" smtClean="0">
                    <a:solidFill>
                      <a:schemeClr val="accent6">
                        <a:lumMod val="75000"/>
                      </a:schemeClr>
                    </a:solidFill>
                    <a:ea typeface="Cambria Math"/>
                  </a:rPr>
                  <a:t/>
                </a:r>
                <a:br>
                  <a:rPr lang="cs-CZ" b="0" dirty="0" smtClean="0">
                    <a:solidFill>
                      <a:schemeClr val="accent6">
                        <a:lumMod val="75000"/>
                      </a:schemeClr>
                    </a:solidFill>
                    <a:ea typeface="Cambria Math"/>
                  </a:rPr>
                </a:br>
                <a:r>
                  <a:rPr lang="cs-CZ" b="0" dirty="0" smtClean="0">
                    <a:solidFill>
                      <a:schemeClr val="accent6">
                        <a:lumMod val="75000"/>
                      </a:schemeClr>
                    </a:solidFill>
                    <a:ea typeface="Cambria Math"/>
                  </a:rPr>
                  <a:t/>
                </a:r>
                <a:br>
                  <a:rPr lang="cs-CZ" b="0" dirty="0" smtClean="0">
                    <a:solidFill>
                      <a:schemeClr val="accent6">
                        <a:lumMod val="75000"/>
                      </a:schemeClr>
                    </a:solidFill>
                    <a:ea typeface="Cambria Math"/>
                  </a:rPr>
                </a:br>
                <a14:m>
                  <m:oMath xmlns:m="http://schemas.openxmlformats.org/officeDocument/2006/math">
                    <m:r>
                      <a:rPr lang="cs-CZ" b="0" i="1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/>
                        <a:ea typeface="Cambria Math"/>
                      </a:rPr>
                      <m:t>𝑚</m:t>
                    </m:r>
                    <m:r>
                      <a:rPr lang="cs-CZ" b="0" i="1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/>
                        <a:ea typeface="Cambria Math"/>
                      </a:rPr>
                      <m:t>≠−</m:t>
                    </m:r>
                    <m:r>
                      <a:rPr lang="cs-CZ" b="0" i="1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/>
                        <a:ea typeface="Cambria Math"/>
                      </a:rPr>
                      <m:t>𝑛</m:t>
                    </m:r>
                  </m:oMath>
                </a14:m>
                <a:endParaRPr lang="cs-CZ" dirty="0"/>
              </a:p>
              <a:p>
                <a:pPr marL="514350" indent="-514350">
                  <a:buFont typeface="+mj-lt"/>
                  <a:buAutoNum type="arabicPeriod" startAt="4"/>
                </a:pPr>
                <a:endParaRPr lang="cs-CZ" dirty="0"/>
              </a:p>
              <a:p>
                <a:pPr marL="514350" indent="-514350">
                  <a:buFont typeface="+mj-lt"/>
                  <a:buAutoNum type="arabicPeriod" startAt="4"/>
                </a:pP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123728" y="1556792"/>
                <a:ext cx="5626968" cy="4525963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08215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1264</TotalTime>
  <Words>348</Words>
  <Application>Microsoft Office PowerPoint</Application>
  <PresentationFormat>Předvádění na obrazovce (4:3)</PresentationFormat>
  <Paragraphs>35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systému Office</vt:lpstr>
      <vt:lpstr>Násobení lomených výrazů</vt:lpstr>
      <vt:lpstr>Postup při násobení lomených výrazů</vt:lpstr>
      <vt:lpstr>Vypočítejte a uveďte, kdy májí dané lomené výrazy smysl</vt:lpstr>
      <vt:lpstr>Řešení</vt:lpstr>
      <vt:lpstr>Řešení</vt:lpstr>
      <vt:lpstr>Řešení</vt:lpstr>
      <vt:lpstr>Řešení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sylva</cp:lastModifiedBy>
  <cp:revision>90</cp:revision>
  <dcterms:created xsi:type="dcterms:W3CDTF">2012-06-18T15:15:37Z</dcterms:created>
  <dcterms:modified xsi:type="dcterms:W3CDTF">2013-03-03T07:15:21Z</dcterms:modified>
</cp:coreProperties>
</file>