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smtClean="0"/>
              <a:t>Dělení </a:t>
            </a:r>
            <a:r>
              <a:rPr lang="cs-CZ" sz="3600" b="1" dirty="0" smtClean="0"/>
              <a:t>lomených výrazů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047464"/>
              </p:ext>
            </p:extLst>
          </p:nvPr>
        </p:nvGraphicFramePr>
        <p:xfrm>
          <a:off x="699207" y="2708920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29. 12. 2012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na procvičení dělení lomených výrazů</a:t>
                      </a:r>
                      <a:r>
                        <a:rPr lang="cs-CZ" baseline="0" dirty="0" smtClean="0"/>
                        <a:t>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Na prvním snímku je postup dělení včetně vzorového </a:t>
                      </a:r>
                      <a:r>
                        <a:rPr lang="cs-CZ" dirty="0" smtClean="0"/>
                        <a:t>příkladu</a:t>
                      </a:r>
                      <a:r>
                        <a:rPr lang="cs-CZ" baseline="0" dirty="0" smtClean="0"/>
                        <a:t>. </a:t>
                      </a:r>
                      <a:r>
                        <a:rPr lang="cs-CZ" baseline="0" dirty="0" smtClean="0"/>
                        <a:t>Na dalších snímcích jsou různé typy příkladů na procvičení i </a:t>
                      </a:r>
                      <a:r>
                        <a:rPr lang="cs-CZ" baseline="0" smtClean="0"/>
                        <a:t>s </a:t>
                      </a:r>
                      <a:r>
                        <a:rPr lang="cs-CZ" baseline="0" smtClean="0"/>
                        <a:t>řešením.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VY_32_INOVACE_21_MPOT16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Postup při dělení lomených výrazů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916832"/>
                <a:ext cx="8229600" cy="4525963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cs-CZ" dirty="0" smtClean="0"/>
                  <a:t>Jak dělíme </a:t>
                </a:r>
                <a:r>
                  <a:rPr lang="cs-CZ" dirty="0"/>
                  <a:t>zlomky ?</a:t>
                </a:r>
              </a:p>
              <a:p>
                <a:r>
                  <a:rPr lang="cs-CZ" dirty="0">
                    <a:solidFill>
                      <a:schemeClr val="bg1">
                        <a:lumMod val="50000"/>
                      </a:schemeClr>
                    </a:solidFill>
                  </a:rPr>
                  <a:t>Odpověď:</a:t>
                </a:r>
              </a:p>
              <a:p>
                <a:r>
                  <a:rPr lang="cs-CZ" dirty="0" smtClean="0"/>
                  <a:t>První zlomek </a:t>
                </a:r>
                <a:r>
                  <a:rPr lang="cs-CZ" dirty="0"/>
                  <a:t>vynásobíme </a:t>
                </a:r>
                <a:r>
                  <a:rPr lang="cs-CZ" dirty="0" smtClean="0"/>
                  <a:t>převrácenou hodnotou druhého zlomku. </a:t>
                </a:r>
                <a:r>
                  <a:rPr lang="cs-CZ" dirty="0"/>
                  <a:t/>
                </a:r>
                <a:br>
                  <a:rPr lang="cs-CZ" dirty="0"/>
                </a:br>
                <a:r>
                  <a:rPr lang="cs-CZ" dirty="0"/>
                  <a:t>Stejně </a:t>
                </a:r>
                <a:r>
                  <a:rPr lang="cs-CZ" dirty="0" smtClean="0"/>
                  <a:t>dělíme </a:t>
                </a:r>
                <a:r>
                  <a:rPr lang="cs-CZ" dirty="0"/>
                  <a:t>i lomené výrazy, je-li to možné dáváme přednost krácení.</a:t>
                </a:r>
              </a:p>
              <a:p>
                <a:r>
                  <a:rPr lang="cs-CZ" dirty="0">
                    <a:solidFill>
                      <a:schemeClr val="bg1">
                        <a:lumMod val="50000"/>
                      </a:schemeClr>
                    </a:solidFill>
                  </a:rPr>
                  <a:t>Vzorový příklad: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20</m:t>
                          </m:r>
                          <m:sSup>
                            <m:sSup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:</m:t>
                      </m:r>
                      <m:f>
                        <m:f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16</m:t>
                          </m:r>
                          <m:sSup>
                            <m:sSup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𝑧</m:t>
                          </m:r>
                        </m:den>
                      </m:f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20</m:t>
                          </m:r>
                          <m:sSup>
                            <m:sSup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16</m:t>
                          </m:r>
                          <m:sSup>
                            <m:sSup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∙2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𝑦</m:t>
                          </m:r>
                        </m:den>
                      </m:f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5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8</m:t>
                          </m:r>
                          <m:sSup>
                            <m:sSup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den>
                      </m:f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40</m:t>
                          </m:r>
                          <m:sSup>
                            <m:sSup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𝑥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≠0;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≠0;</m:t>
                      </m:r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  <a:ea typeface="Cambria Math"/>
                        </a:rPr>
                        <m:t>z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≠0</m:t>
                      </m:r>
                    </m:oMath>
                  </m:oMathPara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916832"/>
                <a:ext cx="8229600" cy="4525963"/>
              </a:xfrm>
              <a:blipFill rotWithShape="1">
                <a:blip r:embed="rId2"/>
                <a:stretch>
                  <a:fillRect l="-1259" t="-20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2"/>
                </a:solidFill>
              </a:rPr>
              <a:t>Vypočítejte a uveďte, kdy májí dané lomené výrazy smysl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195736" y="1844824"/>
                <a:ext cx="5482952" cy="4525963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𝑝𝑞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−2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1+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−4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+4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𝑝𝑞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−2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−2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−1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−1</m:t>
                        </m:r>
                      </m:e>
                    </m:d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𝑚𝑛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𝑚𝑛</m:t>
                        </m:r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𝑚𝑛</m:t>
                        </m:r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𝑚</m:t>
                                </m:r>
                                <m: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95736" y="1844824"/>
                <a:ext cx="5482952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2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Řešení</a:t>
            </a:r>
            <a:endParaRPr lang="cs-CZ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475656" y="1988840"/>
                <a:ext cx="6635080" cy="4248472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cs-CZ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:r>
                  <a:rPr lang="cs-CZ" b="0" i="1" dirty="0" smtClean="0">
                    <a:latin typeface="Cambria Math"/>
                  </a:rPr>
                  <a:t/>
                </a:r>
                <a:br>
                  <a:rPr lang="cs-CZ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𝑎𝑏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  <m:r>
                          <a:rPr lang="cs-CZ" b="0" i="1" smtClean="0">
                            <a:latin typeface="Cambria Math"/>
                          </a:rPr>
                          <m:t>𝑎𝑏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𝑏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𝑎𝑏</m:t>
                        </m:r>
                      </m:den>
                    </m:f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𝑎𝑏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𝑎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𝑏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≠−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𝑏</m:t>
                    </m:r>
                  </m:oMath>
                </a14:m>
                <a:endParaRPr lang="cs-CZ" b="0" dirty="0" smtClean="0">
                  <a:ea typeface="Cambria Math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75656" y="1988840"/>
                <a:ext cx="6635080" cy="424847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102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547664" y="1628800"/>
                <a:ext cx="6563072" cy="5400600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𝑝𝑞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−2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1+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cs-CZ" i="1">
                        <a:solidFill>
                          <a:srgbClr val="00B050"/>
                        </a:solidFill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−4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+4</m:t>
                        </m:r>
                      </m:num>
                      <m:den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𝑝𝑞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−2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−2</m:t>
                        </m:r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solidFill>
                      <a:srgbClr val="00B050"/>
                    </a:solidFill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</a:rPr>
                </a:br>
                <a:r>
                  <a:rPr lang="cs-CZ" b="0" dirty="0" smtClean="0">
                    <a:solidFill>
                      <a:srgbClr val="00B050"/>
                    </a:solidFill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𝑞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𝑝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−2</m:t>
                            </m:r>
                          </m:e>
                        </m:d>
                      </m:num>
                      <m:den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1+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𝑞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+1</m:t>
                            </m:r>
                          </m:e>
                        </m:d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−2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𝑞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+1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0" i="1" dirty="0" smtClean="0">
                    <a:solidFill>
                      <a:srgbClr val="00B050"/>
                    </a:solidFill>
                    <a:latin typeface="Cambria Math"/>
                  </a:rPr>
                  <a:t/>
                </a:r>
                <a:br>
                  <a:rPr lang="cs-CZ" b="0" i="1" dirty="0" smtClean="0">
                    <a:solidFill>
                      <a:srgbClr val="00B050"/>
                    </a:solidFill>
                    <a:latin typeface="Cambria Math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𝑞</m:t>
                        </m:r>
                        <m:d>
                          <m:d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𝑝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−2</m:t>
                            </m:r>
                          </m:e>
                        </m:d>
                      </m:num>
                      <m:den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1+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cs-CZ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𝑞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+1</m:t>
                            </m:r>
                          </m:e>
                        </m:d>
                        <m:d>
                          <m:dPr>
                            <m:ctrlPr>
                              <a:rPr lang="cs-CZ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𝑝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cs-CZ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r>
                  <a:rPr lang="cs-CZ" b="0" dirty="0" smtClean="0">
                    <a:solidFill>
                      <a:srgbClr val="00B050"/>
                    </a:solidFill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</a:rPr>
                </a:br>
                <a:r>
                  <a:rPr lang="cs-CZ" b="0" dirty="0" smtClean="0">
                    <a:solidFill>
                      <a:srgbClr val="00B050"/>
                    </a:solidFill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</a:rPr>
                      <m:t>𝑞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≠−1;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𝑝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≠2</m:t>
                    </m:r>
                  </m:oMath>
                </a14:m>
                <a:r>
                  <a:rPr lang="cs-CZ" b="0" dirty="0" smtClean="0">
                    <a:solidFill>
                      <a:srgbClr val="00B050"/>
                    </a:solidFill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</a:rPr>
                </a:br>
                <a:r>
                  <a:rPr lang="cs-CZ" b="0" dirty="0" smtClean="0">
                    <a:solidFill>
                      <a:srgbClr val="00B050"/>
                    </a:solidFill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</a:rPr>
                </a:br>
                <a:endParaRPr lang="cs-CZ" dirty="0"/>
              </a:p>
              <a:p>
                <a:pPr marL="514350" indent="-514350">
                  <a:buFont typeface="+mj-lt"/>
                  <a:buAutoNum type="arabicPeriod" startAt="2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47664" y="1628800"/>
                <a:ext cx="6563072" cy="54006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643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899592" y="1556792"/>
                <a:ext cx="7643192" cy="4525963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 startAt="3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1−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latin typeface="Cambria Math"/>
                              </a:rPr>
                              <m:t>−1</m:t>
                            </m:r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−1+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1−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1−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+1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1−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1−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cs-CZ" b="0" dirty="0" smtClean="0">
                    <a:solidFill>
                      <a:srgbClr val="00206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002060"/>
                    </a:solidFill>
                    <a:ea typeface="Cambria Math"/>
                  </a:rPr>
                </a:br>
                <a:r>
                  <a:rPr lang="cs-CZ" b="0" i="1" dirty="0" smtClean="0">
                    <a:solidFill>
                      <a:schemeClr val="tx1"/>
                    </a:solidFill>
                    <a:latin typeface="Cambria Math"/>
                    <a:ea typeface="Cambria Math"/>
                  </a:rPr>
                  <a:t/>
                </a:r>
                <a:br>
                  <a:rPr lang="cs-CZ" b="0" i="1" dirty="0" smtClean="0">
                    <a:solidFill>
                      <a:schemeClr val="tx1"/>
                    </a:solidFill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≠1;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 startAt="3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99592" y="1556792"/>
                <a:ext cx="7643192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645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043608" y="1556792"/>
                <a:ext cx="7643192" cy="4525963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𝑚𝑛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𝑚𝑛</m:t>
                        </m:r>
                      </m:den>
                    </m:f>
                    <m:r>
                      <a:rPr lang="cs-CZ" i="1">
                        <a:solidFill>
                          <a:srgbClr val="00B050"/>
                        </a:solidFill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𝑚𝑛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𝑚</m:t>
                                </m:r>
                                <m:r>
                                  <a:rPr lang="cs-CZ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solidFill>
                      <a:srgbClr val="00B050"/>
                    </a:solidFill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𝑛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𝑚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</m:d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𝑚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𝑚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𝑚</m:t>
                                </m:r>
                                <m: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cs-CZ" b="0" i="1" smtClean="0">
                                    <a:solidFill>
                                      <a:srgbClr val="00B05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𝑛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𝑚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𝑚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𝑚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d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solidFill>
                      <a:srgbClr val="00B05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𝑚𝑛</m:t>
                        </m:r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b="0" dirty="0" smtClean="0">
                    <a:solidFill>
                      <a:srgbClr val="00206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002060"/>
                    </a:solidFill>
                    <a:ea typeface="Cambria Math"/>
                  </a:rPr>
                </a:br>
                <a:r>
                  <a:rPr lang="cs-CZ" b="0" dirty="0" smtClean="0">
                    <a:solidFill>
                      <a:srgbClr val="00206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002060"/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≠±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;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 startAt="4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3608" y="1556792"/>
                <a:ext cx="7643192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339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307</Words>
  <Application>Microsoft Office PowerPoint</Application>
  <PresentationFormat>Předvádění na obrazovce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Dělení lomených výrazů</vt:lpstr>
      <vt:lpstr>Postup při dělení lomených výrazů</vt:lpstr>
      <vt:lpstr>Vypočítejte a uveďte, kdy májí dané lomené výrazy smysl</vt:lpstr>
      <vt:lpstr>Řešení</vt:lpstr>
      <vt:lpstr>Řešení</vt:lpstr>
      <vt:lpstr>Řešení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87</cp:revision>
  <dcterms:created xsi:type="dcterms:W3CDTF">2012-06-18T15:15:37Z</dcterms:created>
  <dcterms:modified xsi:type="dcterms:W3CDTF">2013-03-03T07:12:51Z</dcterms:modified>
</cp:coreProperties>
</file>