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5" r:id="rId4"/>
    <p:sldId id="270" r:id="rId5"/>
    <p:sldId id="271" r:id="rId6"/>
    <p:sldId id="272" r:id="rId7"/>
    <p:sldId id="273" r:id="rId8"/>
    <p:sldId id="27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ylva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576064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Složené lomené výrazy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707474"/>
              </p:ext>
            </p:extLst>
          </p:nvPr>
        </p:nvGraphicFramePr>
        <p:xfrm>
          <a:off x="727714" y="2450927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Matematika – výrazy s proměnnými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5. 1. 2013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Shrnutí úprav složených lomených výrazů a příklady na jejich procvičení</a:t>
                      </a:r>
                      <a:r>
                        <a:rPr lang="cs-CZ" baseline="0" dirty="0" smtClean="0"/>
                        <a:t>.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Na prvním snímku je složený lomený výraz a jeho úpravy včetně vzorového příkladu</a:t>
                      </a:r>
                      <a:r>
                        <a:rPr lang="cs-CZ" baseline="0" dirty="0" smtClean="0"/>
                        <a:t>. Na dalších snímcích jsou různé typy příkladů na procvičení i s </a:t>
                      </a:r>
                      <a:r>
                        <a:rPr lang="cs-CZ" baseline="0" dirty="0" smtClean="0"/>
                        <a:t>řešením.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Sylva Potůčková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VY_32_INOVACE_21_MPOT18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Složený lomený výraz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958011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Jaký lomený výraz považujeme za  složený?</a:t>
            </a:r>
            <a:endParaRPr lang="cs-CZ" dirty="0"/>
          </a:p>
          <a:p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Odpověď:</a:t>
            </a:r>
          </a:p>
          <a:p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Složený lomený výraz </a:t>
            </a:r>
            <a:r>
              <a:rPr lang="cs-CZ" smtClean="0">
                <a:solidFill>
                  <a:schemeClr val="bg1">
                    <a:lumMod val="50000"/>
                  </a:schemeClr>
                </a:solidFill>
              </a:rPr>
              <a:t>má </a:t>
            </a:r>
            <a:r>
              <a:rPr lang="cs-CZ" smtClean="0">
                <a:solidFill>
                  <a:schemeClr val="bg1">
                    <a:lumMod val="50000"/>
                  </a:schemeClr>
                </a:solidFill>
              </a:rPr>
              <a:t>v 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čitateli nebo ve jmenovateli opět lomený výraz.</a:t>
            </a:r>
          </a:p>
          <a:p>
            <a:r>
              <a:rPr lang="cs-CZ" dirty="0" smtClean="0"/>
              <a:t>Jak upravujeme a zjednodušujeme složené lomené výrazy?</a:t>
            </a:r>
          </a:p>
          <a:p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Odpověď:</a:t>
            </a:r>
          </a:p>
          <a:p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Složené lomené výrazy jsou jen jiné zápisy dělení lomených výrazů.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0802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Vzorový příklad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259632" y="1628800"/>
                <a:ext cx="6851104" cy="4525963"/>
              </a:xfrm>
            </p:spPr>
            <p:txBody>
              <a:bodyPr>
                <a:normAutofit fontScale="92500"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3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20</m:t>
                            </m:r>
                            <m:sSup>
                              <m:sSupPr>
                                <m:ctrlPr>
                                  <a:rPr lang="cs-CZ" sz="36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36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sz="36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4</m:t>
                            </m:r>
                            <m: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𝑦</m:t>
                            </m:r>
                          </m:num>
                          <m:den>
                            <m: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16</m:t>
                            </m:r>
                            <m:sSup>
                              <m:sSupPr>
                                <m:ctrlPr>
                                  <a:rPr lang="cs-CZ" sz="36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36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sz="36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𝑧</m:t>
                            </m:r>
                          </m:den>
                        </m:f>
                      </m:den>
                    </m:f>
                    <m:r>
                      <a:rPr lang="cs-CZ" sz="3600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3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20</m:t>
                        </m:r>
                        <m:sSup>
                          <m:sSupPr>
                            <m:ctrlP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cs-CZ" sz="3600" i="1">
                        <a:solidFill>
                          <a:srgbClr val="FF0000"/>
                        </a:solidFill>
                        <a:latin typeface="Cambria Math"/>
                      </a:rPr>
                      <m:t>:</m:t>
                    </m:r>
                    <m:f>
                      <m:fPr>
                        <m:ctrlP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16</m:t>
                        </m:r>
                        <m:sSup>
                          <m:sSupPr>
                            <m:ctrlP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𝑧</m:t>
                        </m:r>
                      </m:den>
                    </m:f>
                    <m:r>
                      <a:rPr lang="cs-CZ" sz="3600" i="1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20</m:t>
                        </m:r>
                        <m:sSup>
                          <m:sSupPr>
                            <m:ctrlP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cs-CZ" sz="36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360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16</m:t>
                        </m:r>
                        <m:sSup>
                          <m:sSupPr>
                            <m:ctrlP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𝑦</m:t>
                        </m:r>
                      </m:den>
                    </m:f>
                    <m:r>
                      <a:rPr lang="cs-CZ" sz="36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sz="3600" i="1" dirty="0" smtClean="0">
                    <a:solidFill>
                      <a:srgbClr val="FF0000"/>
                    </a:solidFill>
                    <a:latin typeface="Cambria Math"/>
                  </a:rPr>
                  <a:t/>
                </a:r>
                <a:br>
                  <a:rPr lang="cs-CZ" sz="3600" i="1" dirty="0" smtClean="0">
                    <a:solidFill>
                      <a:srgbClr val="FF0000"/>
                    </a:solidFill>
                    <a:latin typeface="Cambria Math"/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20</m:t>
                        </m:r>
                        <m:sSup>
                          <m:sSupPr>
                            <m:ctrlP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16</m:t>
                        </m:r>
                        <m:sSup>
                          <m:sSupPr>
                            <m:ctrlP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36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∙2</m:t>
                        </m:r>
                        <m:r>
                          <a:rPr lang="cs-CZ" sz="3600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</m:den>
                    </m:f>
                    <m:r>
                      <a:rPr lang="cs-CZ" sz="3600" i="1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sz="3600" i="1" dirty="0" smtClean="0">
                    <a:solidFill>
                      <a:srgbClr val="FF0000"/>
                    </a:solidFill>
                    <a:latin typeface="Cambria Math"/>
                  </a:rPr>
                  <a:t/>
                </a:r>
                <a:br>
                  <a:rPr lang="cs-CZ" sz="3600" i="1" dirty="0" smtClean="0">
                    <a:solidFill>
                      <a:srgbClr val="FF0000"/>
                    </a:solidFill>
                    <a:latin typeface="Cambria Math"/>
                  </a:rPr>
                </a:br>
                <a:r>
                  <a:rPr lang="cs-CZ" i="1" dirty="0" smtClean="0">
                    <a:solidFill>
                      <a:srgbClr val="FF0000"/>
                    </a:solidFill>
                    <a:latin typeface="Cambria Math"/>
                  </a:rPr>
                  <a:t/>
                </a:r>
                <a:br>
                  <a:rPr lang="cs-CZ" i="1" dirty="0" smtClean="0">
                    <a:solidFill>
                      <a:srgbClr val="FF0000"/>
                    </a:solidFill>
                    <a:latin typeface="Cambria Math"/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5</m:t>
                        </m:r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8</m:t>
                        </m:r>
                        <m:sSup>
                          <m:sSupPr>
                            <m:ctrlP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𝑦</m:t>
                        </m:r>
                      </m:den>
                    </m:f>
                    <m:r>
                      <a:rPr lang="cs-CZ" i="1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40</m:t>
                        </m:r>
                        <m:sSup>
                          <m:sSupPr>
                            <m:ctrlP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𝑦</m:t>
                        </m:r>
                      </m:den>
                    </m:f>
                  </m:oMath>
                </a14:m>
                <a:endParaRPr lang="cs-CZ" dirty="0" smtClean="0"/>
              </a:p>
              <a:p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𝑥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𝑦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𝑧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≠0</m:t>
                    </m:r>
                  </m:oMath>
                </a14:m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9632" y="1628800"/>
                <a:ext cx="6851104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814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/>
                </a:solidFill>
              </a:rPr>
              <a:t>Zjednodušte a uveďte, </a:t>
            </a:r>
            <a:r>
              <a:rPr lang="cs-CZ" dirty="0">
                <a:solidFill>
                  <a:schemeClr val="tx2"/>
                </a:solidFill>
              </a:rPr>
              <a:t>kdy májí dané </a:t>
            </a:r>
            <a:r>
              <a:rPr lang="cs-CZ" dirty="0" smtClean="0">
                <a:solidFill>
                  <a:schemeClr val="tx2"/>
                </a:solidFill>
              </a:rPr>
              <a:t>složené lomené </a:t>
            </a:r>
            <a:r>
              <a:rPr lang="cs-CZ" dirty="0">
                <a:solidFill>
                  <a:schemeClr val="tx2"/>
                </a:solidFill>
              </a:rPr>
              <a:t>výrazy smysl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043608" y="1844824"/>
                <a:ext cx="3466728" cy="4525963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4400" i="1" smtClean="0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sz="44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4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sz="4400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cs-CZ" sz="44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sz="44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4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sz="4400" b="0" i="1" smtClean="0">
                                <a:latin typeface="Cambria Math"/>
                              </a:rPr>
                              <m:t>𝑦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cs-CZ" sz="44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4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sz="44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440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sz="440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cs-CZ" sz="4400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sz="44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4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sz="44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4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cs-CZ" sz="44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den>
                    </m:f>
                  </m:oMath>
                </a14:m>
                <a:endParaRPr lang="cs-CZ" sz="4400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44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sz="440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4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cs-CZ" sz="4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𝑥𝑦</m:t>
                            </m:r>
                          </m:num>
                          <m:den>
                            <m:r>
                              <a:rPr lang="cs-CZ" sz="4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sz="4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sz="4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𝑦</m:t>
                            </m:r>
                          </m:den>
                        </m:f>
                      </m:num>
                      <m:den>
                        <m:r>
                          <a:rPr lang="cs-CZ" sz="4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sz="4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sz="4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cs-CZ" sz="4400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4400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sz="4400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cs-CZ" sz="4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𝑦</m:t>
                            </m:r>
                            <m:r>
                              <a:rPr lang="cs-CZ" sz="4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sz="4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</m:den>
                        </m:f>
                      </m:den>
                    </m:f>
                  </m:oMath>
                </a14:m>
                <a:endParaRPr lang="cs-CZ" sz="4400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043608" y="1844824"/>
                <a:ext cx="3466728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4008" y="1988840"/>
                <a:ext cx="4038600" cy="4421088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rabicPeriod" startAt="3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440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sz="440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4400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sz="4400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4400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sz="4400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sz="4400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+2</m:t>
                            </m:r>
                            <m:r>
                              <a:rPr lang="cs-CZ" sz="4400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sz="4400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+1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cs-CZ" sz="440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4400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sz="4400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sz="4400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−1</m:t>
                            </m:r>
                          </m:den>
                        </m:f>
                        <m:r>
                          <a:rPr lang="cs-CZ" sz="4400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sz="4400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4400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sz="4400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sz="4400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+1</m:t>
                            </m:r>
                          </m:den>
                        </m:f>
                      </m:den>
                    </m:f>
                  </m:oMath>
                </a14:m>
                <a:endParaRPr lang="cs-CZ" sz="4400" dirty="0" smtClean="0"/>
              </a:p>
              <a:p>
                <a:pPr marL="514350" indent="-514350">
                  <a:buFont typeface="+mj-lt"/>
                  <a:buAutoNum type="arabicPeriod" startAt="3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440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sz="440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4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sz="4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𝑦</m:t>
                            </m:r>
                            <m:r>
                              <a:rPr lang="cs-CZ" sz="4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−2</m:t>
                            </m:r>
                          </m:den>
                        </m:f>
                        <m:r>
                          <a:rPr lang="cs-CZ" sz="44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sz="4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4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sz="4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𝑦</m:t>
                            </m:r>
                            <m:r>
                              <a:rPr lang="cs-CZ" sz="4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+2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cs-CZ" sz="440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4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4</m:t>
                            </m:r>
                            <m:r>
                              <a:rPr lang="cs-CZ" sz="4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𝑦</m:t>
                            </m:r>
                            <m:r>
                              <a:rPr lang="cs-CZ" sz="4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+8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sz="440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cs-CZ" sz="4400" i="1" smtClean="0">
                                        <a:solidFill>
                                          <a:srgbClr val="7030A0"/>
                                        </a:solidFill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cs-CZ" sz="4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/>
                                      </a:rPr>
                                      <m:t>𝑦</m:t>
                                    </m:r>
                                    <m:r>
                                      <a:rPr lang="cs-CZ" sz="4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/>
                                      </a:rPr>
                                      <m:t>+2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cs-CZ" sz="4400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den>
                    </m:f>
                  </m:oMath>
                </a14:m>
                <a:endParaRPr lang="cs-CZ" sz="4400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4008" y="1988840"/>
                <a:ext cx="4038600" cy="4421088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728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Řešení</a:t>
            </a:r>
            <a:endParaRPr lang="cs-CZ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23528" y="1628800"/>
                <a:ext cx="8352928" cy="4248472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i="1">
                                <a:latin typeface="Cambria Math"/>
                              </a:rPr>
                              <m:t>𝑦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cs-CZ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i="1">
                                <a:latin typeface="Cambria Math"/>
                              </a:rPr>
                              <m:t>𝑦</m:t>
                            </m:r>
                          </m:den>
                        </m:f>
                      </m:e>
                    </m:d>
                    <m:r>
                      <a:rPr lang="cs-CZ" b="0" i="1" smtClean="0"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cs-CZ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b="0" dirty="0" smtClean="0"/>
                  <a:t/>
                </a:r>
                <a:br>
                  <a:rPr lang="cs-CZ" b="0" dirty="0" smtClean="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𝑥𝑦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: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𝑥𝑦</m:t>
                        </m:r>
                      </m:den>
                    </m:f>
                    <m:r>
                      <a:rPr lang="cs-CZ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d>
                          <m:dPr>
                            <m:ctrlPr>
                              <a:rPr lang="cs-CZ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</m:d>
                        <m:d>
                          <m:dPr>
                            <m:ctrlPr>
                              <a:rPr lang="cs-CZ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b="0" dirty="0" smtClean="0">
                    <a:ea typeface="Cambria Math"/>
                  </a:rPr>
                  <a:t/>
                </a:r>
                <a:br>
                  <a:rPr lang="cs-CZ" b="0" dirty="0" smtClean="0">
                    <a:ea typeface="Cambria Math"/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𝑥𝑦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</m:den>
                    </m:f>
                  </m:oMath>
                </a14:m>
                <a:r>
                  <a:rPr lang="cs-CZ" b="0" dirty="0" smtClean="0">
                    <a:ea typeface="Cambria Math"/>
                  </a:rPr>
                  <a:t/>
                </a:r>
                <a:br>
                  <a:rPr lang="cs-CZ" b="0" dirty="0" smtClean="0">
                    <a:ea typeface="Cambria Math"/>
                  </a:rPr>
                </a:br>
                <a:r>
                  <a:rPr lang="cs-CZ" b="0" i="1" dirty="0" smtClean="0">
                    <a:latin typeface="Cambria Math"/>
                    <a:ea typeface="Cambria Math"/>
                  </a:rPr>
                  <a:t/>
                </a:r>
                <a:br>
                  <a:rPr lang="cs-CZ" b="0" i="1" dirty="0" smtClean="0">
                    <a:latin typeface="Cambria Math"/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≠±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𝑦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3528" y="1628800"/>
                <a:ext cx="8352928" cy="4248472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1028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Řešení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92124" y="1457400"/>
                <a:ext cx="8928992" cy="5067944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 startAt="2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𝑥𝑦</m:t>
                            </m:r>
                          </m:num>
                          <m:den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𝑦</m:t>
                            </m:r>
                          </m:den>
                        </m:f>
                      </m:num>
                      <m:den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cs-CZ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𝑦</m:t>
                            </m:r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</m:den>
                        </m:f>
                      </m:den>
                    </m:f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𝑥𝑦</m:t>
                            </m:r>
                          </m:num>
                          <m:den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𝑦</m:t>
                            </m:r>
                          </m:den>
                        </m:f>
                      </m:e>
                    </m:d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cs-CZ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𝑦</m:t>
                            </m:r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</m:den>
                        </m:f>
                      </m:e>
                    </m:d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b="0" dirty="0" smtClean="0">
                    <a:solidFill>
                      <a:srgbClr val="FF0000"/>
                    </a:solidFill>
                  </a:rPr>
                  <a:t/>
                </a:r>
                <a:br>
                  <a:rPr lang="cs-CZ" b="0" dirty="0" smtClean="0">
                    <a:solidFill>
                      <a:srgbClr val="FF0000"/>
                    </a:solidFill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𝑥𝑦</m:t>
                        </m:r>
                      </m:num>
                      <m:den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𝑦</m:t>
                        </m:r>
                      </m:den>
                    </m:f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: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𝑦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𝑥𝑦</m:t>
                        </m:r>
                      </m:num>
                      <m:den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𝑦</m:t>
                        </m:r>
                      </m:den>
                    </m:f>
                    <m:r>
                      <a:rPr lang="cs-CZ" dirty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cs-CZ" b="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b="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num>
                      <m:den>
                        <m:r>
                          <a:rPr lang="cs-CZ" b="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𝑥𝑦</m:t>
                        </m:r>
                        <m:r>
                          <a:rPr lang="cs-CZ" b="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b="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dirty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b="0" dirty="0" smtClean="0">
                    <a:solidFill>
                      <a:srgbClr val="FF0000"/>
                    </a:solidFill>
                    <a:ea typeface="Cambria Math"/>
                  </a:rPr>
                  <a:t/>
                </a:r>
                <a:br>
                  <a:rPr lang="cs-CZ" b="0" dirty="0" smtClean="0">
                    <a:solidFill>
                      <a:srgbClr val="FF0000"/>
                    </a:solidFill>
                    <a:ea typeface="Cambria Math"/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𝑥𝑦</m:t>
                        </m:r>
                      </m:num>
                      <m:den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𝑦</m:t>
                        </m:r>
                      </m:den>
                    </m:f>
                    <m:r>
                      <a:rPr lang="cs-CZ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</m:num>
                      <m:den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𝑥𝑦</m:t>
                        </m:r>
                      </m:den>
                    </m:f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=2</m:t>
                    </m:r>
                  </m:oMath>
                </a14:m>
                <a:r>
                  <a:rPr lang="cs-CZ" b="0" dirty="0" smtClean="0">
                    <a:solidFill>
                      <a:srgbClr val="FF0000"/>
                    </a:solidFill>
                    <a:ea typeface="Cambria Math"/>
                  </a:rPr>
                  <a:t/>
                </a:r>
                <a:br>
                  <a:rPr lang="cs-CZ" b="0" dirty="0" smtClean="0">
                    <a:solidFill>
                      <a:srgbClr val="FF0000"/>
                    </a:solidFill>
                    <a:ea typeface="Cambria Math"/>
                  </a:rPr>
                </a:br>
                <a:r>
                  <a:rPr lang="cs-CZ" b="0" i="1" dirty="0" smtClean="0">
                    <a:solidFill>
                      <a:srgbClr val="FF0000"/>
                    </a:solidFill>
                    <a:latin typeface="Cambria Math"/>
                    <a:ea typeface="Cambria Math"/>
                  </a:rPr>
                  <a:t/>
                </a:r>
                <a:br>
                  <a:rPr lang="cs-CZ" b="0" i="1" dirty="0" smtClean="0">
                    <a:solidFill>
                      <a:srgbClr val="FF0000"/>
                    </a:solidFill>
                    <a:latin typeface="Cambria Math"/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𝑦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≠−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𝑦</m:t>
                    </m:r>
                  </m:oMath>
                </a14:m>
                <a:r>
                  <a:rPr lang="cs-CZ" b="0" dirty="0" smtClean="0">
                    <a:solidFill>
                      <a:srgbClr val="FF0000"/>
                    </a:solidFill>
                  </a:rPr>
                  <a:t/>
                </a:r>
                <a:br>
                  <a:rPr lang="cs-CZ" b="0" dirty="0" smtClean="0">
                    <a:solidFill>
                      <a:srgbClr val="FF0000"/>
                    </a:solidFill>
                  </a:rPr>
                </a:br>
                <a:endParaRPr lang="cs-CZ" dirty="0">
                  <a:solidFill>
                    <a:srgbClr val="FF0000"/>
                  </a:solidFill>
                </a:endParaRPr>
              </a:p>
              <a:p>
                <a:pPr marL="514350" indent="-514350">
                  <a:buFont typeface="+mj-lt"/>
                  <a:buAutoNum type="arabicPeriod" startAt="2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2124" y="1457400"/>
                <a:ext cx="8928992" cy="5067944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6439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Řešení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899592" y="1556792"/>
                <a:ext cx="7643192" cy="4525963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rabicPeriod" startAt="3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i="1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i="1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+2</m:t>
                            </m:r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+1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−1</m:t>
                            </m:r>
                          </m:den>
                        </m:f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+1</m:t>
                            </m:r>
                          </m:den>
                        </m:f>
                      </m:den>
                    </m:f>
                    <m:r>
                      <a:rPr lang="cs-CZ" b="0" i="0" smtClean="0">
                        <a:solidFill>
                          <a:srgbClr val="00B05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</m:num>
                      <m:den>
                        <m:sSup>
                          <m:sSupPr>
                            <m:ctrlP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+2</m:t>
                        </m:r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+1</m:t>
                        </m:r>
                      </m:den>
                    </m:f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cs-CZ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−1</m:t>
                            </m:r>
                          </m:den>
                        </m:f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+1</m:t>
                            </m:r>
                          </m:den>
                        </m:f>
                      </m:e>
                    </m:d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b="0" dirty="0" smtClean="0">
                    <a:solidFill>
                      <a:srgbClr val="00B050"/>
                    </a:solidFill>
                  </a:rPr>
                  <a:t/>
                </a:r>
                <a:br>
                  <a:rPr lang="cs-CZ" b="0" dirty="0" smtClean="0">
                    <a:solidFill>
                      <a:srgbClr val="00B050"/>
                    </a:solidFill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</m:num>
                      <m:den>
                        <m:sSup>
                          <m:sSupPr>
                            <m:ctrlP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+2</m:t>
                        </m:r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+1</m:t>
                        </m:r>
                      </m:den>
                    </m:f>
                    <m:r>
                      <a:rPr lang="cs-CZ" b="0" i="0" smtClean="0">
                        <a:solidFill>
                          <a:srgbClr val="00B050"/>
                        </a:solidFill>
                        <a:latin typeface="Cambria Math"/>
                      </a:rPr>
                      <m:t>: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+1</m:t>
                            </m:r>
                          </m:e>
                        </m:d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−1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−1</m:t>
                            </m:r>
                          </m:e>
                        </m:d>
                        <m:d>
                          <m:dPr>
                            <m:ctrlP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+1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b="0" dirty="0" smtClean="0">
                    <a:solidFill>
                      <a:srgbClr val="00B050"/>
                    </a:solidFill>
                  </a:rPr>
                  <a:t/>
                </a:r>
                <a:br>
                  <a:rPr lang="cs-CZ" b="0" dirty="0" smtClean="0">
                    <a:solidFill>
                      <a:srgbClr val="00B050"/>
                    </a:solidFill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0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b="0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+1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−1</m:t>
                            </m:r>
                          </m:e>
                        </m:d>
                        <m:d>
                          <m:dPr>
                            <m:ctrlP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+1</m:t>
                            </m:r>
                          </m:e>
                        </m:d>
                      </m:num>
                      <m:den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+1−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+1</m:t>
                        </m:r>
                      </m:den>
                    </m:f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−1</m:t>
                            </m:r>
                          </m:e>
                        </m:d>
                      </m:num>
                      <m:den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+1</m:t>
                        </m:r>
                      </m:den>
                    </m:f>
                  </m:oMath>
                </a14:m>
                <a:r>
                  <a:rPr lang="cs-CZ" b="0" dirty="0" smtClean="0">
                    <a:solidFill>
                      <a:srgbClr val="00B050"/>
                    </a:solidFill>
                    <a:ea typeface="Cambria Math"/>
                  </a:rPr>
                  <a:t/>
                </a:r>
                <a:br>
                  <a:rPr lang="cs-CZ" b="0" dirty="0" smtClean="0">
                    <a:solidFill>
                      <a:srgbClr val="00B050"/>
                    </a:solidFill>
                    <a:ea typeface="Cambria Math"/>
                  </a:rPr>
                </a:br>
                <a:r>
                  <a:rPr lang="cs-CZ" b="0" dirty="0" smtClean="0">
                    <a:solidFill>
                      <a:srgbClr val="00B050"/>
                    </a:solidFill>
                    <a:ea typeface="Cambria Math"/>
                  </a:rPr>
                  <a:t/>
                </a:r>
                <a:br>
                  <a:rPr lang="cs-CZ" b="0" dirty="0" smtClean="0">
                    <a:solidFill>
                      <a:srgbClr val="00B050"/>
                    </a:solidFill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≠±1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99592" y="1556792"/>
                <a:ext cx="7643192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645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Řešení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556792"/>
                <a:ext cx="8291264" cy="4525963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rabicPeriod" startAt="4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𝑦</m:t>
                            </m:r>
                            <m: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−2</m:t>
                            </m:r>
                          </m:den>
                        </m:f>
                        <m:r>
                          <a:rPr lang="cs-CZ" i="1">
                            <a:solidFill>
                              <a:srgbClr val="7030A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𝑦</m:t>
                            </m:r>
                            <m: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+2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4</m:t>
                            </m:r>
                            <m: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𝑦</m:t>
                            </m:r>
                            <m: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+8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cs-CZ" i="1">
                                        <a:solidFill>
                                          <a:srgbClr val="7030A0"/>
                                        </a:solidFill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cs-CZ" i="1">
                                        <a:solidFill>
                                          <a:srgbClr val="7030A0"/>
                                        </a:solidFill>
                                        <a:latin typeface="Cambria Math"/>
                                      </a:rPr>
                                      <m:t>𝑦</m:t>
                                    </m:r>
                                    <m:r>
                                      <a:rPr lang="cs-CZ" i="1">
                                        <a:solidFill>
                                          <a:srgbClr val="7030A0"/>
                                        </a:solidFill>
                                        <a:latin typeface="Cambria Math"/>
                                      </a:rPr>
                                      <m:t>+2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cs-CZ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den>
                    </m:f>
                    <m:r>
                      <a:rPr lang="cs-CZ" b="0" i="1" smtClean="0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𝑦</m:t>
                            </m:r>
                            <m: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−2</m:t>
                            </m:r>
                          </m:den>
                        </m:f>
                        <m:r>
                          <a:rPr lang="cs-CZ" i="1">
                            <a:solidFill>
                              <a:srgbClr val="7030A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𝑦</m:t>
                            </m:r>
                            <m: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+2</m:t>
                            </m:r>
                          </m:den>
                        </m:f>
                      </m:e>
                    </m:d>
                    <m:r>
                      <a:rPr lang="cs-CZ" b="0" i="1" smtClean="0">
                        <a:solidFill>
                          <a:srgbClr val="7030A0"/>
                        </a:solidFill>
                        <a:latin typeface="Cambria Math"/>
                      </a:rPr>
                      <m:t>:</m:t>
                    </m:r>
                    <m:f>
                      <m:fPr>
                        <m:ctrlPr>
                          <a:rPr lang="cs-CZ" i="1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rgbClr val="7030A0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cs-CZ" i="1">
                            <a:solidFill>
                              <a:srgbClr val="7030A0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solidFill>
                              <a:srgbClr val="7030A0"/>
                            </a:solidFill>
                            <a:latin typeface="Cambria Math"/>
                          </a:rPr>
                          <m:t>+8</m:t>
                        </m:r>
                      </m:num>
                      <m:den>
                        <m:sSup>
                          <m:sSupPr>
                            <m:ctrlP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𝑦</m:t>
                                </m:r>
                                <m:r>
                                  <a:rPr lang="cs-CZ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+2</m:t>
                                </m:r>
                              </m:e>
                            </m:d>
                          </m:e>
                          <m:sup>
                            <m: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b="0" dirty="0" smtClean="0">
                    <a:solidFill>
                      <a:srgbClr val="7030A0"/>
                    </a:solidFill>
                  </a:rPr>
                  <a:t/>
                </a:r>
                <a:br>
                  <a:rPr lang="cs-CZ" b="0" dirty="0" smtClean="0">
                    <a:solidFill>
                      <a:srgbClr val="7030A0"/>
                    </a:solidFill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+2−</m:t>
                        </m:r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+2</m:t>
                        </m:r>
                      </m:num>
                      <m:den>
                        <m:d>
                          <m:dPr>
                            <m:ctrlP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𝑦</m:t>
                            </m:r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+2</m:t>
                            </m:r>
                          </m:e>
                        </m:d>
                        <m:d>
                          <m:dPr>
                            <m:ctrlP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𝑦</m:t>
                            </m:r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−2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𝑦</m:t>
                                </m:r>
                                <m:r>
                                  <a:rPr lang="cs-CZ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+2</m:t>
                                </m:r>
                              </m:e>
                            </m:d>
                          </m:e>
                          <m:sup>
                            <m: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4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𝑦</m:t>
                            </m:r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+2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4</m:t>
                        </m:r>
                      </m:num>
                      <m:den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−2</m:t>
                        </m:r>
                      </m:den>
                    </m:f>
                    <m:r>
                      <a:rPr lang="cs-CZ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4</m:t>
                        </m:r>
                      </m:den>
                    </m:f>
                    <m:r>
                      <a:rPr lang="cs-CZ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</m:den>
                    </m:f>
                  </m:oMath>
                </a14:m>
                <a:r>
                  <a:rPr lang="cs-CZ" b="0" dirty="0" smtClean="0">
                    <a:solidFill>
                      <a:srgbClr val="7030A0"/>
                    </a:solidFill>
                    <a:ea typeface="Cambria Math"/>
                  </a:rPr>
                  <a:t/>
                </a:r>
                <a:br>
                  <a:rPr lang="cs-CZ" b="0" dirty="0" smtClean="0">
                    <a:solidFill>
                      <a:srgbClr val="7030A0"/>
                    </a:solidFill>
                    <a:ea typeface="Cambria Math"/>
                  </a:rPr>
                </a:br>
                <a:r>
                  <a:rPr lang="cs-CZ" b="0" dirty="0" smtClean="0">
                    <a:solidFill>
                      <a:srgbClr val="7030A0"/>
                    </a:solidFill>
                    <a:ea typeface="Cambria Math"/>
                  </a:rPr>
                  <a:t/>
                </a:r>
                <a:br>
                  <a:rPr lang="cs-CZ" b="0" dirty="0" smtClean="0">
                    <a:solidFill>
                      <a:srgbClr val="7030A0"/>
                    </a:solidFill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𝑦</m:t>
                    </m:r>
                    <m:r>
                      <a:rPr lang="cs-CZ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≠±2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/>
              </a:p>
              <a:p>
                <a:pPr marL="514350" indent="-514350">
                  <a:buFont typeface="+mj-lt"/>
                  <a:buAutoNum type="arabicPeriod" startAt="4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556792"/>
                <a:ext cx="8291264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3390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1426</TotalTime>
  <Words>489</Words>
  <Application>Microsoft Office PowerPoint</Application>
  <PresentationFormat>Předvádění na obrazovce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Složené lomené výrazy</vt:lpstr>
      <vt:lpstr>Složený lomený výraz</vt:lpstr>
      <vt:lpstr>Vzorový příklad:</vt:lpstr>
      <vt:lpstr>Zjednodušte a uveďte, kdy májí dané složené lomené výrazy smysl</vt:lpstr>
      <vt:lpstr>Řešení</vt:lpstr>
      <vt:lpstr>Řešení</vt:lpstr>
      <vt:lpstr>Řešení</vt:lpstr>
      <vt:lpstr>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sylva</cp:lastModifiedBy>
  <cp:revision>99</cp:revision>
  <dcterms:created xsi:type="dcterms:W3CDTF">2012-06-18T15:15:37Z</dcterms:created>
  <dcterms:modified xsi:type="dcterms:W3CDTF">2013-03-03T07:01:51Z</dcterms:modified>
</cp:coreProperties>
</file>