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74" r:id="rId6"/>
    <p:sldId id="275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lva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576064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Úpravy složených lomených výrazů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033233"/>
              </p:ext>
            </p:extLst>
          </p:nvPr>
        </p:nvGraphicFramePr>
        <p:xfrm>
          <a:off x="727714" y="2450927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6. 1. 2013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Shrnutí úprav složených lomených výrazů a příklady na jejich procvičení</a:t>
                      </a:r>
                      <a:r>
                        <a:rPr lang="cs-CZ" baseline="0" dirty="0" smtClean="0"/>
                        <a:t>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Na jednotlivých snímcích jsou různé typy příkladů na procvičení i s </a:t>
                      </a:r>
                      <a:r>
                        <a:rPr lang="cs-CZ" baseline="0" dirty="0" smtClean="0"/>
                        <a:t>řešením. </a:t>
                      </a:r>
                      <a:r>
                        <a:rPr lang="cs-CZ" baseline="0" dirty="0" smtClean="0"/>
                        <a:t>Možno využít při společné práci ve třídě i pro samostudium.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VY_32_INOVACE_21_MPOT19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/>
                </a:solidFill>
              </a:rPr>
              <a:t>Zjednodušte a uveďte, </a:t>
            </a:r>
            <a:r>
              <a:rPr lang="cs-CZ" dirty="0">
                <a:solidFill>
                  <a:schemeClr val="tx2"/>
                </a:solidFill>
              </a:rPr>
              <a:t>kdy májí dané </a:t>
            </a:r>
            <a:r>
              <a:rPr lang="cs-CZ" dirty="0" smtClean="0">
                <a:solidFill>
                  <a:schemeClr val="tx2"/>
                </a:solidFill>
              </a:rPr>
              <a:t>složené lomené </a:t>
            </a:r>
            <a:r>
              <a:rPr lang="cs-CZ" dirty="0">
                <a:solidFill>
                  <a:schemeClr val="tx2"/>
                </a:solidFill>
              </a:rPr>
              <a:t>výrazy smysl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043608" y="2132856"/>
                <a:ext cx="3466728" cy="4525963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4400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44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sz="44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440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sz="440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cs-CZ" sz="44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sz="44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cs-CZ" sz="44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cs-CZ" sz="4400" b="0" i="1" smtClean="0">
                            <a:latin typeface="Cambria Math"/>
                          </a:rPr>
                          <m:t>+1</m:t>
                        </m:r>
                      </m:num>
                      <m:den>
                        <m:r>
                          <a:rPr lang="cs-CZ" sz="4400" b="0" i="1" smtClean="0">
                            <a:latin typeface="Cambria Math"/>
                          </a:rPr>
                          <m:t>1−</m:t>
                        </m:r>
                        <m:f>
                          <m:fPr>
                            <m:ctrlPr>
                              <a:rPr lang="cs-CZ" sz="44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sz="44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440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sz="440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endParaRPr lang="cs-CZ" sz="4400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44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4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1+</m:t>
                        </m:r>
                        <m:f>
                          <m:fPr>
                            <m:ctrlPr>
                              <a:rPr lang="cs-CZ" sz="44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8</m:t>
                            </m:r>
                          </m:num>
                          <m:den>
                            <m:r>
                              <a:rPr lang="cs-CZ" sz="4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𝑦</m:t>
                            </m:r>
                          </m:den>
                        </m:f>
                        <m:r>
                          <a:rPr lang="cs-CZ" sz="4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sz="4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16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sz="4400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4400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cs-CZ" sz="4400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num>
                      <m:den>
                        <m:r>
                          <a:rPr lang="cs-CZ" sz="4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1+</m:t>
                        </m:r>
                        <m:f>
                          <m:fPr>
                            <m:ctrlPr>
                              <a:rPr lang="cs-CZ" sz="4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cs-CZ" sz="4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𝑦</m:t>
                            </m:r>
                          </m:den>
                        </m:f>
                      </m:den>
                    </m:f>
                  </m:oMath>
                </a14:m>
                <a:endParaRPr lang="cs-CZ" sz="4400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043608" y="2132856"/>
                <a:ext cx="3466728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4008" y="1988840"/>
                <a:ext cx="4038600" cy="4421088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 startAt="3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440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440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𝑎𝑏</m:t>
                            </m:r>
                          </m:num>
                          <m:den>
                            <m:r>
                              <a:rPr lang="cs-CZ" sz="440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𝑏</m:t>
                            </m:r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𝑎</m:t>
                            </m:r>
                          </m:den>
                        </m:f>
                        <m:r>
                          <a:rPr lang="cs-CZ" sz="44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44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𝑎</m:t>
                        </m:r>
                      </m:num>
                      <m:den>
                        <m:f>
                          <m:fPr>
                            <m:ctrlPr>
                              <a:rPr lang="cs-CZ" sz="440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𝑎</m:t>
                            </m:r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sz="4400" b="0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𝑏</m:t>
                            </m:r>
                          </m:den>
                        </m:f>
                      </m:den>
                    </m:f>
                  </m:oMath>
                </a14:m>
                <a:endParaRPr lang="cs-CZ" sz="4400" dirty="0" smtClean="0"/>
              </a:p>
              <a:p>
                <a:pPr marL="514350" indent="-514350">
                  <a:buFont typeface="+mj-lt"/>
                  <a:buAutoNum type="arabicPeriod" startAt="3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440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440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cs-CZ" sz="440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4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𝑧</m:t>
                                </m:r>
                              </m:e>
                              <m:sup>
                                <m:r>
                                  <a:rPr lang="cs-CZ" sz="4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sz="4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+2</m:t>
                            </m:r>
                            <m:r>
                              <a:rPr lang="cs-CZ" sz="4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𝑧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sz="4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cs-CZ" sz="4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cs-CZ" sz="4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/>
                                      </a:rPr>
                                      <m:t>2−</m:t>
                                    </m:r>
                                    <m:r>
                                      <a:rPr lang="cs-CZ" sz="4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/>
                                      </a:rPr>
                                      <m:t>𝑧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cs-CZ" sz="4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sz="440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cs-CZ" sz="440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4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𝑧</m:t>
                                </m:r>
                              </m:e>
                              <m:sup>
                                <m:r>
                                  <a:rPr lang="cs-CZ" sz="4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sz="4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−4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sz="4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4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𝑧</m:t>
                                </m:r>
                              </m:e>
                              <m:sup>
                                <m:r>
                                  <a:rPr lang="cs-CZ" sz="4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cs-CZ" sz="4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−6</m:t>
                            </m:r>
                            <m:sSup>
                              <m:sSupPr>
                                <m:ctrlPr>
                                  <a:rPr lang="cs-CZ" sz="4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4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𝑧</m:t>
                                </m:r>
                              </m:e>
                              <m:sup>
                                <m:r>
                                  <a:rPr lang="cs-CZ" sz="4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sz="4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+12</m:t>
                            </m:r>
                            <m:r>
                              <a:rPr lang="cs-CZ" sz="4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𝑧</m:t>
                            </m:r>
                            <m:r>
                              <a:rPr lang="cs-CZ" sz="4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−8</m:t>
                            </m:r>
                          </m:den>
                        </m:f>
                      </m:den>
                    </m:f>
                  </m:oMath>
                </a14:m>
                <a:endParaRPr lang="cs-CZ" sz="4400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4008" y="1988840"/>
                <a:ext cx="4038600" cy="4421088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72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Řešení</a:t>
            </a:r>
            <a:endParaRPr lang="cs-CZ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1916832"/>
                <a:ext cx="8640960" cy="3960440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cs-CZ" i="1">
                            <a:latin typeface="Cambria Math"/>
                          </a:rPr>
                          <m:t>+1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1−</m:t>
                        </m:r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1−2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b="0" i="1" dirty="0" smtClean="0">
                    <a:latin typeface="Cambria Math"/>
                  </a:rPr>
                  <a:t/>
                </a:r>
                <a:br>
                  <a:rPr lang="cs-CZ" b="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e>
                        </m:d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+1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+1</m:t>
                        </m:r>
                      </m:den>
                    </m:f>
                  </m:oMath>
                </a14:m>
                <a:r>
                  <a:rPr lang="cs-CZ" b="0" i="1" dirty="0" smtClean="0">
                    <a:latin typeface="Cambria Math"/>
                    <a:ea typeface="Cambria Math"/>
                  </a:rPr>
                  <a:t/>
                </a:r>
                <a:br>
                  <a:rPr lang="cs-CZ" b="0" i="1" dirty="0" smtClean="0">
                    <a:latin typeface="Cambria Math"/>
                    <a:ea typeface="Cambria Math"/>
                  </a:rPr>
                </a:br>
                <a:r>
                  <a:rPr lang="cs-CZ" b="0" i="1" dirty="0" smtClean="0">
                    <a:latin typeface="Cambria Math"/>
                    <a:ea typeface="Cambria Math"/>
                  </a:rPr>
                  <a:t/>
                </a:r>
                <a:br>
                  <a:rPr lang="cs-CZ" b="0" i="1" dirty="0" smtClean="0"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≠±1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1916832"/>
                <a:ext cx="8640960" cy="396044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1028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36140" y="1745432"/>
                <a:ext cx="8628348" cy="4563888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 startAt="2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1+</m:t>
                        </m:r>
                        <m:f>
                          <m:fPr>
                            <m:ctrlP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8</m:t>
                            </m:r>
                          </m:num>
                          <m:den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𝑦</m:t>
                            </m:r>
                          </m:den>
                        </m:f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16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cs-CZ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num>
                      <m:den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1+</m:t>
                        </m:r>
                        <m:f>
                          <m:fPr>
                            <m:ctrlP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𝑦</m:t>
                            </m:r>
                          </m:den>
                        </m:f>
                      </m:den>
                    </m:f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+8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+16</m:t>
                        </m:r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: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+4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+4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+4</m:t>
                        </m:r>
                      </m:den>
                    </m:f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+4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</m:den>
                    </m:f>
                  </m:oMath>
                </a14:m>
                <a:r>
                  <a:rPr lang="cs-CZ" b="0" i="1" dirty="0" smtClean="0">
                    <a:solidFill>
                      <a:srgbClr val="FF0000"/>
                    </a:solidFill>
                    <a:latin typeface="Cambria Math"/>
                    <a:ea typeface="Cambria Math"/>
                  </a:rPr>
                  <a:t/>
                </a:r>
                <a:br>
                  <a:rPr lang="cs-CZ" b="0" i="1" dirty="0" smtClean="0">
                    <a:solidFill>
                      <a:srgbClr val="FF0000"/>
                    </a:solidFill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𝑦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𝑦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≠−</m:t>
                    </m:r>
                    <m:r>
                      <a:rPr lang="cs-CZ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4</m:t>
                    </m:r>
                  </m:oMath>
                </a14:m>
                <a:r>
                  <a:rPr lang="cs-CZ" b="0" dirty="0" smtClean="0">
                    <a:solidFill>
                      <a:srgbClr val="FF0000"/>
                    </a:solidFill>
                  </a:rPr>
                  <a:t/>
                </a:r>
                <a:br>
                  <a:rPr lang="cs-CZ" b="0" dirty="0" smtClean="0">
                    <a:solidFill>
                      <a:srgbClr val="FF0000"/>
                    </a:solidFill>
                  </a:rPr>
                </a:br>
                <a:endParaRPr lang="cs-CZ" b="0" dirty="0" smtClean="0">
                  <a:solidFill>
                    <a:srgbClr val="FF0000"/>
                  </a:solidFill>
                </a:endParaRPr>
              </a:p>
              <a:p>
                <a:pPr marL="514350" indent="-514350">
                  <a:buFont typeface="+mj-lt"/>
                  <a:buAutoNum type="arabicPeriod" startAt="2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𝑎𝑏</m:t>
                            </m:r>
                          </m:num>
                          <m:den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𝑏</m:t>
                            </m:r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𝑎</m:t>
                            </m:r>
                          </m:den>
                        </m:f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𝑎</m:t>
                        </m:r>
                      </m:num>
                      <m:den>
                        <m:f>
                          <m:fPr>
                            <m:ctrlP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𝑎</m:t>
                            </m:r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𝑏</m:t>
                            </m:r>
                          </m:den>
                        </m:f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𝑎𝑏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𝑏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𝑎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𝑏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𝑎</m:t>
                        </m:r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𝑎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𝑎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𝑏</m:t>
                            </m:r>
                          </m:e>
                        </m:d>
                      </m:num>
                      <m:den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𝑎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𝑏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𝑎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𝑏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𝑎</m:t>
                        </m:r>
                      </m:den>
                    </m:f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𝑎</m:t>
                    </m:r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𝑏</m:t>
                    </m:r>
                  </m:oMath>
                </a14:m>
                <a:r>
                  <a:rPr lang="cs-CZ" b="0" dirty="0" smtClean="0">
                    <a:solidFill>
                      <a:srgbClr val="00B050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rgbClr val="00B050"/>
                    </a:solidFill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𝑎</m:t>
                    </m:r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𝑎</m:t>
                    </m:r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cs-CZ" b="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𝑏</m:t>
                    </m:r>
                  </m:oMath>
                </a14:m>
                <a:endParaRPr lang="cs-CZ" dirty="0">
                  <a:solidFill>
                    <a:srgbClr val="FF0000"/>
                  </a:solidFill>
                </a:endParaRPr>
              </a:p>
              <a:p>
                <a:pPr marL="514350" indent="-514350">
                  <a:buFont typeface="+mj-lt"/>
                  <a:buAutoNum type="arabicPeriod" startAt="2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6140" y="1745432"/>
                <a:ext cx="8628348" cy="456388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643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683568" y="1556792"/>
                <a:ext cx="8208912" cy="5040560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 startAt="4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𝑧</m:t>
                                </m:r>
                              </m:e>
                              <m:sup>
                                <m: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+2</m:t>
                            </m:r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𝑧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cs-CZ" i="1">
                                        <a:solidFill>
                                          <a:srgbClr val="7030A0"/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cs-CZ" i="1">
                                        <a:solidFill>
                                          <a:srgbClr val="7030A0"/>
                                        </a:solidFill>
                                        <a:latin typeface="Cambria Math"/>
                                      </a:rPr>
                                      <m:t>2−</m:t>
                                    </m:r>
                                    <m:r>
                                      <a:rPr lang="cs-CZ" i="1">
                                        <a:solidFill>
                                          <a:srgbClr val="7030A0"/>
                                        </a:solidFill>
                                        <a:latin typeface="Cambria Math"/>
                                      </a:rPr>
                                      <m:t>𝑧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𝑧</m:t>
                                </m:r>
                              </m:e>
                              <m:sup>
                                <m: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−4</m:t>
                            </m:r>
                          </m:num>
                          <m:den>
                            <m:sSup>
                              <m:sSupPr>
                                <m:ctrlP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𝑧</m:t>
                                </m:r>
                              </m:e>
                              <m:sup>
                                <m: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+2</m:t>
                            </m:r>
                            <m:sSup>
                              <m:sSupPr>
                                <m:ctrlP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𝑧</m:t>
                                </m:r>
                              </m:e>
                              <m:sup>
                                <m:r>
                                  <a:rPr lang="cs-CZ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−4</m:t>
                            </m:r>
                            <m:r>
                              <a:rPr lang="cs-CZ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𝑧</m:t>
                            </m:r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−8</m:t>
                            </m:r>
                          </m:den>
                        </m:f>
                      </m:den>
                    </m:f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𝑧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𝑧</m:t>
                            </m:r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+2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𝑧</m:t>
                                </m:r>
                                <m:r>
                                  <a:rPr lang="cs-CZ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𝑧</m:t>
                            </m:r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−2</m:t>
                            </m:r>
                          </m:e>
                        </m:d>
                        <m:d>
                          <m:dPr>
                            <m:ctrlP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𝑧</m:t>
                            </m:r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+2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𝑧</m:t>
                            </m:r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+2</m:t>
                            </m:r>
                          </m:e>
                        </m:d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−4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𝑧</m:t>
                            </m:r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+2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b="0" dirty="0" smtClean="0">
                    <a:solidFill>
                      <a:srgbClr val="7030A0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rgbClr val="7030A0"/>
                    </a:solidFill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0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𝑧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𝑧</m:t>
                            </m:r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+2</m:t>
                            </m:r>
                          </m:e>
                        </m:d>
                      </m:num>
                      <m:den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𝑧</m:t>
                        </m:r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−2</m:t>
                        </m:r>
                      </m:den>
                    </m:f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𝑧</m:t>
                        </m:r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+2</m:t>
                        </m:r>
                      </m:num>
                      <m:den>
                        <m:d>
                          <m:dPr>
                            <m:ctrlP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𝑧</m:t>
                            </m:r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+2</m:t>
                            </m:r>
                          </m:e>
                        </m:d>
                        <m:d>
                          <m:dPr>
                            <m:ctrlP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cs-CZ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𝑧</m:t>
                                </m:r>
                              </m:e>
                              <m:sup>
                                <m:r>
                                  <a:rPr lang="cs-CZ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−4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b="0" i="1" dirty="0" smtClean="0">
                    <a:solidFill>
                      <a:srgbClr val="7030A0"/>
                    </a:solidFill>
                    <a:latin typeface="Cambria Math"/>
                    <a:ea typeface="Cambria Math"/>
                  </a:rPr>
                  <a:t/>
                </a:r>
                <a:br>
                  <a:rPr lang="cs-CZ" b="0" i="1" dirty="0" smtClean="0">
                    <a:solidFill>
                      <a:srgbClr val="7030A0"/>
                    </a:solidFill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𝑧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𝑧</m:t>
                        </m:r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−2</m:t>
                        </m:r>
                      </m:den>
                    </m:f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𝑧</m:t>
                        </m:r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+2</m:t>
                        </m:r>
                      </m:num>
                      <m:den>
                        <m:d>
                          <m:dPr>
                            <m:ctrlP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𝑧</m:t>
                            </m:r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−2</m:t>
                            </m:r>
                          </m:e>
                        </m:d>
                        <m:d>
                          <m:dPr>
                            <m:ctrlP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𝑧</m:t>
                            </m:r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+2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𝑧</m:t>
                        </m:r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𝑧</m:t>
                                </m:r>
                                <m:r>
                                  <a:rPr lang="cs-CZ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  <a:ea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b="0" dirty="0" smtClean="0">
                    <a:solidFill>
                      <a:srgbClr val="7030A0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rgbClr val="7030A0"/>
                    </a:solidFill>
                    <a:ea typeface="Cambria Math"/>
                  </a:rPr>
                </a:br>
                <a:r>
                  <a:rPr lang="cs-CZ" b="0" dirty="0" smtClean="0">
                    <a:solidFill>
                      <a:srgbClr val="7030A0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rgbClr val="7030A0"/>
                    </a:solidFill>
                    <a:ea typeface="Cambria Math"/>
                  </a:rPr>
                </a:b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b="0" i="0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z</m:t>
                    </m:r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≠0; </m:t>
                    </m:r>
                    <m:r>
                      <m:rPr>
                        <m:sty m:val="p"/>
                      </m:rPr>
                      <a:rPr lang="cs-CZ" b="0" i="0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z</m:t>
                    </m:r>
                    <m:r>
                      <a:rPr lang="cs-CZ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≠±2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 startAt="4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3568" y="1556792"/>
                <a:ext cx="8208912" cy="504056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3390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467544" y="548680"/>
                <a:ext cx="8229600" cy="1426170"/>
              </a:xfrm>
            </p:spPr>
            <p:txBody>
              <a:bodyPr>
                <a:normAutofit fontScale="90000"/>
              </a:bodyPr>
              <a:lstStyle/>
              <a:p>
                <a:r>
                  <a:rPr lang="cs-CZ" dirty="0" smtClean="0">
                    <a:solidFill>
                      <a:srgbClr val="FF0000"/>
                    </a:solidFill>
                  </a:rPr>
                  <a:t>Vypočítejte hodnotu </a:t>
                </a:r>
                <a:r>
                  <a:rPr lang="cs-CZ" dirty="0" smtClean="0">
                    <a:solidFill>
                      <a:srgbClr val="FF0000"/>
                    </a:solidFill>
                  </a:rPr>
                  <a:t>výrazu ze 4</a:t>
                </a:r>
                <a:r>
                  <a:rPr lang="cs-CZ" dirty="0" smtClean="0">
                    <a:solidFill>
                      <a:srgbClr val="FF0000"/>
                    </a:solidFill>
                  </a:rPr>
                  <a:t>. příkladu pro </a:t>
                </a: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rgbClr val="002060"/>
                        </a:solidFill>
                        <a:latin typeface="Cambria Math"/>
                      </a:rPr>
                      <m:t>𝑧</m:t>
                    </m:r>
                    <m:r>
                      <a:rPr lang="cs-CZ" b="0" i="1" smtClean="0">
                        <a:solidFill>
                          <a:srgbClr val="002060"/>
                        </a:solidFill>
                        <a:latin typeface="Cambria Math"/>
                      </a:rPr>
                      <m:t>=−1</m:t>
                    </m:r>
                  </m:oMath>
                </a14:m>
                <a:endParaRPr lang="cs-CZ" i="1" dirty="0"/>
              </a:p>
            </p:txBody>
          </p:sp>
        </mc:Choice>
        <mc:Fallback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67544" y="548680"/>
                <a:ext cx="8229600" cy="1426170"/>
              </a:xfrm>
              <a:blipFill rotWithShape="1">
                <a:blip r:embed="rId2"/>
                <a:stretch>
                  <a:fillRect t="-3846" b="-1410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88840"/>
                <a:ext cx="8229600" cy="4608512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cs-CZ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cs-CZ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cs-CZ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cs-CZ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+2</m:t>
                              </m:r>
                              <m:r>
                                <a:rPr lang="cs-CZ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𝑧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cs-CZ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cs-CZ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2−</m:t>
                                      </m:r>
                                      <m:r>
                                        <a:rPr lang="cs-CZ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cs-CZ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cs-CZ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cs-CZ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cs-CZ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cs-CZ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−4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cs-CZ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cs-CZ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cs-CZ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+2</m:t>
                              </m:r>
                              <m:sSup>
                                <m:sSupPr>
                                  <m:ctrlPr>
                                    <a:rPr lang="cs-CZ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cs-CZ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cs-CZ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−4</m:t>
                              </m:r>
                              <m:r>
                                <a:rPr lang="cs-CZ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𝑧</m:t>
                              </m:r>
                              <m:r>
                                <a:rPr lang="cs-CZ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−8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r>
                  <a:rPr lang="cs-CZ" dirty="0" smtClean="0">
                    <a:solidFill>
                      <a:schemeClr val="tx1"/>
                    </a:solidFill>
                  </a:rPr>
                  <a:t/>
                </a:r>
                <a:br>
                  <a:rPr lang="cs-CZ" dirty="0" smtClean="0">
                    <a:solidFill>
                      <a:schemeClr val="tx1"/>
                    </a:solidFill>
                  </a:rPr>
                </a:br>
                <a:endParaRPr lang="cs-CZ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cs-CZ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cs-CZ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i="1" smtClean="0">
                                          <a:solidFill>
                                            <a:srgbClr val="002060"/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cs-CZ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cs-CZ" b="0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cs-CZ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+2</m:t>
                              </m:r>
                              <m:d>
                                <m:dPr>
                                  <m:ctrlPr>
                                    <a:rPr lang="cs-CZ" b="0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num>
                            <m:den>
                              <m:sSup>
                                <m:sSupPr>
                                  <m:ctrlPr>
                                    <a:rPr lang="cs-CZ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i="1" smtClean="0">
                                          <a:solidFill>
                                            <a:srgbClr val="002060"/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cs-CZ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/>
                                        </a:rPr>
                                        <m:t>2−</m:t>
                                      </m:r>
                                      <m:d>
                                        <m:dPr>
                                          <m:ctrlPr>
                                            <a:rPr lang="cs-CZ" i="1">
                                              <a:solidFill>
                                                <a:srgbClr val="002060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cs-CZ" i="1">
                                              <a:solidFill>
                                                <a:srgbClr val="002060"/>
                                              </a:solidFill>
                                              <a:latin typeface="Cambria Math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</m:e>
                                  </m:d>
                                </m:e>
                                <m:sup>
                                  <m:r>
                                    <a:rPr lang="cs-CZ" b="0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cs-CZ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cs-CZ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i="1">
                                          <a:solidFill>
                                            <a:srgbClr val="002060"/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cs-CZ" i="1">
                                          <a:solidFill>
                                            <a:srgbClr val="002060"/>
                                          </a:solidFill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cs-CZ" b="0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cs-CZ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−4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cs-CZ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i="1">
                                          <a:solidFill>
                                            <a:srgbClr val="002060"/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cs-CZ" i="1">
                                          <a:solidFill>
                                            <a:srgbClr val="002060"/>
                                          </a:solidFill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cs-CZ" b="0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cs-CZ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+2</m:t>
                              </m:r>
                              <m:sSup>
                                <m:sSupPr>
                                  <m:ctrlPr>
                                    <a:rPr lang="cs-CZ" b="0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i="1">
                                          <a:solidFill>
                                            <a:srgbClr val="002060"/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cs-CZ" i="1">
                                          <a:solidFill>
                                            <a:srgbClr val="002060"/>
                                          </a:solidFill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cs-CZ" b="0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cs-CZ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−4</m:t>
                              </m:r>
                              <m:d>
                                <m:dPr>
                                  <m:ctrlPr>
                                    <a:rPr lang="cs-CZ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cs-CZ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−8</m:t>
                              </m:r>
                            </m:den>
                          </m:f>
                        </m:den>
                      </m:f>
                      <m:r>
                        <a:rPr lang="cs-CZ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cs-CZ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cs-CZ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9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cs-CZ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−3</m:t>
                              </m:r>
                            </m:num>
                            <m:den>
                              <m:r>
                                <a:rPr lang="cs-CZ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−3</m:t>
                              </m:r>
                            </m:den>
                          </m:f>
                        </m:den>
                      </m:f>
                      <m:r>
                        <a:rPr lang="cs-CZ" b="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cs-CZ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cs-CZ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88840"/>
                <a:ext cx="8229600" cy="4608512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6666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426</Words>
  <Application>Microsoft Office PowerPoint</Application>
  <PresentationFormat>Předvádění na obrazovce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Úpravy složených lomených výrazů</vt:lpstr>
      <vt:lpstr>Zjednodušte a uveďte, kdy májí dané složené lomené výrazy smysl</vt:lpstr>
      <vt:lpstr>Řešení</vt:lpstr>
      <vt:lpstr>Řešení</vt:lpstr>
      <vt:lpstr>Řešení</vt:lpstr>
      <vt:lpstr>Vypočítejte hodnotu výrazu ze 4. příkladu pro z=-1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109</cp:revision>
  <dcterms:created xsi:type="dcterms:W3CDTF">2012-06-18T15:15:37Z</dcterms:created>
  <dcterms:modified xsi:type="dcterms:W3CDTF">2013-03-03T06:57:56Z</dcterms:modified>
</cp:coreProperties>
</file>