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8" r:id="rId4"/>
    <p:sldId id="265" r:id="rId5"/>
    <p:sldId id="266" r:id="rId6"/>
    <p:sldId id="269" r:id="rId7"/>
    <p:sldId id="26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4B73-56F1-4990-B4E4-8A1450DC6B70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AD288-E738-4457-912D-F94F38F5F6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293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1693912"/>
            <a:ext cx="8064896" cy="510952"/>
          </a:xfrm>
        </p:spPr>
        <p:txBody>
          <a:bodyPr>
            <a:noAutofit/>
          </a:bodyPr>
          <a:lstStyle/>
          <a:p>
            <a:r>
              <a:rPr lang="cs-CZ" sz="2800" b="1" dirty="0" smtClean="0"/>
              <a:t>Kontrolní práce – složené lomené výrazy</a:t>
            </a:r>
            <a:endParaRPr lang="cs-CZ" sz="28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250333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6. 1. 2013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Příklady na úpravy složených lomených</a:t>
                      </a:r>
                      <a:r>
                        <a:rPr lang="cs-CZ" baseline="0" dirty="0" smtClean="0"/>
                        <a:t> výrazů</a:t>
                      </a:r>
                      <a:r>
                        <a:rPr lang="cs-CZ" dirty="0" smtClean="0"/>
                        <a:t>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Určeno </a:t>
                      </a:r>
                      <a:r>
                        <a:rPr lang="cs-CZ" baseline="0" dirty="0" smtClean="0"/>
                        <a:t>k samostatné práci žáků. Obsahuje zadání i kompletní řešení dvou sad příkladů. Možno využít i jako zkušební test s návrhem na hodnocení.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VY_32_INOVACE_21_MPOT20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5192" y="116632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/>
                </a:solidFill>
              </a:rPr>
              <a:t>Kontrolní práce</a:t>
            </a:r>
            <a:br>
              <a:rPr lang="cs-CZ" dirty="0" smtClean="0">
                <a:solidFill>
                  <a:schemeClr val="tx2"/>
                </a:solidFill>
              </a:rPr>
            </a:b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Upravte lomené výrazy</a:t>
            </a:r>
            <a:endParaRPr lang="cs-CZ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-36512" y="1268760"/>
                <a:ext cx="4824536" cy="5616624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cs-CZ" dirty="0" smtClean="0"/>
                  <a:t>A</a:t>
                </a: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+6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𝑦</m:t>
                            </m:r>
                          </m:den>
                        </m:f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−3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𝑦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+3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</m:d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cs-CZ" sz="3600" dirty="0" smtClean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600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3600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cs-CZ" sz="36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b="0" i="1" smtClean="0">
                                    <a:latin typeface="Cambria Math"/>
                                  </a:rPr>
                                  <m:t>𝑟</m:t>
                                </m:r>
                              </m:e>
                              <m:sup>
                                <m:r>
                                  <a:rPr lang="cs-CZ" sz="3600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cs-CZ" sz="36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sz="3600" b="0" i="1" smtClean="0">
                                <a:latin typeface="Cambria Math"/>
                              </a:rPr>
                              <m:t>𝑟</m:t>
                            </m:r>
                            <m:sSup>
                              <m:sSupPr>
                                <m:ctrlPr>
                                  <a:rPr lang="cs-CZ" sz="36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b="0" i="1" smtClean="0">
                                    <a:latin typeface="Cambria Math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cs-CZ" sz="36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cs-CZ" sz="36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b="0" i="1" smtClean="0">
                                    <a:latin typeface="Cambria Math"/>
                                  </a:rPr>
                                  <m:t>𝑟</m:t>
                                </m:r>
                              </m:e>
                              <m:sup>
                                <m:r>
                                  <a:rPr lang="cs-CZ" sz="36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sz="3600" b="0" i="1" smtClean="0">
                                <a:latin typeface="Cambria Math"/>
                              </a:rPr>
                              <m:t>𝑠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sz="3600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cs-CZ" sz="36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b="0" i="1" smtClean="0">
                                    <a:latin typeface="Cambria Math"/>
                                  </a:rPr>
                                  <m:t>𝑟</m:t>
                                </m:r>
                              </m:e>
                              <m:sup>
                                <m:r>
                                  <a:rPr lang="cs-CZ" sz="36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sz="3600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cs-CZ" sz="3600" b="0" i="1" smtClean="0">
                                <a:latin typeface="Cambria Math"/>
                              </a:rPr>
                              <m:t>𝑟𝑠</m:t>
                            </m:r>
                          </m:num>
                          <m:den>
                            <m:r>
                              <a:rPr lang="cs-CZ" sz="36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cs-CZ" sz="3600" b="0" i="1" smtClean="0">
                                <a:latin typeface="Cambria Math"/>
                              </a:rPr>
                              <m:t>𝑟𝑠</m:t>
                            </m:r>
                            <m:r>
                              <a:rPr lang="cs-CZ" sz="3600" b="0" i="1" smtClean="0">
                                <a:latin typeface="Cambria Math"/>
                              </a:rPr>
                              <m:t>−3</m:t>
                            </m:r>
                            <m:sSup>
                              <m:sSupPr>
                                <m:ctrlPr>
                                  <a:rPr lang="cs-CZ" sz="36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b="0" i="1" smtClean="0">
                                    <a:latin typeface="Cambria Math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cs-CZ" sz="36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cs-CZ" sz="3600" dirty="0" smtClean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b="0" i="1" smtClean="0">
                            <a:latin typeface="Cambria Math"/>
                          </a:rPr>
                          <m:t>1+</m:t>
                        </m:r>
                        <m:f>
                          <m:fPr>
                            <m:ctrlPr>
                              <a:rPr lang="cs-CZ" sz="36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3600" b="0" i="1" smtClean="0">
                                <a:latin typeface="Cambria Math"/>
                              </a:rPr>
                              <m:t>𝑡</m:t>
                            </m:r>
                          </m:num>
                          <m:den>
                            <m:r>
                              <a:rPr lang="cs-CZ" sz="3600" b="0" i="1" smtClean="0">
                                <a:latin typeface="Cambria Math"/>
                              </a:rPr>
                              <m:t>𝑡</m:t>
                            </m:r>
                            <m:r>
                              <a:rPr lang="cs-CZ" sz="36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sz="3600" b="0" i="1" smtClean="0">
                                <a:latin typeface="Cambria Math"/>
                              </a:rPr>
                              <m:t>𝑢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sz="36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3600" b="0" i="1" smtClean="0">
                                <a:latin typeface="Cambria Math"/>
                              </a:rPr>
                              <m:t>𝑡</m:t>
                            </m:r>
                          </m:num>
                          <m:den>
                            <m:r>
                              <a:rPr lang="cs-CZ" sz="3600" b="0" i="1" smtClean="0">
                                <a:latin typeface="Cambria Math"/>
                              </a:rPr>
                              <m:t>𝑡</m:t>
                            </m:r>
                            <m:r>
                              <a:rPr lang="cs-CZ" sz="36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sz="3600" b="0" i="1" smtClean="0">
                                <a:latin typeface="Cambria Math"/>
                              </a:rPr>
                              <m:t>𝑢</m:t>
                            </m:r>
                          </m:den>
                        </m:f>
                        <m:r>
                          <a:rPr lang="cs-CZ" sz="3600" b="0" i="1" smtClean="0">
                            <a:latin typeface="Cambria Math"/>
                          </a:rPr>
                          <m:t>+2</m:t>
                        </m:r>
                      </m:den>
                    </m:f>
                  </m:oMath>
                </a14:m>
                <a:endParaRPr lang="cs-CZ" sz="3600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-36512" y="1268760"/>
                <a:ext cx="4824536" cy="5616624"/>
              </a:xfrm>
              <a:blipFill rotWithShape="1">
                <a:blip r:embed="rId2"/>
                <a:stretch>
                  <a:fillRect l="-3793" t="-17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752528" y="1224136"/>
                <a:ext cx="4499992" cy="5733256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cs-CZ" dirty="0" smtClean="0"/>
                  <a:t>B</a:t>
                </a: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𝑦</m:t>
                            </m:r>
                          </m:den>
                        </m:f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cs-CZ" dirty="0" smtClean="0">
                    <a:ea typeface="Cambria Math"/>
                  </a:rPr>
                  <a:t/>
                </a:r>
                <a:br>
                  <a:rPr lang="cs-CZ" dirty="0" smtClean="0">
                    <a:ea typeface="Cambria Math"/>
                  </a:rPr>
                </a:br>
                <a:endParaRPr lang="cs-CZ" dirty="0" smtClean="0">
                  <a:ea typeface="Cambria Math"/>
                </a:endParaRPr>
              </a:p>
              <a:p>
                <a:pPr marL="514350" indent="-514350">
                  <a:buFont typeface="+mj-lt"/>
                  <a:buAutoNum type="arabicPeriod"/>
                </a:pPr>
                <a:r>
                  <a:rPr lang="cs-CZ" sz="3600" dirty="0" smtClean="0">
                    <a:ea typeface="Cambria Math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60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360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sSup>
                              <m:sSupPr>
                                <m:ctrlPr>
                                  <a:rPr lang="cs-CZ" sz="36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b="0" i="1" smtClean="0">
                                    <a:latin typeface="Cambria Math"/>
                                    <a:ea typeface="Cambria Math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cs-CZ" sz="3600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−5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𝑐𝑑</m:t>
                            </m:r>
                          </m:num>
                          <m:den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𝑐𝑑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cs-CZ" sz="36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b="0" i="1" smtClean="0">
                                    <a:latin typeface="Cambria Math"/>
                                    <a:ea typeface="Cambria Math"/>
                                  </a:rPr>
                                  <m:t>𝑑</m:t>
                                </m:r>
                              </m:e>
                              <m:sup>
                                <m:r>
                                  <a:rPr lang="cs-CZ" sz="3600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sz="360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cs-CZ" sz="360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b="0" i="1" smtClean="0">
                                    <a:latin typeface="Cambria Math"/>
                                    <a:ea typeface="Cambria Math"/>
                                  </a:rPr>
                                  <m:t>𝑑</m:t>
                                </m:r>
                              </m:e>
                              <m:sup>
                                <m:r>
                                  <a:rPr lang="cs-CZ" sz="3600" b="0" i="1" smtClean="0"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𝑑</m:t>
                            </m:r>
                            <m:sSup>
                              <m:sSupPr>
                                <m:ctrlPr>
                                  <a:rPr lang="cs-CZ" sz="36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b="0" i="1" smtClean="0">
                                    <a:latin typeface="Cambria Math"/>
                                    <a:ea typeface="Cambria Math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cs-CZ" sz="3600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𝑐</m:t>
                            </m:r>
                            <m:sSup>
                              <m:sSupPr>
                                <m:ctrlPr>
                                  <a:rPr lang="cs-CZ" sz="36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b="0" i="1" smtClean="0">
                                    <a:latin typeface="Cambria Math"/>
                                    <a:ea typeface="Cambria Math"/>
                                  </a:rPr>
                                  <m:t>𝑑</m:t>
                                </m:r>
                              </m:e>
                              <m:sup>
                                <m:r>
                                  <a:rPr lang="cs-CZ" sz="3600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r>
                  <a:rPr lang="cs-CZ" dirty="0" smtClean="0">
                    <a:ea typeface="Cambria Math"/>
                  </a:rPr>
                  <a:t/>
                </a:r>
                <a:br>
                  <a:rPr lang="cs-CZ" dirty="0" smtClean="0">
                    <a:ea typeface="Cambria Math"/>
                  </a:rPr>
                </a:br>
                <a:endParaRPr lang="cs-CZ" dirty="0" smtClean="0">
                  <a:ea typeface="Cambria Math"/>
                </a:endParaRPr>
              </a:p>
              <a:p>
                <a:pPr marL="514350" indent="-514350">
                  <a:buFont typeface="+mj-lt"/>
                  <a:buAutoNum type="arabicPeriod"/>
                </a:pPr>
                <a:r>
                  <a:rPr lang="cs-CZ" sz="3600" dirty="0" smtClean="0">
                    <a:ea typeface="Cambria Math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60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3−</m:t>
                        </m:r>
                        <m:f>
                          <m:fPr>
                            <m:ctrlPr>
                              <a:rPr lang="cs-CZ" sz="360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</m:num>
                          <m:den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𝑢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sz="360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</m:num>
                          <m:den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𝑢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</m:den>
                        </m:f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+3</m:t>
                        </m:r>
                      </m:den>
                    </m:f>
                  </m:oMath>
                </a14:m>
                <a:r>
                  <a:rPr lang="cs-CZ" dirty="0" smtClean="0">
                    <a:ea typeface="Cambria Math"/>
                  </a:rPr>
                  <a:t/>
                </a:r>
                <a:br>
                  <a:rPr lang="cs-CZ" dirty="0" smtClean="0">
                    <a:ea typeface="Cambria Math"/>
                  </a:rPr>
                </a:br>
                <a:endParaRPr lang="cs-CZ" dirty="0" smtClean="0">
                  <a:ea typeface="Cambria Math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cs-CZ" dirty="0" smtClean="0"/>
              </a:p>
            </p:txBody>
          </p:sp>
        </mc:Choice>
        <mc:Fallback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752528" y="1224136"/>
                <a:ext cx="4499992" cy="5733256"/>
              </a:xfrm>
              <a:blipFill rotWithShape="1">
                <a:blip r:embed="rId3"/>
                <a:stretch>
                  <a:fillRect l="-4201" t="-17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Přímá spojnice 5"/>
          <p:cNvCxnSpPr/>
          <p:nvPr/>
        </p:nvCxnSpPr>
        <p:spPr>
          <a:xfrm>
            <a:off x="4716016" y="1340768"/>
            <a:ext cx="0" cy="5184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48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Řešení A</a:t>
            </a:r>
            <a:endParaRPr lang="cs-CZ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1340768"/>
                <a:ext cx="8712968" cy="5184576"/>
              </a:xfrm>
            </p:spPr>
            <p:txBody>
              <a:bodyPr>
                <a:normAutofit lnSpcReduction="1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sz="280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+6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</m:den>
                        </m:f>
                        <m:r>
                          <a:rPr lang="cs-CZ" sz="2800" i="1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−3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sz="28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sz="2800" i="1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cs-CZ" sz="2800" i="1"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cs-CZ" sz="28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cs-CZ" sz="2800" i="1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800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800" i="1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sz="2800" i="1">
                            <a:latin typeface="Cambria Math"/>
                            <a:ea typeface="Cambria Math"/>
                          </a:rPr>
                          <m:t>+3</m:t>
                        </m:r>
                        <m:r>
                          <a:rPr lang="cs-CZ" sz="2800" i="1"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</m:d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sz="2800" b="0" i="1" dirty="0" smtClean="0">
                    <a:latin typeface="Cambria Math"/>
                    <a:ea typeface="Cambria Math"/>
                  </a:rPr>
                  <a:t/>
                </a:r>
                <a:br>
                  <a:rPr lang="cs-CZ" sz="2800" b="0" i="1" dirty="0" smtClean="0"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d>
                              <m:dPr>
                                <m:ctrlPr>
                                  <a:rPr lang="cs-CZ" sz="28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2800" b="0" i="1" smtClean="0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cs-CZ" sz="2800" b="0" i="1" smtClean="0">
                                    <a:latin typeface="Cambria Math"/>
                                    <a:ea typeface="Cambria Math"/>
                                  </a:rPr>
                                  <m:t>+3</m:t>
                                </m:r>
                                <m:r>
                                  <a:rPr lang="cs-CZ" sz="2800" b="0" i="1" smtClean="0"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</m:e>
                            </m:d>
                          </m:den>
                        </m:f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−3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num>
                          <m:den>
                            <m:d>
                              <m:dPr>
                                <m:ctrlPr>
                                  <a:rPr lang="cs-CZ" sz="28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2800" b="0" i="1" smtClean="0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cs-CZ" sz="2800" b="0" i="1" smtClean="0">
                                    <a:latin typeface="Cambria Math"/>
                                    <a:ea typeface="Cambria Math"/>
                                  </a:rPr>
                                  <m:t>−3</m:t>
                                </m:r>
                                <m:r>
                                  <a:rPr lang="cs-CZ" sz="2800" b="0" i="1" smtClean="0"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cs-CZ" sz="28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2800" b="0" i="1" smtClean="0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cs-CZ" sz="2800" b="0" i="1" smtClean="0">
                                    <a:latin typeface="Cambria Math"/>
                                    <a:ea typeface="Cambria Math"/>
                                  </a:rPr>
                                  <m:t>+3</m:t>
                                </m:r>
                                <m:r>
                                  <a:rPr lang="cs-CZ" sz="2800" b="0" i="1" smtClean="0"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</m:e>
                            </m:d>
                          </m:den>
                        </m:f>
                      </m:e>
                    </m:d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+3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</m:d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sz="2800" b="0" i="1" dirty="0" smtClean="0">
                    <a:latin typeface="Cambria Math"/>
                    <a:ea typeface="Cambria Math"/>
                  </a:rPr>
                  <a:t/>
                </a:r>
                <a:br>
                  <a:rPr lang="cs-CZ" sz="2800" b="0" i="1" dirty="0" smtClean="0"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−3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−3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num>
                      <m:den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+3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−3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+3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</m:d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−3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𝑥𝑦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−3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−3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−3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−3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−3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sz="2800" b="0" i="1" dirty="0" smtClean="0">
                    <a:latin typeface="Cambria Math"/>
                    <a:ea typeface="Cambria Math"/>
                  </a:rPr>
                  <a:t/>
                </a:r>
                <a:br>
                  <a:rPr lang="cs-CZ" sz="2800" b="0" i="1" dirty="0" smtClean="0"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−3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+1</m:t>
                            </m:r>
                          </m:e>
                        </m:d>
                      </m:num>
                      <m:den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−3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cs-CZ" sz="28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cs-CZ" sz="28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𝟏</m:t>
                    </m:r>
                  </m:oMath>
                </a14:m>
                <a:r>
                  <a:rPr lang="cs-CZ" sz="2800" b="0" i="1" dirty="0" smtClean="0">
                    <a:latin typeface="Cambria Math"/>
                  </a:rPr>
                  <a:t/>
                </a:r>
                <a:br>
                  <a:rPr lang="cs-CZ" sz="2800" b="0" i="1" dirty="0" smtClean="0">
                    <a:latin typeface="Cambria Math"/>
                  </a:rPr>
                </a:br>
                <a:r>
                  <a:rPr lang="cs-CZ" sz="2800" b="0" i="1" dirty="0" smtClean="0">
                    <a:latin typeface="Cambria Math"/>
                  </a:rPr>
                  <a:t/>
                </a:r>
                <a:br>
                  <a:rPr lang="cs-CZ" sz="2800" b="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 ≠±3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𝑦</m:t>
                    </m:r>
                  </m:oMath>
                </a14:m>
                <a:endParaRPr lang="cs-CZ" sz="280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1340768"/>
                <a:ext cx="8712968" cy="5184576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4350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Řešení A</a:t>
            </a:r>
            <a:endParaRPr lang="cs-CZ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844824"/>
                <a:ext cx="8784976" cy="4608512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 startAt="2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𝑟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cs-CZ" i="1">
                                <a:latin typeface="Cambria Math"/>
                              </a:rPr>
                              <m:t>−</m:t>
                            </m:r>
                            <m:r>
                              <a:rPr lang="cs-CZ" i="1">
                                <a:latin typeface="Cambria Math"/>
                              </a:rPr>
                              <m:t>𝑟</m:t>
                            </m:r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𝑟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i="1">
                                <a:latin typeface="Cambria Math"/>
                              </a:rPr>
                              <m:t>𝑠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𝑟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i="1">
                                <a:latin typeface="Cambria Math"/>
                              </a:rPr>
                              <m:t>+</m:t>
                            </m:r>
                            <m:r>
                              <a:rPr lang="cs-CZ" i="1">
                                <a:latin typeface="Cambria Math"/>
                              </a:rPr>
                              <m:t>𝑟𝑠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  <m:r>
                              <a:rPr lang="cs-CZ" i="1">
                                <a:latin typeface="Cambria Math"/>
                              </a:rPr>
                              <m:t>𝑟𝑠</m:t>
                            </m:r>
                            <m:r>
                              <a:rPr lang="cs-CZ" i="1">
                                <a:latin typeface="Cambria Math"/>
                              </a:rPr>
                              <m:t>−3</m:t>
                            </m:r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𝑟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𝑟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𝑠</m:t>
                            </m:r>
                          </m:e>
                        </m:d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𝑟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𝑠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𝑠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𝑠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𝑟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𝑠</m:t>
                            </m:r>
                          </m:e>
                        </m:d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𝑟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𝑟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𝑠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  <m:sSup>
                          <m:sSupPr>
                            <m:ctrlPr>
                              <a:rPr lang="cs-CZ" b="1" i="1" smtClean="0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1" i="1" smtClean="0">
                                    <a:solidFill>
                                      <a:srgbClr val="C000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1" i="1" smtClean="0">
                                    <a:solidFill>
                                      <a:srgbClr val="C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𝒓</m:t>
                                </m:r>
                                <m:r>
                                  <a:rPr lang="cs-CZ" b="1" i="1" smtClean="0">
                                    <a:solidFill>
                                      <a:srgbClr val="C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cs-CZ" b="1" i="1" smtClean="0">
                                    <a:solidFill>
                                      <a:srgbClr val="C0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𝒔</m:t>
                                </m:r>
                              </m:e>
                            </m:d>
                          </m:e>
                          <m:sup>
                            <m:r>
                              <a:rPr lang="cs-CZ" b="1" i="1" smtClean="0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b="1" i="1" smtClean="0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  <m:t>𝒓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800" b="0" dirty="0" smtClean="0">
                    <a:ea typeface="Cambria Math"/>
                  </a:rPr>
                  <a:t/>
                </a:r>
                <a:br>
                  <a:rPr lang="cs-CZ" sz="2800" b="0" dirty="0" smtClean="0">
                    <a:ea typeface="Cambria Math"/>
                  </a:rPr>
                </a:b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800" b="0" i="0" smtClean="0">
                        <a:latin typeface="Cambria Math"/>
                        <a:ea typeface="Cambria Math"/>
                      </a:rPr>
                      <m:t>r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𝑠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𝑟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≠±</m:t>
                    </m:r>
                    <m:r>
                      <m:rPr>
                        <m:sty m:val="p"/>
                      </m:rPr>
                      <a:rPr lang="cs-CZ" sz="2800" b="0" i="0" smtClean="0">
                        <a:latin typeface="Cambria Math"/>
                        <a:ea typeface="Cambria Math"/>
                      </a:rPr>
                      <m:t>s</m:t>
                    </m:r>
                  </m:oMath>
                </a14:m>
                <a:endParaRPr lang="cs-CZ" sz="2800" dirty="0"/>
              </a:p>
              <a:p>
                <a:pPr marL="514350" indent="-514350">
                  <a:buFont typeface="+mj-lt"/>
                  <a:buAutoNum type="arabicPeriod" startAt="2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1+</m:t>
                        </m:r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𝑡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𝑡</m:t>
                            </m:r>
                            <m:r>
                              <a:rPr lang="cs-CZ" i="1">
                                <a:latin typeface="Cambria Math"/>
                              </a:rPr>
                              <m:t>−</m:t>
                            </m:r>
                            <m:r>
                              <a:rPr lang="cs-CZ" i="1">
                                <a:latin typeface="Cambria Math"/>
                              </a:rPr>
                              <m:t>𝑢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𝑡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𝑡</m:t>
                            </m:r>
                            <m:r>
                              <a:rPr lang="cs-CZ" i="1">
                                <a:latin typeface="Cambria Math"/>
                              </a:rPr>
                              <m:t>−</m:t>
                            </m:r>
                            <m:r>
                              <a:rPr lang="cs-CZ" i="1">
                                <a:latin typeface="Cambria Math"/>
                              </a:rPr>
                              <m:t>𝑢</m:t>
                            </m:r>
                          </m:den>
                        </m:f>
                        <m:r>
                          <a:rPr lang="cs-CZ" i="1">
                            <a:latin typeface="Cambria Math"/>
                          </a:rPr>
                          <m:t>+2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𝑡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𝑢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𝑡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𝑡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𝑢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+2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−2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−2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cs-CZ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𝒕</m:t>
                        </m:r>
                        <m:r>
                          <a:rPr lang="cs-CZ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𝒖</m:t>
                        </m:r>
                      </m:num>
                      <m:den>
                        <m:r>
                          <a:rPr lang="cs-CZ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  <m:r>
                          <a:rPr lang="cs-CZ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𝒕</m:t>
                        </m:r>
                        <m:r>
                          <a:rPr lang="cs-CZ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cs-CZ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𝒖</m:t>
                        </m:r>
                      </m:den>
                    </m:f>
                  </m:oMath>
                </a14:m>
                <a:r>
                  <a:rPr lang="cs-CZ" sz="2800" b="1" dirty="0" smtClean="0">
                    <a:solidFill>
                      <a:srgbClr val="C00000"/>
                    </a:solidFill>
                    <a:ea typeface="Cambria Math"/>
                  </a:rPr>
                  <a:t/>
                </a:r>
                <a:br>
                  <a:rPr lang="cs-CZ" sz="2800" b="1" dirty="0" smtClean="0">
                    <a:solidFill>
                      <a:srgbClr val="C00000"/>
                    </a:solidFill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𝑢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;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𝑢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m:rPr>
                        <m:sty m:val="p"/>
                      </m:rPr>
                      <a:rPr lang="cs-CZ" sz="2800" b="0" i="0" smtClean="0">
                        <a:latin typeface="Cambria Math"/>
                        <a:ea typeface="Cambria Math"/>
                      </a:rPr>
                      <m:t>t</m:t>
                    </m:r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844824"/>
                <a:ext cx="8784976" cy="4608512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304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Řešení B</a:t>
            </a:r>
            <a:endParaRPr lang="cs-CZ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772816"/>
                <a:ext cx="8892480" cy="4824536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sz="280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</m:den>
                        </m:f>
                        <m:r>
                          <a:rPr lang="cs-CZ" sz="2800" i="1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cs-CZ" sz="28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sz="2800" i="1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sz="28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cs-CZ" sz="2800" i="1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800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800" i="1"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sz="2800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2800" i="1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d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sz="2800" b="0" dirty="0" smtClean="0">
                    <a:ea typeface="Cambria Math"/>
                  </a:rPr>
                  <a:t/>
                </a:r>
                <a:br>
                  <a:rPr lang="cs-CZ" sz="2800" b="0" dirty="0" smtClean="0"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0" smtClean="0"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cs-CZ" sz="2800" b="0" i="1" smtClean="0">
                                <a:latin typeface="Cambria Math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cs-CZ" sz="2800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𝑦</m:t>
                                </m:r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den>
                        </m:f>
                        <m:r>
                          <a:rPr lang="cs-CZ" sz="28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d>
                              <m:dPr>
                                <m:ctrlPr>
                                  <a:rPr lang="cs-CZ" sz="280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𝑦</m:t>
                                </m:r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cs-CZ" sz="280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𝑦</m:t>
                                </m:r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den>
                        </m:f>
                      </m:e>
                    </m:d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800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800" i="1"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sz="2800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2800" i="1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d>
                    <m:r>
                      <a:rPr lang="cs-CZ" sz="2800" i="1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sz="2800" dirty="0" smtClean="0">
                    <a:ea typeface="Cambria Math"/>
                  </a:rPr>
                  <a:t/>
                </a:r>
                <a:br>
                  <a:rPr lang="cs-CZ" sz="2800" dirty="0" smtClean="0"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−2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num>
                      <m:den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𝑦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800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800" i="1"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sz="2800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2800" i="1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d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1−2</m:t>
                            </m:r>
                            <m:r>
                              <a:rPr lang="cs-CZ" sz="2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sz="2800" b="0" dirty="0" smtClean="0">
                    <a:ea typeface="Cambria Math"/>
                  </a:rPr>
                  <a:t/>
                </a:r>
                <a:br>
                  <a:rPr lang="cs-CZ" sz="2800" b="0" dirty="0" smtClean="0"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cs-CZ" sz="28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cs-CZ" sz="28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cs-CZ" sz="28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𝒙</m:t>
                    </m:r>
                  </m:oMath>
                </a14:m>
                <a:r>
                  <a:rPr lang="cs-CZ" sz="2800" dirty="0">
                    <a:ea typeface="Cambria Math"/>
                  </a:rPr>
                  <a:t/>
                </a:r>
                <a:br>
                  <a:rPr lang="cs-CZ" sz="2800" dirty="0">
                    <a:ea typeface="Cambria Math"/>
                  </a:rPr>
                </a:br>
                <a:r>
                  <a:rPr lang="cs-CZ" sz="2800" b="0" dirty="0" smtClean="0"/>
                  <a:t/>
                </a:r>
                <a:br>
                  <a:rPr lang="cs-CZ" sz="2800" b="0" dirty="0" smtClean="0"/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𝑥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≠±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𝑦</m:t>
                    </m:r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772816"/>
                <a:ext cx="8892480" cy="4824536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8280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Řešení B</a:t>
            </a:r>
            <a:endParaRPr lang="cs-CZ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540568" y="1268760"/>
                <a:ext cx="8423920" cy="5589240"/>
              </a:xfrm>
            </p:spPr>
            <p:txBody>
              <a:bodyPr>
                <a:normAutofit lnSpcReduction="10000"/>
              </a:bodyPr>
              <a:lstStyle/>
              <a:p>
                <a:pPr marL="514350" indent="-514350">
                  <a:buFont typeface="+mj-lt"/>
                  <a:buAutoNum type="arabicPeriod" startAt="2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360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36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sSup>
                              <m:sSupPr>
                                <m:ctrlPr>
                                  <a:rPr lang="cs-CZ" sz="3600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i="1">
                                    <a:latin typeface="Cambria Math"/>
                                    <a:ea typeface="Cambria Math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cs-CZ" sz="3600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−5</m:t>
                            </m:r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𝑐𝑑</m:t>
                            </m:r>
                          </m:num>
                          <m:den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𝑐𝑑</m:t>
                            </m:r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cs-CZ" sz="3600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i="1">
                                    <a:latin typeface="Cambria Math"/>
                                    <a:ea typeface="Cambria Math"/>
                                  </a:rPr>
                                  <m:t>𝑑</m:t>
                                </m:r>
                              </m:e>
                              <m:sup>
                                <m:r>
                                  <a:rPr lang="cs-CZ" sz="3600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sz="36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cs-CZ" sz="3600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i="1">
                                    <a:latin typeface="Cambria Math"/>
                                    <a:ea typeface="Cambria Math"/>
                                  </a:rPr>
                                  <m:t>𝑑</m:t>
                                </m:r>
                              </m:e>
                              <m:sup>
                                <m:r>
                                  <a:rPr lang="cs-CZ" sz="3600" i="1"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𝑑</m:t>
                            </m:r>
                            <m:sSup>
                              <m:sSupPr>
                                <m:ctrlPr>
                                  <a:rPr lang="cs-CZ" sz="3600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i="1">
                                    <a:latin typeface="Cambria Math"/>
                                    <a:ea typeface="Cambria Math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cs-CZ" sz="3600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𝑐</m:t>
                            </m:r>
                            <m:sSup>
                              <m:sSupPr>
                                <m:ctrlPr>
                                  <a:rPr lang="cs-CZ" sz="3600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3600" i="1">
                                    <a:latin typeface="Cambria Math"/>
                                    <a:ea typeface="Cambria Math"/>
                                  </a:rPr>
                                  <m:t>𝑑</m:t>
                                </m:r>
                              </m:e>
                              <m:sup>
                                <m:r>
                                  <a:rPr lang="cs-CZ" sz="3600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  <m:r>
                      <a:rPr lang="cs-CZ" sz="36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3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−5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𝑐</m:t>
                        </m:r>
                        <m:d>
                          <m:dPr>
                            <m:ctrlP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𝑑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𝑐</m:t>
                            </m:r>
                          </m:e>
                        </m:d>
                      </m:num>
                      <m:den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𝑑</m:t>
                        </m:r>
                        <m:d>
                          <m:dPr>
                            <m:ctrlP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𝑐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𝑑</m:t>
                            </m:r>
                          </m:e>
                        </m:d>
                      </m:den>
                    </m:f>
                    <m:r>
                      <a:rPr lang="cs-CZ" sz="3600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3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𝑐</m:t>
                        </m:r>
                        <m:sSup>
                          <m:sSupPr>
                            <m:ctrlP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𝑑</m:t>
                        </m:r>
                        <m:d>
                          <m:dPr>
                            <m:ctrlP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𝑑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𝑐</m:t>
                            </m:r>
                          </m:e>
                        </m:d>
                        <m:d>
                          <m:dPr>
                            <m:ctrlP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𝑑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𝑐</m:t>
                            </m:r>
                          </m:e>
                        </m:d>
                      </m:den>
                    </m:f>
                    <m:r>
                      <a:rPr lang="cs-CZ" sz="36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36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36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36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𝟓</m:t>
                        </m:r>
                        <m:sSup>
                          <m:sSupPr>
                            <m:ctrlPr>
                              <a:rPr lang="cs-CZ" sz="36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sz="36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𝒄</m:t>
                            </m:r>
                          </m:e>
                          <m:sup>
                            <m:r>
                              <a:rPr lang="cs-CZ" sz="36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sz="36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3600" b="1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3600" b="1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𝒅</m:t>
                                </m:r>
                                <m:r>
                                  <a:rPr lang="cs-CZ" sz="3600" b="1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cs-CZ" sz="3600" b="1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𝒄</m:t>
                                </m:r>
                              </m:e>
                            </m:d>
                          </m:e>
                          <m:sup>
                            <m:r>
                              <a:rPr lang="cs-CZ" sz="36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800" b="1" i="1" dirty="0" smtClean="0">
                    <a:latin typeface="Cambria Math"/>
                    <a:ea typeface="Cambria Math"/>
                  </a:rPr>
                  <a:t/>
                </a:r>
                <a:br>
                  <a:rPr lang="cs-CZ" sz="2800" b="1" i="1" dirty="0" smtClean="0"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𝑑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𝑐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𝑐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≠±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𝑑</m:t>
                    </m:r>
                  </m:oMath>
                </a14:m>
                <a:r>
                  <a:rPr lang="cs-CZ" sz="2800" dirty="0"/>
                  <a:t/>
                </a:r>
                <a:br>
                  <a:rPr lang="cs-CZ" sz="2800" dirty="0"/>
                </a:br>
                <a:endParaRPr lang="cs-CZ" sz="2800" dirty="0"/>
              </a:p>
              <a:p>
                <a:pPr marL="514350" indent="-514350">
                  <a:buFont typeface="+mj-lt"/>
                  <a:buAutoNum type="arabicPeriod" startAt="2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36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3−</m:t>
                        </m:r>
                        <m:f>
                          <m:fPr>
                            <m:ctrlPr>
                              <a:rPr lang="cs-CZ" sz="36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</m:num>
                          <m:den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𝑢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sz="36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</m:num>
                          <m:den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𝑢</m:t>
                            </m:r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</m:den>
                        </m:f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+3</m:t>
                        </m:r>
                      </m:den>
                    </m:f>
                    <m:r>
                      <a:rPr lang="cs-CZ" sz="36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3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−3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num>
                      <m:den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</m:den>
                    </m:f>
                    <m:r>
                      <a:rPr lang="cs-CZ" sz="3600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3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num>
                      <m:den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+3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−3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den>
                    </m:f>
                    <m:r>
                      <a:rPr lang="cs-CZ" sz="36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3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−3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</m:num>
                      <m:den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</m:den>
                    </m:f>
                    <m:r>
                      <a:rPr lang="cs-CZ" sz="3600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3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𝑢</m:t>
                            </m:r>
                          </m:e>
                        </m:d>
                      </m:num>
                      <m:den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−3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𝑢</m:t>
                            </m:r>
                          </m:e>
                        </m:d>
                      </m:den>
                    </m:f>
                    <m:r>
                      <a:rPr lang="cs-CZ" sz="36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36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𝟏</m:t>
                    </m:r>
                  </m:oMath>
                </a14:m>
                <a:r>
                  <a:rPr lang="cs-CZ" sz="3600" i="1" dirty="0" smtClean="0">
                    <a:latin typeface="Cambria Math"/>
                    <a:ea typeface="Cambria Math"/>
                  </a:rPr>
                  <a:t/>
                </a:r>
                <a:br>
                  <a:rPr lang="cs-CZ" sz="3600" i="1" dirty="0" smtClean="0"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cs-CZ" sz="3600" b="0" i="1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cs-CZ" sz="3600" b="0" i="1" smtClean="0">
                        <a:latin typeface="Cambria Math"/>
                        <a:ea typeface="Cambria Math"/>
                      </a:rPr>
                      <m:t>𝑢</m:t>
                    </m:r>
                    <m:r>
                      <a:rPr lang="cs-CZ" sz="3600" b="0" i="1" smtClean="0">
                        <a:latin typeface="Cambria Math"/>
                        <a:ea typeface="Cambria Math"/>
                      </a:rPr>
                      <m:t>;</m:t>
                    </m:r>
                    <m:r>
                      <a:rPr lang="cs-CZ" sz="3600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cs-CZ" sz="3600" b="0" i="1" smtClean="0">
                        <a:latin typeface="Cambria Math"/>
                        <a:ea typeface="Cambria Math"/>
                      </a:rPr>
                      <m:t>≠</m:t>
                    </m:r>
                    <m:f>
                      <m:fPr>
                        <m:ctrlPr>
                          <a:rPr lang="cs-CZ" sz="3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cs-CZ" sz="3600" b="0" i="1" smtClean="0">
                        <a:latin typeface="Cambria Math"/>
                        <a:ea typeface="Cambria Math"/>
                      </a:rPr>
                      <m:t>𝑢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568" y="1268760"/>
                <a:ext cx="8423920" cy="558924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4185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cs-CZ" dirty="0" smtClean="0">
                <a:solidFill>
                  <a:schemeClr val="accent1"/>
                </a:solidFill>
              </a:rPr>
              <a:t>Návrh hodnocení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cs-CZ" dirty="0" smtClean="0"/>
              <a:t>Řešení každého příkladu …………max. 3 body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684285"/>
              </p:ext>
            </p:extLst>
          </p:nvPr>
        </p:nvGraphicFramePr>
        <p:xfrm>
          <a:off x="1403648" y="3068960"/>
          <a:ext cx="6096000" cy="2873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Počet bodů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Známka </a:t>
                      </a:r>
                      <a:endParaRPr lang="cs-CZ" dirty="0"/>
                    </a:p>
                  </a:txBody>
                  <a:tcPr/>
                </a:tc>
              </a:tr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Výborný</a:t>
                      </a:r>
                      <a:endParaRPr lang="cs-CZ" dirty="0"/>
                    </a:p>
                  </a:txBody>
                  <a:tcPr/>
                </a:tc>
              </a:tr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8 - 7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Chvalitebný</a:t>
                      </a:r>
                      <a:endParaRPr lang="cs-CZ" dirty="0"/>
                    </a:p>
                  </a:txBody>
                  <a:tcPr/>
                </a:tc>
              </a:tr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6 - 5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Dobrý</a:t>
                      </a:r>
                      <a:endParaRPr lang="cs-CZ" dirty="0"/>
                    </a:p>
                  </a:txBody>
                  <a:tcPr/>
                </a:tc>
              </a:tr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4 - 3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Dostatečný</a:t>
                      </a:r>
                      <a:endParaRPr lang="cs-CZ" dirty="0"/>
                    </a:p>
                  </a:txBody>
                  <a:tcPr/>
                </a:tc>
              </a:tr>
              <a:tr h="478852">
                <a:tc>
                  <a:txBody>
                    <a:bodyPr/>
                    <a:lstStyle/>
                    <a:p>
                      <a:r>
                        <a:rPr lang="cs-CZ" dirty="0" smtClean="0"/>
                        <a:t>2 – 0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Nedostatečný 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561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</TotalTime>
  <Words>402</Words>
  <Application>Microsoft Office PowerPoint</Application>
  <PresentationFormat>Předvádění na obrazovce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Kontrolní práce – složené lomené výrazy</vt:lpstr>
      <vt:lpstr>Kontrolní práce Upravte lomené výrazy</vt:lpstr>
      <vt:lpstr>Řešení A</vt:lpstr>
      <vt:lpstr>Řešení A</vt:lpstr>
      <vt:lpstr>Řešení B</vt:lpstr>
      <vt:lpstr>Řešení B</vt:lpstr>
      <vt:lpstr>Návrh hodnocení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127</cp:revision>
  <dcterms:created xsi:type="dcterms:W3CDTF">2012-06-18T15:15:37Z</dcterms:created>
  <dcterms:modified xsi:type="dcterms:W3CDTF">2013-03-03T06:58:52Z</dcterms:modified>
</cp:coreProperties>
</file>