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Prospěch z matematiky</c:v>
                </c:pt>
              </c:strCache>
            </c:strRef>
          </c:tx>
          <c:cat>
            <c:strRef>
              <c:f>List1!$A$2:$A$6</c:f>
              <c:strCache>
                <c:ptCount val="5"/>
                <c:pt idx="0">
                  <c:v>výborný</c:v>
                </c:pt>
                <c:pt idx="1">
                  <c:v>chvalitebný</c:v>
                </c:pt>
                <c:pt idx="2">
                  <c:v>dobrý</c:v>
                </c:pt>
                <c:pt idx="3">
                  <c:v>dostatečný</c:v>
                </c:pt>
                <c:pt idx="4">
                  <c:v>nedostatečný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9</c:v>
                </c:pt>
                <c:pt idx="1">
                  <c:v>12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Prospěch z matematiky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Výborný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Chvalitebný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12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Dobrý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Dostatečný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 dirty="0"/>
                      <a:t>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Nedostatečný</a:t>
                    </a:r>
                    <a:endParaRPr lang="cs-CZ" smtClean="0"/>
                  </a:p>
                  <a:p>
                    <a:r>
                      <a:rPr lang="en-US" smtClean="0"/>
                      <a:t> </a:t>
                    </a:r>
                    <a:r>
                      <a:rPr lang="en-US" dirty="0"/>
                      <a:t>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výborný</c:v>
                </c:pt>
                <c:pt idx="1">
                  <c:v>chvalitebný</c:v>
                </c:pt>
                <c:pt idx="2">
                  <c:v>dobrý</c:v>
                </c:pt>
                <c:pt idx="3">
                  <c:v>dostatečný</c:v>
                </c:pt>
                <c:pt idx="4">
                  <c:v>nedostatečný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9</c:v>
                </c:pt>
                <c:pt idx="1">
                  <c:v>12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Prospěch z matematiky</c:v>
                </c:pt>
              </c:strCache>
            </c:strRef>
          </c:tx>
          <c:explosion val="2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Výborný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Chvalitebný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12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879921259842521E-2"/>
                  <c:y val="2.5262795275590551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Dobrý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Dostatečný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 dirty="0"/>
                      <a:t>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Nedostatečný</a:t>
                    </a:r>
                    <a:endParaRPr lang="cs-CZ" smtClean="0"/>
                  </a:p>
                  <a:p>
                    <a:r>
                      <a:rPr lang="en-US" smtClean="0"/>
                      <a:t> </a:t>
                    </a:r>
                    <a:r>
                      <a:rPr lang="en-US" dirty="0"/>
                      <a:t>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výborný</c:v>
                </c:pt>
                <c:pt idx="1">
                  <c:v>chvalitebný</c:v>
                </c:pt>
                <c:pt idx="2">
                  <c:v>dobrý</c:v>
                </c:pt>
                <c:pt idx="3">
                  <c:v>dostatečný</c:v>
                </c:pt>
                <c:pt idx="4">
                  <c:v>nedostatečný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9</c:v>
                </c:pt>
                <c:pt idx="1">
                  <c:v>12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Prospěch z matematiky</c:v>
                </c:pt>
              </c:strCache>
            </c:strRef>
          </c:tx>
          <c:explosion val="37"/>
          <c:dPt>
            <c:idx val="2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Výborný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505134514435697"/>
                  <c:y val="-0.10684375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err="1" smtClean="0"/>
                      <a:t>Chva</a:t>
                    </a:r>
                    <a:r>
                      <a:rPr lang="en-US" dirty="0" err="1" smtClean="0"/>
                      <a:t>litebný</a:t>
                    </a:r>
                    <a:r>
                      <a:rPr lang="cs-CZ" dirty="0" smtClean="0"/>
                      <a:t> </a:t>
                    </a:r>
                    <a:r>
                      <a:rPr lang="en-US" dirty="0" smtClean="0"/>
                      <a:t> </a:t>
                    </a:r>
                    <a:r>
                      <a:rPr lang="en-US" dirty="0"/>
                      <a:t>12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Dobrý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Dostatečný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 dirty="0"/>
                      <a:t>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Nedostatečný</a:t>
                    </a:r>
                    <a:endParaRPr lang="cs-CZ" smtClean="0"/>
                  </a:p>
                  <a:p>
                    <a:r>
                      <a:rPr lang="en-US" smtClean="0"/>
                      <a:t> </a:t>
                    </a:r>
                    <a:r>
                      <a:rPr lang="en-US" dirty="0"/>
                      <a:t>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výborný</c:v>
                </c:pt>
                <c:pt idx="1">
                  <c:v>chvalitebný</c:v>
                </c:pt>
                <c:pt idx="2">
                  <c:v>dobrý</c:v>
                </c:pt>
                <c:pt idx="3">
                  <c:v>dostatečný</c:v>
                </c:pt>
                <c:pt idx="4">
                  <c:v>nedostatečný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9</c:v>
                </c:pt>
                <c:pt idx="1">
                  <c:v>12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218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787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517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532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8924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282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27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Kruhový diagram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172061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ročník </a:t>
                      </a:r>
                      <a:r>
                        <a:rPr lang="cs-CZ" baseline="0" smtClean="0"/>
                        <a:t>osmiletého studia </a:t>
                      </a:r>
                      <a:r>
                        <a:rPr lang="cs-CZ" baseline="0" dirty="0" smtClean="0"/>
                        <a:t>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 s kruhovým diagramem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Vysvětlení</a:t>
                      </a:r>
                      <a:r>
                        <a:rPr lang="cs-CZ" baseline="0" smtClean="0"/>
                        <a:t> </a:t>
                      </a:r>
                      <a:r>
                        <a:rPr lang="cs-CZ" smtClean="0"/>
                        <a:t>pojmu </a:t>
                      </a:r>
                      <a:r>
                        <a:rPr lang="cs-CZ" dirty="0" smtClean="0"/>
                        <a:t>kruhový diagram</a:t>
                      </a:r>
                      <a:r>
                        <a:rPr lang="cs-CZ" baseline="0" dirty="0" smtClean="0"/>
                        <a:t> a rozbor údajů, které lze z kruhového diagramu zjistit. Procházením stránek žáci řeší úkoly nejprve sami, pak následuje kontrola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76672"/>
            <a:ext cx="864096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K čemu slouží kruhové diagramy?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071498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Kruhovým diagramem </a:t>
            </a:r>
            <a:r>
              <a:rPr lang="cs-CZ" sz="2800" dirty="0" smtClean="0"/>
              <a:t>graficky</a:t>
            </a:r>
            <a:r>
              <a:rPr lang="cs-CZ" sz="2800" b="1" dirty="0" smtClean="0"/>
              <a:t> </a:t>
            </a:r>
            <a:r>
              <a:rPr lang="cs-CZ" sz="2800" dirty="0" smtClean="0"/>
              <a:t>znázorňujeme rozdělení určitého celku na části.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19" y="2025605"/>
            <a:ext cx="8640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Pomocí kruhového diagramu lze znázornit rozdělení </a:t>
            </a:r>
          </a:p>
          <a:p>
            <a:r>
              <a:rPr lang="cs-CZ" sz="2800" b="1" dirty="0"/>
              <a:t>k</a:t>
            </a:r>
            <a:r>
              <a:rPr lang="cs-CZ" sz="2800" b="1" dirty="0" smtClean="0"/>
              <a:t>valitativních i kvantitativních znaků.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2979712"/>
            <a:ext cx="1054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Např.: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281559" y="2979712"/>
            <a:ext cx="4711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z</a:t>
            </a:r>
            <a:r>
              <a:rPr lang="cs-CZ" sz="2800" dirty="0" smtClean="0"/>
              <a:t>působ dopravy do zaměstnání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305783" y="3429000"/>
            <a:ext cx="4419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n</a:t>
            </a:r>
            <a:r>
              <a:rPr lang="cs-CZ" sz="2800" dirty="0" smtClean="0"/>
              <a:t>ejoblíbenější televizní kanál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281559" y="3861048"/>
            <a:ext cx="5137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c</a:t>
            </a:r>
            <a:r>
              <a:rPr lang="cs-CZ" sz="2800" dirty="0" smtClean="0"/>
              <a:t>izí jazyk, který aktivně používáme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281559" y="4293096"/>
            <a:ext cx="7816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vyjádření souhlasu či nesouhlasu (jste spokojeni s …)</a:t>
            </a:r>
            <a:endParaRPr lang="cs-CZ" sz="28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148890" y="4820171"/>
            <a:ext cx="88462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48891" y="4941168"/>
            <a:ext cx="8743590" cy="18158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Každou hodnotu znázorňuje v diagramu </a:t>
            </a:r>
            <a:r>
              <a:rPr lang="cs-CZ" sz="2800" b="1" dirty="0" smtClean="0"/>
              <a:t>kruhová výseč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Její </a:t>
            </a:r>
            <a:r>
              <a:rPr lang="cs-CZ" sz="2800" u="sng" dirty="0" smtClean="0"/>
              <a:t>středový úhel i plošný obsah</a:t>
            </a:r>
            <a:r>
              <a:rPr lang="cs-CZ" sz="2800" b="1" dirty="0"/>
              <a:t> </a:t>
            </a:r>
            <a:r>
              <a:rPr lang="cs-CZ" sz="2800" dirty="0" smtClean="0"/>
              <a:t>odpovídají tomu, jak často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e daná hodnota vyskytuje mezi ostatními hodnotami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souboru.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9251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634549765"/>
              </p:ext>
            </p:extLst>
          </p:nvPr>
        </p:nvGraphicFramePr>
        <p:xfrm>
          <a:off x="1223628" y="2996952"/>
          <a:ext cx="6624736" cy="3415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07504" y="399893"/>
            <a:ext cx="8856984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u="sng" dirty="0" smtClean="0">
                <a:solidFill>
                  <a:schemeClr val="tx1"/>
                </a:solidFill>
              </a:rPr>
              <a:t>Příklad: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Kruhový diagram vyjadřuje </a:t>
            </a: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celkový prospěch třídy </a:t>
            </a:r>
          </a:p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z matematiky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cs-CZ" sz="2800" dirty="0" smtClean="0"/>
              <a:t>a) Jaké informace vyčtete z grafu?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7897" y="1916832"/>
            <a:ext cx="8856591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b) Uspořádejte kruhové výseče podle velikostí jejich  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obsahů a podle velikostí jejich středových úhlů.                 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6098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1830966273"/>
              </p:ext>
            </p:extLst>
          </p:nvPr>
        </p:nvGraphicFramePr>
        <p:xfrm>
          <a:off x="1403648" y="3068960"/>
          <a:ext cx="60960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404664"/>
            <a:ext cx="855503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Zjistěte, jak souvisí </a:t>
            </a:r>
            <a:r>
              <a:rPr lang="cs-CZ" sz="2800" b="1" dirty="0" smtClean="0"/>
              <a:t>uspořádání výsečí </a:t>
            </a:r>
            <a:r>
              <a:rPr lang="cs-CZ" sz="2800" u="sng" dirty="0" smtClean="0"/>
              <a:t>podle jejich obsahů</a:t>
            </a:r>
          </a:p>
          <a:p>
            <a:r>
              <a:rPr lang="cs-CZ" sz="2800" dirty="0" smtClean="0"/>
              <a:t>s údaji, kolik žáků mělo výborný, chvalitebný, dobrý,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ostatečný nebo nedostatečný prospěch.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2033556"/>
            <a:ext cx="85550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Zjistěte, jak souvisí </a:t>
            </a:r>
            <a:r>
              <a:rPr lang="cs-CZ" sz="2800" b="1" dirty="0" smtClean="0"/>
              <a:t>uspořádání výsečí </a:t>
            </a:r>
            <a:r>
              <a:rPr lang="cs-CZ" sz="2800" u="sng" dirty="0" smtClean="0"/>
              <a:t>podle jejich </a:t>
            </a:r>
          </a:p>
          <a:p>
            <a:r>
              <a:rPr lang="cs-CZ" sz="2800" u="sng" dirty="0"/>
              <a:t>s</a:t>
            </a:r>
            <a:r>
              <a:rPr lang="cs-CZ" sz="2800" u="sng" dirty="0" smtClean="0"/>
              <a:t>tředových úhlů </a:t>
            </a:r>
            <a:r>
              <a:rPr lang="cs-CZ" sz="2800" dirty="0" smtClean="0"/>
              <a:t>s údaji, kolik žáků mělo daný prospěch.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8653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4211608056"/>
              </p:ext>
            </p:extLst>
          </p:nvPr>
        </p:nvGraphicFramePr>
        <p:xfrm>
          <a:off x="1331640" y="276841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79513" y="332656"/>
            <a:ext cx="8856983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Kolik žáků chodí do třídy?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3" y="1052736"/>
            <a:ext cx="8856983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Vyjádřete </a:t>
            </a:r>
            <a:r>
              <a:rPr lang="cs-CZ" sz="2800" b="1" u="sng" dirty="0" smtClean="0"/>
              <a:t>pomocí zlomků</a:t>
            </a:r>
            <a:r>
              <a:rPr lang="cs-CZ" sz="2800" dirty="0" smtClean="0"/>
              <a:t>, jaká část žáků má výborný,</a:t>
            </a:r>
          </a:p>
          <a:p>
            <a:r>
              <a:rPr lang="cs-CZ" sz="2800" dirty="0" smtClean="0"/>
              <a:t>chvalitebný, dobrý, dostatečný nebo nedostatečný prospěch.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6128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2" grpId="1">
        <p:bldAsOne/>
      </p:bldGraphic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20688"/>
            <a:ext cx="7435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Vypočítejte </a:t>
            </a:r>
            <a:r>
              <a:rPr lang="cs-CZ" sz="2800" b="1" u="sng" dirty="0" smtClean="0"/>
              <a:t>středové úhly </a:t>
            </a:r>
            <a:r>
              <a:rPr lang="cs-CZ" sz="2800" dirty="0" smtClean="0"/>
              <a:t>všech kruhových výsečí.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23528" y="1340768"/>
                <a:ext cx="8712968" cy="990977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Uvědomte si, že 100 procentům (celému souboru)</a:t>
                </a:r>
              </a:p>
              <a:p>
                <a:r>
                  <a:rPr lang="cs-CZ" sz="2800" dirty="0" smtClean="0"/>
                  <a:t>odpovídá středový úhel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40768"/>
                <a:ext cx="8712968" cy="9909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492620015"/>
              </p:ext>
            </p:extLst>
          </p:nvPr>
        </p:nvGraphicFramePr>
        <p:xfrm>
          <a:off x="1259632" y="270892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9869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476672"/>
            <a:ext cx="9109042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SPRÁVNÉ ŘEŠENÍ: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196752"/>
            <a:ext cx="938475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Strana 3, 4</a:t>
            </a:r>
            <a:r>
              <a:rPr lang="cs-CZ" sz="2800" dirty="0" smtClean="0"/>
              <a:t>: Z diagramu vidíme, že nejvíce žáků má chvalitebný</a:t>
            </a:r>
          </a:p>
          <a:p>
            <a:r>
              <a:rPr lang="cs-CZ" sz="2800" dirty="0" smtClean="0"/>
              <a:t>prospěch. Uspořádání dalších hodnot prospěchu je: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ýborný, dobrý, dostatečný, nedostatečný. </a:t>
            </a:r>
          </a:p>
          <a:p>
            <a:endParaRPr lang="cs-CZ" sz="2800" dirty="0"/>
          </a:p>
          <a:p>
            <a:r>
              <a:rPr lang="cs-CZ" sz="2800" dirty="0" smtClean="0"/>
              <a:t>Uspořádání kruhových výsečí podle obsahů a středových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hlů je stejné. Četnosti hodnot jsou totiž úměrné </a:t>
            </a:r>
            <a:endParaRPr lang="cs-CZ" sz="2800" dirty="0"/>
          </a:p>
          <a:p>
            <a:r>
              <a:rPr lang="cs-CZ" sz="2800" dirty="0" smtClean="0"/>
              <a:t>velikostem obsahů</a:t>
            </a:r>
            <a:r>
              <a:rPr lang="cs-CZ" sz="2800" dirty="0"/>
              <a:t> </a:t>
            </a:r>
            <a:r>
              <a:rPr lang="cs-CZ" sz="2800" dirty="0" smtClean="0"/>
              <a:t>i středových úhlů výsečí.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0" y="4305295"/>
            <a:ext cx="91090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0" y="4653136"/>
            <a:ext cx="864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Strana 5</a:t>
            </a:r>
            <a:r>
              <a:rPr lang="cs-CZ" sz="2800" dirty="0" smtClean="0"/>
              <a:t>: Do třídy chodí 30 žáků. (9 + 12+ 6 + 2 + 1 = 30)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0" y="5176356"/>
                <a:ext cx="5603659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Výborný prospěch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= 0,3 = 30 %</a:t>
                </a:r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76356"/>
                <a:ext cx="5603659" cy="704295"/>
              </a:xfrm>
              <a:prstGeom prst="rect">
                <a:avLst/>
              </a:prstGeom>
              <a:blipFill rotWithShape="1">
                <a:blip r:embed="rId3"/>
                <a:stretch>
                  <a:fillRect l="-2176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0" y="5867491"/>
                <a:ext cx="6051122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Chvalitebný </a:t>
                </a:r>
                <a:r>
                  <a:rPr lang="cs-CZ" sz="2800" dirty="0" err="1" smtClean="0"/>
                  <a:t>propěch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= 0,4 = 40 %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867491"/>
                <a:ext cx="6051122" cy="704295"/>
              </a:xfrm>
              <a:prstGeom prst="rect">
                <a:avLst/>
              </a:prstGeom>
              <a:blipFill rotWithShape="1">
                <a:blip r:embed="rId4"/>
                <a:stretch>
                  <a:fillRect l="-2014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13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226597"/>
                <a:ext cx="5063374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Dobrý prospěch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= 0,2 = 20 %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26597"/>
                <a:ext cx="5063374" cy="704295"/>
              </a:xfrm>
              <a:prstGeom prst="rect">
                <a:avLst/>
              </a:prstGeom>
              <a:blipFill rotWithShape="1">
                <a:blip r:embed="rId3"/>
                <a:stretch>
                  <a:fillRect l="-2407" r="-1324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1520" y="836712"/>
                <a:ext cx="5736699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Dostatečný prospěch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cs-CZ" sz="2800" dirty="0" smtClean="0"/>
                  <a:t> = 6,7 %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836712"/>
                <a:ext cx="5736699" cy="704295"/>
              </a:xfrm>
              <a:prstGeom prst="rect">
                <a:avLst/>
              </a:prstGeom>
              <a:blipFill rotWithShape="1">
                <a:blip r:embed="rId4"/>
                <a:stretch>
                  <a:fillRect l="-2125" r="-1063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1524361"/>
                <a:ext cx="5549148" cy="703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Nedostatečný prospěch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3,3 % 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524361"/>
                <a:ext cx="5549148" cy="703398"/>
              </a:xfrm>
              <a:prstGeom prst="rect">
                <a:avLst/>
              </a:prstGeom>
              <a:blipFill rotWithShape="1">
                <a:blip r:embed="rId5"/>
                <a:stretch>
                  <a:fillRect l="-2195" r="-1207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251520" y="2227759"/>
            <a:ext cx="84249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23528" y="2564904"/>
            <a:ext cx="1508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Strana 6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20" y="3088124"/>
                <a:ext cx="81131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Výborný prospěch</a:t>
                </a:r>
                <a:r>
                  <a:rPr lang="cs-CZ" sz="2800" dirty="0" smtClean="0"/>
                  <a:t> … 30 %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0,3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𝟏𝟎𝟖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088124"/>
                <a:ext cx="8113183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1503" t="-10588" b="-341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40705" y="3599438"/>
                <a:ext cx="855695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Chvalitebný prospěch</a:t>
                </a:r>
                <a:r>
                  <a:rPr lang="cs-CZ" sz="2800" dirty="0" smtClean="0"/>
                  <a:t> … 40 </a:t>
                </a:r>
                <a:r>
                  <a:rPr lang="cs-CZ" sz="2800" dirty="0"/>
                  <a:t>%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0,4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𝟒𝟒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5" y="3599438"/>
                <a:ext cx="8556958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1425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09640" y="4122658"/>
                <a:ext cx="75368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Dobrý prospěch</a:t>
                </a:r>
                <a:r>
                  <a:rPr lang="cs-CZ" sz="2800" dirty="0" smtClean="0"/>
                  <a:t> … 20 %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0,2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𝟕𝟐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40" y="4122658"/>
                <a:ext cx="7536871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1617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40705" y="4645878"/>
                <a:ext cx="88081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Dostatečný prospěch</a:t>
                </a:r>
                <a:r>
                  <a:rPr lang="cs-CZ" sz="2800" dirty="0" smtClean="0"/>
                  <a:t> … 6,7 </a:t>
                </a:r>
                <a:r>
                  <a:rPr lang="cs-CZ" sz="2800" dirty="0"/>
                  <a:t>%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0,067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𝟐𝟒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5" y="4645878"/>
                <a:ext cx="8808117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1384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51520" y="5180173"/>
                <a:ext cx="90229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Ne</a:t>
                </a:r>
                <a:r>
                  <a:rPr lang="cs-CZ" sz="2800" u="sng" dirty="0"/>
                  <a:t>d</a:t>
                </a:r>
                <a:r>
                  <a:rPr lang="cs-CZ" sz="2800" u="sng" dirty="0" smtClean="0"/>
                  <a:t>ostatečný prospěch</a:t>
                </a:r>
                <a:r>
                  <a:rPr lang="cs-CZ" sz="2800" dirty="0" smtClean="0"/>
                  <a:t> … 3,3 </a:t>
                </a:r>
                <a:r>
                  <a:rPr lang="cs-CZ" sz="2800" dirty="0"/>
                  <a:t>%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0,033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𝟏𝟐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180173"/>
                <a:ext cx="9022919" cy="523220"/>
              </a:xfrm>
              <a:prstGeom prst="rect">
                <a:avLst/>
              </a:prstGeom>
              <a:blipFill rotWithShape="1">
                <a:blip r:embed="rId10"/>
                <a:stretch>
                  <a:fillRect l="-1351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Přímá spojnice 12"/>
          <p:cNvCxnSpPr/>
          <p:nvPr/>
        </p:nvCxnSpPr>
        <p:spPr>
          <a:xfrm>
            <a:off x="240705" y="5805264"/>
            <a:ext cx="87252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40705" y="6093296"/>
                <a:ext cx="555055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𝟏𝟎𝟖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𝟏𝟒𝟒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𝟕𝟐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𝟐𝟒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latin typeface="Cambria Math"/>
                          </a:rPr>
                          <m:t>𝟏𝟐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=    </a:t>
                </a:r>
                <a:endParaRPr lang="cs-CZ" sz="28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5" y="6093296"/>
                <a:ext cx="5550558" cy="523220"/>
              </a:xfrm>
              <a:prstGeom prst="rect">
                <a:avLst/>
              </a:prstGeom>
              <a:blipFill rotWithShape="1">
                <a:blip r:embed="rId11"/>
                <a:stretch>
                  <a:fillRect t="-10588" r="-1427" b="-341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5439831" y="6093296"/>
                <a:ext cx="1076385" cy="523220"/>
              </a:xfrm>
              <a:prstGeom prst="rect">
                <a:avLst/>
              </a:prstGeom>
              <a:noFill/>
              <a:ln w="762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831" y="6093296"/>
                <a:ext cx="1076385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762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977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5" grpId="0"/>
      <p:bldP spid="8" grpId="0"/>
      <p:bldP spid="9" grpId="0"/>
      <p:bldP spid="10" grpId="0"/>
      <p:bldP spid="11" grpId="0"/>
      <p:bldP spid="14" grpId="0"/>
      <p:bldP spid="15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638</Words>
  <Application>Microsoft Office PowerPoint</Application>
  <PresentationFormat>Předvádění na obrazovce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Kruhový diagram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75</cp:revision>
  <dcterms:created xsi:type="dcterms:W3CDTF">2012-06-18T15:15:37Z</dcterms:created>
  <dcterms:modified xsi:type="dcterms:W3CDTF">2013-07-26T16:50:21Z</dcterms:modified>
</cp:coreProperties>
</file>