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notesSlides/notesSlide4.xml" ContentType="application/vnd.openxmlformats-officedocument.presentationml.notesSlide+xml"/>
  <Override PartName="/ppt/charts/chart2.xml" ContentType="application/vnd.openxmlformats-officedocument.drawingml.chart+xml"/>
  <Override PartName="/ppt/notesSlides/notesSlide5.xml" ContentType="application/vnd.openxmlformats-officedocument.presentationml.notesSlide+xml"/>
  <Override PartName="/ppt/charts/chart3.xml" ContentType="application/vnd.openxmlformats-officedocument.drawingml.chart+xml"/>
  <Override PartName="/ppt/notesSlides/notesSlide6.xml" ContentType="application/vnd.openxmlformats-officedocument.presentationml.notesSlide+xml"/>
  <Override PartName="/ppt/charts/chart4.xml" ContentType="application/vnd.openxmlformats-officedocument.drawingml.chart+xml"/>
  <Override PartName="/ppt/notesSlides/notesSlide7.xml" ContentType="application/vnd.openxmlformats-officedocument.presentationml.notesSlide+xml"/>
  <Override PartName="/ppt/charts/chart5.xml" ContentType="application/vnd.openxmlformats-officedocument.drawingml.char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charts/chart6.xml" ContentType="application/vnd.openxmlformats-officedocument.drawingml.chart+xml"/>
  <Override PartName="/ppt/notesSlides/notesSlide11.xml" ContentType="application/vnd.openxmlformats-officedocument.presentationml.notesSlide+xml"/>
  <Override PartName="/ppt/charts/chart7.xml" ContentType="application/vnd.openxmlformats-officedocument.drawingml.chart+xml"/>
  <Override PartName="/ppt/notesSlides/notesSlide12.xml" ContentType="application/vnd.openxmlformats-officedocument.presentationml.notesSlide+xml"/>
  <Override PartName="/ppt/charts/chart8.xml" ContentType="application/vnd.openxmlformats-officedocument.drawingml.chart+xml"/>
  <Override PartName="/ppt/notesSlides/notesSlide13.xml" ContentType="application/vnd.openxmlformats-officedocument.presentationml.notesSlide+xml"/>
  <Override PartName="/ppt/charts/chart9.xml" ContentType="application/vnd.openxmlformats-officedocument.drawingml.chart+xml"/>
  <Override PartName="/ppt/notesSlides/notesSlide14.xml" ContentType="application/vnd.openxmlformats-officedocument.presentationml.notesSlide+xml"/>
  <Override PartName="/ppt/charts/chart10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5" d="100"/>
          <a:sy n="75" d="100"/>
        </p:scale>
        <p:origin x="-186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0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List1!$B$1</c:f>
              <c:strCache>
                <c:ptCount val="1"/>
                <c:pt idx="0">
                  <c:v>2. cizí jazyk</c:v>
                </c:pt>
              </c:strCache>
            </c:strRef>
          </c:tx>
          <c:cat>
            <c:strRef>
              <c:f>List1!$A$2:$A$6</c:f>
              <c:strCache>
                <c:ptCount val="5"/>
                <c:pt idx="0">
                  <c:v>němčina</c:v>
                </c:pt>
                <c:pt idx="1">
                  <c:v>španělština</c:v>
                </c:pt>
                <c:pt idx="2">
                  <c:v>ruština</c:v>
                </c:pt>
                <c:pt idx="3">
                  <c:v>francouzština</c:v>
                </c:pt>
                <c:pt idx="4">
                  <c:v>italština</c:v>
                </c:pt>
              </c:strCache>
            </c:strRef>
          </c:cat>
          <c:val>
            <c:numRef>
              <c:f>List1!$B$2:$B$6</c:f>
              <c:numCache>
                <c:formatCode>Vęeobecný</c:formatCode>
                <c:ptCount val="5"/>
                <c:pt idx="0">
                  <c:v>35</c:v>
                </c:pt>
                <c:pt idx="1">
                  <c:v>45</c:v>
                </c:pt>
                <c:pt idx="2">
                  <c:v>20</c:v>
                </c:pt>
                <c:pt idx="3">
                  <c:v>36</c:v>
                </c:pt>
                <c:pt idx="4">
                  <c:v>14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cs-CZ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2. cizí jazyk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invertIfNegative val="0"/>
          <c:cat>
            <c:strRef>
              <c:f>List1!$A$2:$A$6</c:f>
              <c:strCache>
                <c:ptCount val="5"/>
                <c:pt idx="0">
                  <c:v>němčina</c:v>
                </c:pt>
                <c:pt idx="1">
                  <c:v>španělština</c:v>
                </c:pt>
                <c:pt idx="2">
                  <c:v>ruština</c:v>
                </c:pt>
                <c:pt idx="3">
                  <c:v>francouzština</c:v>
                </c:pt>
                <c:pt idx="4">
                  <c:v>italština</c:v>
                </c:pt>
              </c:strCache>
            </c:strRef>
          </c:cat>
          <c:val>
            <c:numRef>
              <c:f>List1!$B$2:$B$6</c:f>
              <c:numCache>
                <c:formatCode>Vęeobecný</c:formatCode>
                <c:ptCount val="5"/>
                <c:pt idx="0">
                  <c:v>35</c:v>
                </c:pt>
                <c:pt idx="1">
                  <c:v>45</c:v>
                </c:pt>
                <c:pt idx="2">
                  <c:v>20</c:v>
                </c:pt>
                <c:pt idx="3">
                  <c:v>36</c:v>
                </c:pt>
                <c:pt idx="4">
                  <c:v>14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93441024"/>
        <c:axId val="93823744"/>
      </c:barChart>
      <c:catAx>
        <c:axId val="93441024"/>
        <c:scaling>
          <c:orientation val="minMax"/>
        </c:scaling>
        <c:delete val="0"/>
        <c:axPos val="l"/>
        <c:majorTickMark val="out"/>
        <c:minorTickMark val="none"/>
        <c:tickLblPos val="nextTo"/>
        <c:crossAx val="93823744"/>
        <c:crosses val="autoZero"/>
        <c:auto val="1"/>
        <c:lblAlgn val="ctr"/>
        <c:lblOffset val="100"/>
        <c:noMultiLvlLbl val="0"/>
      </c:catAx>
      <c:valAx>
        <c:axId val="93823744"/>
        <c:scaling>
          <c:orientation val="minMax"/>
        </c:scaling>
        <c:delete val="0"/>
        <c:axPos val="b"/>
        <c:majorGridlines/>
        <c:numFmt formatCode="Vęeobecný" sourceLinked="1"/>
        <c:majorTickMark val="out"/>
        <c:minorTickMark val="none"/>
        <c:tickLblPos val="nextTo"/>
        <c:crossAx val="93441024"/>
        <c:crosses val="autoZero"/>
        <c:crossBetween val="between"/>
      </c:valAx>
    </c:plotArea>
    <c:plotVisOnly val="1"/>
    <c:dispBlanksAs val="zero"/>
    <c:showDLblsOverMax val="0"/>
  </c:chart>
  <c:txPr>
    <a:bodyPr/>
    <a:lstStyle/>
    <a:p>
      <a:pPr>
        <a:defRPr sz="1800"/>
      </a:pPr>
      <a:endParaRPr lang="cs-CZ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List1!$B$1</c:f>
              <c:strCache>
                <c:ptCount val="1"/>
                <c:pt idx="0">
                  <c:v>2. cizí jazyk</c:v>
                </c:pt>
              </c:strCache>
            </c:strRef>
          </c:tx>
          <c:dLbls>
            <c:dLbl>
              <c:idx val="3"/>
              <c:layout>
                <c:manualLayout>
                  <c:x val="0.16796883202099738"/>
                  <c:y val="4.8046998031496063E-2"/>
                </c:manualLayout>
              </c:layout>
              <c:tx>
                <c:rich>
                  <a:bodyPr/>
                  <a:lstStyle/>
                  <a:p>
                    <a:r>
                      <a:rPr lang="en-US" sz="1650" baseline="0"/>
                      <a:t>francouzština</a:t>
                    </a:r>
                    <a:endParaRPr lang="en-US"/>
                  </a:p>
                </c:rich>
              </c:tx>
              <c:showLegendKey val="0"/>
              <c:showVal val="0"/>
              <c:showCatName val="1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650" baseline="0"/>
                </a:pPr>
                <a:endParaRPr lang="cs-CZ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</c:dLbls>
          <c:cat>
            <c:strRef>
              <c:f>List1!$A$2:$A$6</c:f>
              <c:strCache>
                <c:ptCount val="5"/>
                <c:pt idx="0">
                  <c:v>němčina</c:v>
                </c:pt>
                <c:pt idx="1">
                  <c:v>španělština</c:v>
                </c:pt>
                <c:pt idx="2">
                  <c:v>ruština</c:v>
                </c:pt>
                <c:pt idx="3">
                  <c:v>francouzština</c:v>
                </c:pt>
                <c:pt idx="4">
                  <c:v>italština</c:v>
                </c:pt>
              </c:strCache>
            </c:strRef>
          </c:cat>
          <c:val>
            <c:numRef>
              <c:f>List1!$B$2:$B$6</c:f>
              <c:numCache>
                <c:formatCode>Vęeobecný</c:formatCode>
                <c:ptCount val="5"/>
                <c:pt idx="0">
                  <c:v>35</c:v>
                </c:pt>
                <c:pt idx="1">
                  <c:v>45</c:v>
                </c:pt>
                <c:pt idx="2">
                  <c:v>20</c:v>
                </c:pt>
                <c:pt idx="3">
                  <c:v>36</c:v>
                </c:pt>
                <c:pt idx="4">
                  <c:v>14</c:v>
                </c:pt>
              </c:numCache>
            </c:numRef>
          </c:val>
        </c:ser>
        <c:dLbls>
          <c:showLegendKey val="0"/>
          <c:showVal val="0"/>
          <c:showCatName val="1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txPr>
    <a:bodyPr/>
    <a:lstStyle/>
    <a:p>
      <a:pPr>
        <a:defRPr sz="1800"/>
      </a:pPr>
      <a:endParaRPr lang="cs-CZ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</c:title>
    <c:autoTitleDeleted val="0"/>
    <c:plotArea>
      <c:layout/>
      <c:pieChart>
        <c:varyColors val="1"/>
        <c:ser>
          <c:idx val="0"/>
          <c:order val="0"/>
          <c:tx>
            <c:strRef>
              <c:f>List1!$B$1</c:f>
              <c:strCache>
                <c:ptCount val="1"/>
                <c:pt idx="0">
                  <c:v>2. cizí jazyk</c:v>
                </c:pt>
              </c:strCache>
            </c:strRef>
          </c:tx>
          <c:dLbls>
            <c:txPr>
              <a:bodyPr/>
              <a:lstStyle/>
              <a:p>
                <a:pPr>
                  <a:defRPr sz="1650" baseline="0"/>
                </a:pPr>
                <a:endParaRPr lang="cs-CZ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List1!$A$2:$A$6</c:f>
              <c:strCache>
                <c:ptCount val="5"/>
                <c:pt idx="0">
                  <c:v>němčina</c:v>
                </c:pt>
                <c:pt idx="1">
                  <c:v>španělština</c:v>
                </c:pt>
                <c:pt idx="2">
                  <c:v>ruština</c:v>
                </c:pt>
                <c:pt idx="3">
                  <c:v>francouzština</c:v>
                </c:pt>
                <c:pt idx="4">
                  <c:v>italština</c:v>
                </c:pt>
              </c:strCache>
            </c:strRef>
          </c:cat>
          <c:val>
            <c:numRef>
              <c:f>List1!$B$2:$B$6</c:f>
              <c:numCache>
                <c:formatCode>Vęeobecný</c:formatCode>
                <c:ptCount val="5"/>
                <c:pt idx="0">
                  <c:v>35</c:v>
                </c:pt>
                <c:pt idx="1">
                  <c:v>45</c:v>
                </c:pt>
                <c:pt idx="2">
                  <c:v>20</c:v>
                </c:pt>
                <c:pt idx="3">
                  <c:v>36</c:v>
                </c:pt>
                <c:pt idx="4">
                  <c:v>14</c:v>
                </c:pt>
              </c:numCache>
            </c:numRef>
          </c:val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cs-CZ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.10844415685544449"/>
          <c:y val="0.16638180334854999"/>
          <c:w val="0.66568129066740334"/>
          <c:h val="0.83361819665144998"/>
        </c:manualLayout>
      </c:layout>
      <c:pieChart>
        <c:varyColors val="1"/>
        <c:ser>
          <c:idx val="0"/>
          <c:order val="0"/>
          <c:tx>
            <c:strRef>
              <c:f>List1!$B$1</c:f>
              <c:strCache>
                <c:ptCount val="1"/>
                <c:pt idx="0">
                  <c:v>2. cizí jazyk</c:v>
                </c:pt>
              </c:strCache>
            </c:strRef>
          </c:tx>
          <c:explosion val="25"/>
          <c:dLbls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List1!$A$2:$A$6</c:f>
              <c:strCache>
                <c:ptCount val="5"/>
                <c:pt idx="0">
                  <c:v>němčina</c:v>
                </c:pt>
                <c:pt idx="1">
                  <c:v>španělština</c:v>
                </c:pt>
                <c:pt idx="2">
                  <c:v>ruština</c:v>
                </c:pt>
                <c:pt idx="3">
                  <c:v>francouzština</c:v>
                </c:pt>
                <c:pt idx="4">
                  <c:v>italština</c:v>
                </c:pt>
              </c:strCache>
            </c:strRef>
          </c:cat>
          <c:val>
            <c:numRef>
              <c:f>List1!$B$2:$B$6</c:f>
              <c:numCache>
                <c:formatCode>Vęeobecný</c:formatCode>
                <c:ptCount val="5"/>
                <c:pt idx="0">
                  <c:v>35</c:v>
                </c:pt>
                <c:pt idx="1">
                  <c:v>45</c:v>
                </c:pt>
                <c:pt idx="2">
                  <c:v>20</c:v>
                </c:pt>
                <c:pt idx="3">
                  <c:v>36</c:v>
                </c:pt>
                <c:pt idx="4">
                  <c:v>14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t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cs-CZ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List1!$B$1</c:f>
              <c:strCache>
                <c:ptCount val="1"/>
                <c:pt idx="0">
                  <c:v>2.cizí jazyk</c:v>
                </c:pt>
              </c:strCache>
            </c:strRef>
          </c:tx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sz="1900" baseline="0" smtClean="0"/>
                      <a:t>němčina </a:t>
                    </a:r>
                    <a:r>
                      <a:rPr lang="en-US" sz="1900" baseline="0"/>
                      <a:t>35</a:t>
                    </a:r>
                    <a:endParaRPr lang="en-US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sz="1900" baseline="0" smtClean="0"/>
                      <a:t>španělština </a:t>
                    </a:r>
                    <a:r>
                      <a:rPr lang="en-US" sz="1900" baseline="0" dirty="0"/>
                      <a:t>45</a:t>
                    </a:r>
                    <a:endParaRPr lang="en-US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 sz="1900" baseline="0" smtClean="0"/>
                      <a:t>ruština </a:t>
                    </a:r>
                    <a:r>
                      <a:rPr lang="en-US" sz="1900" baseline="0"/>
                      <a:t>20</a:t>
                    </a:r>
                    <a:endParaRPr lang="en-US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3"/>
              <c:layout/>
              <c:tx>
                <c:rich>
                  <a:bodyPr/>
                  <a:lstStyle/>
                  <a:p>
                    <a:r>
                      <a:rPr lang="en-US" sz="1900" baseline="0" smtClean="0"/>
                      <a:t>francouzština </a:t>
                    </a:r>
                    <a:r>
                      <a:rPr lang="en-US" sz="1900" baseline="0"/>
                      <a:t>36</a:t>
                    </a:r>
                    <a:endParaRPr lang="en-US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4"/>
              <c:layout/>
              <c:tx>
                <c:rich>
                  <a:bodyPr/>
                  <a:lstStyle/>
                  <a:p>
                    <a:r>
                      <a:rPr lang="en-US" sz="1900" baseline="0" smtClean="0"/>
                      <a:t>Italština</a:t>
                    </a:r>
                    <a:r>
                      <a:rPr lang="cs-CZ" sz="1900" baseline="0" smtClean="0"/>
                      <a:t> </a:t>
                    </a:r>
                    <a:r>
                      <a:rPr lang="en-US" sz="1900" baseline="0" smtClean="0"/>
                      <a:t>14</a:t>
                    </a:r>
                    <a:endParaRPr lang="en-US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900" baseline="0"/>
                </a:pPr>
                <a:endParaRPr lang="cs-CZ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</c:dLbls>
          <c:cat>
            <c:strRef>
              <c:f>List1!$A$2:$A$6</c:f>
              <c:strCache>
                <c:ptCount val="5"/>
                <c:pt idx="0">
                  <c:v>němčina</c:v>
                </c:pt>
                <c:pt idx="1">
                  <c:v>španělština</c:v>
                </c:pt>
                <c:pt idx="2">
                  <c:v>ruština</c:v>
                </c:pt>
                <c:pt idx="3">
                  <c:v>francouzština</c:v>
                </c:pt>
                <c:pt idx="4">
                  <c:v>italština</c:v>
                </c:pt>
              </c:strCache>
            </c:strRef>
          </c:cat>
          <c:val>
            <c:numRef>
              <c:f>List1!$B$2:$B$6</c:f>
              <c:numCache>
                <c:formatCode>Vęeobecný</c:formatCode>
                <c:ptCount val="5"/>
                <c:pt idx="0">
                  <c:v>35</c:v>
                </c:pt>
                <c:pt idx="1">
                  <c:v>45</c:v>
                </c:pt>
                <c:pt idx="2">
                  <c:v>20</c:v>
                </c:pt>
                <c:pt idx="3">
                  <c:v>36</c:v>
                </c:pt>
                <c:pt idx="4">
                  <c:v>14</c:v>
                </c:pt>
              </c:numCache>
            </c:numRef>
          </c:val>
        </c:ser>
        <c:dLbls>
          <c:showLegendKey val="0"/>
          <c:showVal val="1"/>
          <c:showCatName val="1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txPr>
    <a:bodyPr/>
    <a:lstStyle/>
    <a:p>
      <a:pPr>
        <a:defRPr sz="1800"/>
      </a:pPr>
      <a:endParaRPr lang="cs-CZ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němčina</c:v>
                </c:pt>
              </c:strCache>
            </c:strRef>
          </c:tx>
          <c:invertIfNegative val="0"/>
          <c:cat>
            <c:strRef>
              <c:f>List1!$A$2</c:f>
              <c:strCache>
                <c:ptCount val="1"/>
                <c:pt idx="0">
                  <c:v>2. cizí jazyk</c:v>
                </c:pt>
              </c:strCache>
            </c:strRef>
          </c:cat>
          <c:val>
            <c:numRef>
              <c:f>List1!$B$2</c:f>
              <c:numCache>
                <c:formatCode>Vęeobecný</c:formatCode>
                <c:ptCount val="1"/>
                <c:pt idx="0">
                  <c:v>35</c:v>
                </c:pt>
              </c:numCache>
            </c:numRef>
          </c:val>
        </c:ser>
        <c:ser>
          <c:idx val="1"/>
          <c:order val="1"/>
          <c:tx>
            <c:strRef>
              <c:f>List1!$C$1</c:f>
              <c:strCache>
                <c:ptCount val="1"/>
                <c:pt idx="0">
                  <c:v>španělština</c:v>
                </c:pt>
              </c:strCache>
            </c:strRef>
          </c:tx>
          <c:invertIfNegative val="0"/>
          <c:cat>
            <c:strRef>
              <c:f>List1!$A$2</c:f>
              <c:strCache>
                <c:ptCount val="1"/>
                <c:pt idx="0">
                  <c:v>2. cizí jazyk</c:v>
                </c:pt>
              </c:strCache>
            </c:strRef>
          </c:cat>
          <c:val>
            <c:numRef>
              <c:f>List1!$C$2</c:f>
              <c:numCache>
                <c:formatCode>Vęeobecný</c:formatCode>
                <c:ptCount val="1"/>
                <c:pt idx="0">
                  <c:v>45</c:v>
                </c:pt>
              </c:numCache>
            </c:numRef>
          </c:val>
        </c:ser>
        <c:ser>
          <c:idx val="2"/>
          <c:order val="2"/>
          <c:tx>
            <c:strRef>
              <c:f>List1!$D$1</c:f>
              <c:strCache>
                <c:ptCount val="1"/>
                <c:pt idx="0">
                  <c:v>ruština</c:v>
                </c:pt>
              </c:strCache>
            </c:strRef>
          </c:tx>
          <c:invertIfNegative val="0"/>
          <c:cat>
            <c:strRef>
              <c:f>List1!$A$2</c:f>
              <c:strCache>
                <c:ptCount val="1"/>
                <c:pt idx="0">
                  <c:v>2. cizí jazyk</c:v>
                </c:pt>
              </c:strCache>
            </c:strRef>
          </c:cat>
          <c:val>
            <c:numRef>
              <c:f>List1!$D$2</c:f>
              <c:numCache>
                <c:formatCode>Vęeobecný</c:formatCode>
                <c:ptCount val="1"/>
                <c:pt idx="0">
                  <c:v>20</c:v>
                </c:pt>
              </c:numCache>
            </c:numRef>
          </c:val>
        </c:ser>
        <c:ser>
          <c:idx val="3"/>
          <c:order val="3"/>
          <c:tx>
            <c:strRef>
              <c:f>List1!$E$1</c:f>
              <c:strCache>
                <c:ptCount val="1"/>
                <c:pt idx="0">
                  <c:v>francouzština</c:v>
                </c:pt>
              </c:strCache>
            </c:strRef>
          </c:tx>
          <c:invertIfNegative val="0"/>
          <c:cat>
            <c:strRef>
              <c:f>List1!$A$2</c:f>
              <c:strCache>
                <c:ptCount val="1"/>
                <c:pt idx="0">
                  <c:v>2. cizí jazyk</c:v>
                </c:pt>
              </c:strCache>
            </c:strRef>
          </c:cat>
          <c:val>
            <c:numRef>
              <c:f>List1!$E$2</c:f>
              <c:numCache>
                <c:formatCode>Vęeobecný</c:formatCode>
                <c:ptCount val="1"/>
                <c:pt idx="0">
                  <c:v>36</c:v>
                </c:pt>
              </c:numCache>
            </c:numRef>
          </c:val>
        </c:ser>
        <c:ser>
          <c:idx val="4"/>
          <c:order val="4"/>
          <c:tx>
            <c:strRef>
              <c:f>List1!$F$1</c:f>
              <c:strCache>
                <c:ptCount val="1"/>
                <c:pt idx="0">
                  <c:v>italština</c:v>
                </c:pt>
              </c:strCache>
            </c:strRef>
          </c:tx>
          <c:invertIfNegative val="0"/>
          <c:cat>
            <c:strRef>
              <c:f>List1!$A$2</c:f>
              <c:strCache>
                <c:ptCount val="1"/>
                <c:pt idx="0">
                  <c:v>2. cizí jazyk</c:v>
                </c:pt>
              </c:strCache>
            </c:strRef>
          </c:cat>
          <c:val>
            <c:numRef>
              <c:f>List1!$F$2</c:f>
              <c:numCache>
                <c:formatCode>Vęeobecný</c:formatCode>
                <c:ptCount val="1"/>
                <c:pt idx="0">
                  <c:v>14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92940544"/>
        <c:axId val="92946432"/>
        <c:axId val="0"/>
      </c:bar3DChart>
      <c:catAx>
        <c:axId val="92940544"/>
        <c:scaling>
          <c:orientation val="minMax"/>
        </c:scaling>
        <c:delete val="0"/>
        <c:axPos val="b"/>
        <c:majorTickMark val="out"/>
        <c:minorTickMark val="none"/>
        <c:tickLblPos val="nextTo"/>
        <c:crossAx val="92946432"/>
        <c:crosses val="autoZero"/>
        <c:auto val="1"/>
        <c:lblAlgn val="ctr"/>
        <c:lblOffset val="100"/>
        <c:noMultiLvlLbl val="0"/>
      </c:catAx>
      <c:valAx>
        <c:axId val="92946432"/>
        <c:scaling>
          <c:orientation val="minMax"/>
        </c:scaling>
        <c:delete val="0"/>
        <c:axPos val="l"/>
        <c:majorGridlines/>
        <c:numFmt formatCode="Vęeobecný" sourceLinked="1"/>
        <c:majorTickMark val="out"/>
        <c:minorTickMark val="none"/>
        <c:tickLblPos val="nextTo"/>
        <c:crossAx val="92940544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cs-CZ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cs-CZ" dirty="0" smtClean="0"/>
              <a:t>2. cizí jazyk</a:t>
            </a:r>
            <a:endParaRPr lang="cs-CZ" dirty="0"/>
          </a:p>
        </c:rich>
      </c:tx>
      <c:layout/>
      <c:overlay val="0"/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němčina</c:v>
                </c:pt>
              </c:strCache>
            </c:strRef>
          </c:tx>
          <c:invertIfNegative val="0"/>
          <c:cat>
            <c:numRef>
              <c:f>List1!$A$2</c:f>
              <c:numCache>
                <c:formatCode>Vęeobecný</c:formatCode>
                <c:ptCount val="1"/>
              </c:numCache>
            </c:numRef>
          </c:cat>
          <c:val>
            <c:numRef>
              <c:f>List1!$B$2</c:f>
              <c:numCache>
                <c:formatCode>Vęeobecný</c:formatCode>
                <c:ptCount val="1"/>
                <c:pt idx="0">
                  <c:v>35</c:v>
                </c:pt>
              </c:numCache>
            </c:numRef>
          </c:val>
        </c:ser>
        <c:ser>
          <c:idx val="1"/>
          <c:order val="1"/>
          <c:tx>
            <c:strRef>
              <c:f>List1!$C$1</c:f>
              <c:strCache>
                <c:ptCount val="1"/>
                <c:pt idx="0">
                  <c:v>španělština</c:v>
                </c:pt>
              </c:strCache>
            </c:strRef>
          </c:tx>
          <c:invertIfNegative val="0"/>
          <c:cat>
            <c:numRef>
              <c:f>List1!$A$2</c:f>
              <c:numCache>
                <c:formatCode>Vęeobecný</c:formatCode>
                <c:ptCount val="1"/>
              </c:numCache>
            </c:numRef>
          </c:cat>
          <c:val>
            <c:numRef>
              <c:f>List1!$C$2</c:f>
              <c:numCache>
                <c:formatCode>Vęeobecný</c:formatCode>
                <c:ptCount val="1"/>
                <c:pt idx="0">
                  <c:v>45</c:v>
                </c:pt>
              </c:numCache>
            </c:numRef>
          </c:val>
        </c:ser>
        <c:ser>
          <c:idx val="2"/>
          <c:order val="2"/>
          <c:tx>
            <c:strRef>
              <c:f>List1!$D$1</c:f>
              <c:strCache>
                <c:ptCount val="1"/>
                <c:pt idx="0">
                  <c:v>ruština</c:v>
                </c:pt>
              </c:strCache>
            </c:strRef>
          </c:tx>
          <c:invertIfNegative val="0"/>
          <c:cat>
            <c:numRef>
              <c:f>List1!$A$2</c:f>
              <c:numCache>
                <c:formatCode>Vęeobecný</c:formatCode>
                <c:ptCount val="1"/>
              </c:numCache>
            </c:numRef>
          </c:cat>
          <c:val>
            <c:numRef>
              <c:f>List1!$D$2</c:f>
              <c:numCache>
                <c:formatCode>Vęeobecný</c:formatCode>
                <c:ptCount val="1"/>
                <c:pt idx="0">
                  <c:v>20</c:v>
                </c:pt>
              </c:numCache>
            </c:numRef>
          </c:val>
        </c:ser>
        <c:ser>
          <c:idx val="3"/>
          <c:order val="3"/>
          <c:tx>
            <c:strRef>
              <c:f>List1!$E$1</c:f>
              <c:strCache>
                <c:ptCount val="1"/>
                <c:pt idx="0">
                  <c:v>francouzština</c:v>
                </c:pt>
              </c:strCache>
            </c:strRef>
          </c:tx>
          <c:invertIfNegative val="0"/>
          <c:cat>
            <c:numRef>
              <c:f>List1!$A$2</c:f>
              <c:numCache>
                <c:formatCode>Vęeobecný</c:formatCode>
                <c:ptCount val="1"/>
              </c:numCache>
            </c:numRef>
          </c:cat>
          <c:val>
            <c:numRef>
              <c:f>List1!$E$2</c:f>
              <c:numCache>
                <c:formatCode>Vęeobecný</c:formatCode>
                <c:ptCount val="1"/>
                <c:pt idx="0">
                  <c:v>36</c:v>
                </c:pt>
              </c:numCache>
            </c:numRef>
          </c:val>
        </c:ser>
        <c:ser>
          <c:idx val="4"/>
          <c:order val="4"/>
          <c:tx>
            <c:strRef>
              <c:f>List1!$F$1</c:f>
              <c:strCache>
                <c:ptCount val="1"/>
                <c:pt idx="0">
                  <c:v>italština</c:v>
                </c:pt>
              </c:strCache>
            </c:strRef>
          </c:tx>
          <c:invertIfNegative val="0"/>
          <c:cat>
            <c:numRef>
              <c:f>List1!$A$2</c:f>
              <c:numCache>
                <c:formatCode>Vęeobecný</c:formatCode>
                <c:ptCount val="1"/>
              </c:numCache>
            </c:numRef>
          </c:cat>
          <c:val>
            <c:numRef>
              <c:f>List1!$F$2</c:f>
              <c:numCache>
                <c:formatCode>Vęeobecný</c:formatCode>
                <c:ptCount val="1"/>
                <c:pt idx="0">
                  <c:v>14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pyramid"/>
        <c:axId val="93232512"/>
        <c:axId val="93238400"/>
        <c:axId val="0"/>
      </c:bar3DChart>
      <c:catAx>
        <c:axId val="93232512"/>
        <c:scaling>
          <c:orientation val="minMax"/>
        </c:scaling>
        <c:delete val="0"/>
        <c:axPos val="b"/>
        <c:numFmt formatCode="Vęeobecný" sourceLinked="1"/>
        <c:majorTickMark val="none"/>
        <c:minorTickMark val="none"/>
        <c:tickLblPos val="nextTo"/>
        <c:crossAx val="93238400"/>
        <c:crosses val="autoZero"/>
        <c:auto val="1"/>
        <c:lblAlgn val="ctr"/>
        <c:lblOffset val="100"/>
        <c:noMultiLvlLbl val="0"/>
      </c:catAx>
      <c:valAx>
        <c:axId val="93238400"/>
        <c:scaling>
          <c:orientation val="minMax"/>
        </c:scaling>
        <c:delete val="1"/>
        <c:axPos val="l"/>
        <c:numFmt formatCode="Vęeobecný" sourceLinked="1"/>
        <c:majorTickMark val="none"/>
        <c:minorTickMark val="none"/>
        <c:tickLblPos val="nextTo"/>
        <c:crossAx val="93232512"/>
        <c:crosses val="autoZero"/>
        <c:crossBetween val="between"/>
      </c:valAx>
    </c:plotArea>
    <c:legend>
      <c:legendPos val="t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cs-CZ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</c:title>
    <c:autoTitleDeleted val="0"/>
    <c:plotArea>
      <c:layout/>
      <c:doughnutChart>
        <c:varyColors val="1"/>
        <c:ser>
          <c:idx val="0"/>
          <c:order val="0"/>
          <c:tx>
            <c:strRef>
              <c:f>List1!$B$1</c:f>
              <c:strCache>
                <c:ptCount val="1"/>
                <c:pt idx="0">
                  <c:v>2. cizí jazyk</c:v>
                </c:pt>
              </c:strCache>
            </c:strRef>
          </c:tx>
          <c:cat>
            <c:strRef>
              <c:f>List1!$A$2:$A$6</c:f>
              <c:strCache>
                <c:ptCount val="5"/>
                <c:pt idx="0">
                  <c:v>němčina</c:v>
                </c:pt>
                <c:pt idx="1">
                  <c:v>španělština</c:v>
                </c:pt>
                <c:pt idx="2">
                  <c:v>ruština</c:v>
                </c:pt>
                <c:pt idx="3">
                  <c:v>francouzština</c:v>
                </c:pt>
                <c:pt idx="4">
                  <c:v>italština</c:v>
                </c:pt>
              </c:strCache>
            </c:strRef>
          </c:cat>
          <c:val>
            <c:numRef>
              <c:f>List1!$B$2:$B$6</c:f>
              <c:numCache>
                <c:formatCode>Vęeobecný</c:formatCode>
                <c:ptCount val="5"/>
                <c:pt idx="0">
                  <c:v>35</c:v>
                </c:pt>
                <c:pt idx="1">
                  <c:v>45</c:v>
                </c:pt>
                <c:pt idx="2">
                  <c:v>20</c:v>
                </c:pt>
                <c:pt idx="3">
                  <c:v>36</c:v>
                </c:pt>
                <c:pt idx="4">
                  <c:v>14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50"/>
      </c:doughnutChart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cs-CZ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2. cizí jazyk</c:v>
                </c:pt>
              </c:strCache>
            </c:strRef>
          </c:tx>
          <c:marker>
            <c:symbol val="none"/>
          </c:marker>
          <c:cat>
            <c:strRef>
              <c:f>List1!$A$2:$A$6</c:f>
              <c:strCache>
                <c:ptCount val="5"/>
                <c:pt idx="0">
                  <c:v>němčina</c:v>
                </c:pt>
                <c:pt idx="1">
                  <c:v>španělština</c:v>
                </c:pt>
                <c:pt idx="2">
                  <c:v>ruština</c:v>
                </c:pt>
                <c:pt idx="3">
                  <c:v>francouzština</c:v>
                </c:pt>
                <c:pt idx="4">
                  <c:v>italština</c:v>
                </c:pt>
              </c:strCache>
            </c:strRef>
          </c:cat>
          <c:val>
            <c:numRef>
              <c:f>List1!$B$2:$B$6</c:f>
              <c:numCache>
                <c:formatCode>Vęeobecný</c:formatCode>
                <c:ptCount val="5"/>
                <c:pt idx="0">
                  <c:v>35</c:v>
                </c:pt>
                <c:pt idx="1">
                  <c:v>45</c:v>
                </c:pt>
                <c:pt idx="2">
                  <c:v>20</c:v>
                </c:pt>
                <c:pt idx="3">
                  <c:v>36</c:v>
                </c:pt>
                <c:pt idx="4">
                  <c:v>14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93396352"/>
        <c:axId val="93406336"/>
      </c:lineChart>
      <c:catAx>
        <c:axId val="93396352"/>
        <c:scaling>
          <c:orientation val="minMax"/>
        </c:scaling>
        <c:delete val="0"/>
        <c:axPos val="b"/>
        <c:majorTickMark val="out"/>
        <c:minorTickMark val="none"/>
        <c:tickLblPos val="nextTo"/>
        <c:crossAx val="93406336"/>
        <c:crosses val="autoZero"/>
        <c:auto val="1"/>
        <c:lblAlgn val="ctr"/>
        <c:lblOffset val="100"/>
        <c:noMultiLvlLbl val="0"/>
      </c:catAx>
      <c:valAx>
        <c:axId val="93406336"/>
        <c:scaling>
          <c:orientation val="minMax"/>
        </c:scaling>
        <c:delete val="0"/>
        <c:axPos val="l"/>
        <c:majorGridlines/>
        <c:numFmt formatCode="Vęeobecný" sourceLinked="1"/>
        <c:majorTickMark val="out"/>
        <c:minorTickMark val="none"/>
        <c:tickLblPos val="nextTo"/>
        <c:crossAx val="9339635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cs-CZ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4794D9-CCB4-4F7F-A5E1-163340E6A002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3F6963-F406-4CD4-9D89-29AD1F5E2B4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355874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3F6963-F406-4CD4-9D89-29AD1F5E2B42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9289128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3F6963-F406-4CD4-9D89-29AD1F5E2B42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7986230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3F6963-F406-4CD4-9D89-29AD1F5E2B42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6384244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3F6963-F406-4CD4-9D89-29AD1F5E2B42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541931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3F6963-F406-4CD4-9D89-29AD1F5E2B42}" type="slidenum">
              <a:rPr lang="cs-CZ" smtClean="0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8556103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3F6963-F406-4CD4-9D89-29AD1F5E2B42}" type="slidenum">
              <a:rPr lang="cs-CZ" smtClean="0"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4732522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3F6963-F406-4CD4-9D89-29AD1F5E2B42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6403955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3F6963-F406-4CD4-9D89-29AD1F5E2B42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200445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3F6963-F406-4CD4-9D89-29AD1F5E2B42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7807363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3F6963-F406-4CD4-9D89-29AD1F5E2B42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5527470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3F6963-F406-4CD4-9D89-29AD1F5E2B42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8811533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3F6963-F406-4CD4-9D89-29AD1F5E2B42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8553038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3F6963-F406-4CD4-9D89-29AD1F5E2B42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5023335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3F6963-F406-4CD4-9D89-29AD1F5E2B42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445262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90532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6451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49236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9827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91226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98271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05383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4908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74318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33613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6308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1976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772816"/>
            <a:ext cx="7772400" cy="432048"/>
          </a:xfrm>
        </p:spPr>
        <p:txBody>
          <a:bodyPr>
            <a:noAutofit/>
          </a:bodyPr>
          <a:lstStyle/>
          <a:p>
            <a:r>
              <a:rPr lang="cs-CZ" sz="3600" b="1" dirty="0" smtClean="0"/>
              <a:t>Práce s </a:t>
            </a:r>
            <a:r>
              <a:rPr lang="cs-CZ" sz="3600" b="1" smtClean="0"/>
              <a:t>kruhovým </a:t>
            </a:r>
            <a:r>
              <a:rPr lang="cs-CZ" sz="3600" b="1" smtClean="0"/>
              <a:t>diagramem</a:t>
            </a:r>
            <a:endParaRPr lang="cs-CZ" sz="3600" b="1" dirty="0"/>
          </a:p>
        </p:txBody>
      </p:sp>
      <p:pic>
        <p:nvPicPr>
          <p:cNvPr id="1026" name="Picture 2" descr="http://www.gjszlin.cz/logo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4607" y="404664"/>
            <a:ext cx="864096" cy="864096"/>
          </a:xfrm>
          <a:prstGeom prst="rect">
            <a:avLst/>
          </a:prstGeom>
          <a:noFill/>
          <a:ln w="12700">
            <a:solidFill>
              <a:schemeClr val="accent1">
                <a:lumMod val="75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G:\Z PLOCHY ESF\MIKES DATA GJS\ESF pozvanka\Zakladni_logolink_OPVK (ESF, EU, MSMT, OP VK)\01_Zakladni_logolink_horizontalni_cz\OPVK_hor_zakladni_logolink_RGB_cz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260648"/>
            <a:ext cx="6559039" cy="14332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Obdélník 3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TextovéPole 4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Gymn</a:t>
            </a:r>
            <a:r>
              <a:rPr lang="cs-CZ" sz="2400" dirty="0" err="1" smtClean="0">
                <a:solidFill>
                  <a:schemeClr val="bg1"/>
                </a:solidFill>
              </a:rPr>
              <a:t>ázium</a:t>
            </a:r>
            <a:r>
              <a:rPr lang="cs-CZ" sz="2400" dirty="0" smtClean="0">
                <a:solidFill>
                  <a:schemeClr val="bg1"/>
                </a:solidFill>
              </a:rPr>
              <a:t> a 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7" name="Přímá spojnice 6"/>
          <p:cNvCxnSpPr/>
          <p:nvPr/>
        </p:nvCxnSpPr>
        <p:spPr>
          <a:xfrm>
            <a:off x="727714" y="2348880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77712835"/>
              </p:ext>
            </p:extLst>
          </p:nvPr>
        </p:nvGraphicFramePr>
        <p:xfrm>
          <a:off x="729020" y="2492896"/>
          <a:ext cx="7666515" cy="338836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MATEMATIKA</a:t>
                      </a:r>
                      <a:r>
                        <a:rPr lang="cs-CZ" baseline="0" dirty="0" smtClean="0"/>
                        <a:t> - Finanční matematika a statistika</a:t>
                      </a:r>
                      <a:endParaRPr lang="cs-CZ" dirty="0"/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4. 10. 2012</a:t>
                      </a:r>
                      <a:endParaRPr lang="cs-CZ" dirty="0"/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3. ročník osmiletého studia gymnázia</a:t>
                      </a:r>
                      <a:endParaRPr lang="cs-CZ" dirty="0"/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Užití kruhového diagramu</a:t>
                      </a:r>
                      <a:r>
                        <a:rPr lang="cs-CZ" baseline="0" dirty="0" smtClean="0"/>
                        <a:t> ke znázornění prospěchu třídy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Materiál obsahuje zadání úkolu</a:t>
                      </a:r>
                      <a:r>
                        <a:rPr lang="cs-CZ" baseline="0" dirty="0" smtClean="0"/>
                        <a:t> pro žáky a správné řešení, postupným procházením stránek ukazujeme různé varianty kruhového diagramu a jeho popisu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Mgr. Petr Zezulka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VY_32_INOVACE_24_MZEZ02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98644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/>
          <p:cNvSpPr txBox="1"/>
          <p:nvPr/>
        </p:nvSpPr>
        <p:spPr>
          <a:xfrm>
            <a:off x="249842" y="404664"/>
            <a:ext cx="8712966" cy="954107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2800" dirty="0" smtClean="0"/>
              <a:t>Prohlédněte si, jak můžeme danou situaci znázornit</a:t>
            </a:r>
          </a:p>
          <a:p>
            <a:r>
              <a:rPr lang="cs-CZ" sz="2800" dirty="0"/>
              <a:t>i</a:t>
            </a:r>
            <a:r>
              <a:rPr lang="cs-CZ" sz="2800" dirty="0" smtClean="0"/>
              <a:t> </a:t>
            </a:r>
            <a:r>
              <a:rPr lang="cs-CZ" sz="2800" b="1" u="sng" dirty="0" smtClean="0"/>
              <a:t>v jiných diagramech</a:t>
            </a:r>
            <a:r>
              <a:rPr lang="cs-CZ" sz="2800" dirty="0" smtClean="0"/>
              <a:t>:</a:t>
            </a:r>
            <a:endParaRPr lang="cs-CZ" sz="2800" dirty="0"/>
          </a:p>
        </p:txBody>
      </p:sp>
      <p:graphicFrame>
        <p:nvGraphicFramePr>
          <p:cNvPr id="5" name="Graf 4"/>
          <p:cNvGraphicFramePr/>
          <p:nvPr>
            <p:extLst>
              <p:ext uri="{D42A27DB-BD31-4B8C-83A1-F6EECF244321}">
                <p14:modId xmlns:p14="http://schemas.microsoft.com/office/powerpoint/2010/main" val="1929574145"/>
              </p:ext>
            </p:extLst>
          </p:nvPr>
        </p:nvGraphicFramePr>
        <p:xfrm>
          <a:off x="1403648" y="1700808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426442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Graf 1"/>
          <p:cNvGraphicFramePr/>
          <p:nvPr>
            <p:extLst>
              <p:ext uri="{D42A27DB-BD31-4B8C-83A1-F6EECF244321}">
                <p14:modId xmlns:p14="http://schemas.microsoft.com/office/powerpoint/2010/main" val="3328936687"/>
              </p:ext>
            </p:extLst>
          </p:nvPr>
        </p:nvGraphicFramePr>
        <p:xfrm>
          <a:off x="1259632" y="1340768"/>
          <a:ext cx="6768752" cy="45365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TextovéPole 2"/>
          <p:cNvSpPr txBox="1"/>
          <p:nvPr/>
        </p:nvSpPr>
        <p:spPr>
          <a:xfrm>
            <a:off x="539552" y="620688"/>
            <a:ext cx="8352928" cy="52322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2800" dirty="0" smtClean="0"/>
              <a:t>Porovnejte výšky těles: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19532853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AsOne/>
      </p:bldGraphic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Graf 1"/>
          <p:cNvGraphicFramePr/>
          <p:nvPr>
            <p:extLst>
              <p:ext uri="{D42A27DB-BD31-4B8C-83A1-F6EECF244321}">
                <p14:modId xmlns:p14="http://schemas.microsoft.com/office/powerpoint/2010/main" val="613746003"/>
              </p:ext>
            </p:extLst>
          </p:nvPr>
        </p:nvGraphicFramePr>
        <p:xfrm>
          <a:off x="480798" y="1268760"/>
          <a:ext cx="8483690" cy="49685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TextovéPole 2"/>
          <p:cNvSpPr txBox="1"/>
          <p:nvPr/>
        </p:nvSpPr>
        <p:spPr>
          <a:xfrm>
            <a:off x="467544" y="476672"/>
            <a:ext cx="8496944" cy="52322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2800" dirty="0" smtClean="0"/>
              <a:t>Prstencový diagram: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34482464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AsOne/>
      </p:bldGraphic>
      <p:bldP spid="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Graf 2"/>
          <p:cNvGraphicFramePr/>
          <p:nvPr>
            <p:extLst>
              <p:ext uri="{D42A27DB-BD31-4B8C-83A1-F6EECF244321}">
                <p14:modId xmlns:p14="http://schemas.microsoft.com/office/powerpoint/2010/main" val="3439778041"/>
              </p:ext>
            </p:extLst>
          </p:nvPr>
        </p:nvGraphicFramePr>
        <p:xfrm>
          <a:off x="465448" y="1196752"/>
          <a:ext cx="8280920" cy="52723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TextovéPole 3"/>
          <p:cNvSpPr txBox="1"/>
          <p:nvPr/>
        </p:nvSpPr>
        <p:spPr>
          <a:xfrm>
            <a:off x="467544" y="476672"/>
            <a:ext cx="8280920" cy="52322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2800" dirty="0" smtClean="0"/>
              <a:t>Spojnicový diagram: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25052615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" grpId="0">
        <p:bldAsOne/>
      </p:bldGraphic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Graf 2"/>
          <p:cNvGraphicFramePr/>
          <p:nvPr>
            <p:extLst>
              <p:ext uri="{D42A27DB-BD31-4B8C-83A1-F6EECF244321}">
                <p14:modId xmlns:p14="http://schemas.microsoft.com/office/powerpoint/2010/main" val="4041398498"/>
              </p:ext>
            </p:extLst>
          </p:nvPr>
        </p:nvGraphicFramePr>
        <p:xfrm>
          <a:off x="467544" y="1397000"/>
          <a:ext cx="8352928" cy="50563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TextovéPole 3"/>
          <p:cNvSpPr txBox="1"/>
          <p:nvPr/>
        </p:nvSpPr>
        <p:spPr>
          <a:xfrm>
            <a:off x="467544" y="476672"/>
            <a:ext cx="8496944" cy="52322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2800" smtClean="0"/>
              <a:t>Pruhový </a:t>
            </a:r>
            <a:r>
              <a:rPr lang="cs-CZ" sz="2800" dirty="0" smtClean="0"/>
              <a:t>diagram: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3824051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" grpId="0">
        <p:bldAsOne/>
      </p:bldGraphic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323528" y="404664"/>
            <a:ext cx="8621271" cy="181588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cs-CZ" sz="2800" dirty="0" smtClean="0"/>
              <a:t>1.   Každý ze 150 žáků prvního ročníku gymnázia studuje</a:t>
            </a:r>
          </a:p>
          <a:p>
            <a:r>
              <a:rPr lang="cs-CZ" sz="2800" dirty="0"/>
              <a:t> </a:t>
            </a:r>
            <a:r>
              <a:rPr lang="cs-CZ" sz="2800" dirty="0" smtClean="0"/>
              <a:t>     kromě anglického jazyka ještě jeden cizí jazyk: 35 žáků</a:t>
            </a:r>
          </a:p>
          <a:p>
            <a:r>
              <a:rPr lang="cs-CZ" sz="2800" dirty="0"/>
              <a:t> </a:t>
            </a:r>
            <a:r>
              <a:rPr lang="cs-CZ" sz="2800" dirty="0" smtClean="0"/>
              <a:t>     studuje němčinu, 45 žáků španělštinu, 20 žáků ruštinu,</a:t>
            </a:r>
          </a:p>
          <a:p>
            <a:r>
              <a:rPr lang="cs-CZ" sz="2800" dirty="0"/>
              <a:t> </a:t>
            </a:r>
            <a:r>
              <a:rPr lang="cs-CZ" sz="2800" dirty="0" smtClean="0"/>
              <a:t>     36 žáků francouzštinu a zbytek žáků italštinu.</a:t>
            </a:r>
            <a:endParaRPr lang="cs-CZ" sz="2800" dirty="0"/>
          </a:p>
        </p:txBody>
      </p:sp>
      <p:sp>
        <p:nvSpPr>
          <p:cNvPr id="3" name="TextovéPole 2"/>
          <p:cNvSpPr txBox="1"/>
          <p:nvPr/>
        </p:nvSpPr>
        <p:spPr>
          <a:xfrm>
            <a:off x="323525" y="3212976"/>
            <a:ext cx="8621272" cy="954107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2800" dirty="0"/>
              <a:t>b</a:t>
            </a:r>
            <a:r>
              <a:rPr lang="cs-CZ" sz="2800" dirty="0" smtClean="0"/>
              <a:t>) Vytvořte kruhový diagram, který znázorňuje rozdělení</a:t>
            </a:r>
          </a:p>
          <a:p>
            <a:r>
              <a:rPr lang="cs-CZ" sz="2800" dirty="0" smtClean="0"/>
              <a:t>     žáků podle uvedených údajů.</a:t>
            </a:r>
          </a:p>
        </p:txBody>
      </p:sp>
      <p:sp>
        <p:nvSpPr>
          <p:cNvPr id="4" name="TextovéPole 3"/>
          <p:cNvSpPr txBox="1"/>
          <p:nvPr/>
        </p:nvSpPr>
        <p:spPr>
          <a:xfrm>
            <a:off x="323528" y="5517232"/>
            <a:ext cx="8621271" cy="52322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2800" dirty="0" smtClean="0"/>
              <a:t>d) Určete v procentech, kolik žáků studuje dané jazyky. </a:t>
            </a:r>
            <a:endParaRPr lang="cs-CZ" sz="2800" dirty="0"/>
          </a:p>
        </p:txBody>
      </p:sp>
      <p:sp>
        <p:nvSpPr>
          <p:cNvPr id="6" name="TextovéPole 5"/>
          <p:cNvSpPr txBox="1"/>
          <p:nvPr/>
        </p:nvSpPr>
        <p:spPr>
          <a:xfrm>
            <a:off x="323528" y="4365104"/>
            <a:ext cx="8621271" cy="954107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2800" dirty="0" smtClean="0"/>
              <a:t>c) Zapište velikosti středových úhlů všech </a:t>
            </a:r>
          </a:p>
          <a:p>
            <a:r>
              <a:rPr lang="cs-CZ" sz="2800" dirty="0"/>
              <a:t> </a:t>
            </a:r>
            <a:r>
              <a:rPr lang="cs-CZ" sz="2800" dirty="0" smtClean="0"/>
              <a:t>   kruhových výsečí ve stupních a minutách. </a:t>
            </a:r>
            <a:endParaRPr lang="cs-CZ" sz="2800" dirty="0"/>
          </a:p>
        </p:txBody>
      </p:sp>
      <p:sp>
        <p:nvSpPr>
          <p:cNvPr id="8" name="TextovéPole 7"/>
          <p:cNvSpPr txBox="1"/>
          <p:nvPr/>
        </p:nvSpPr>
        <p:spPr>
          <a:xfrm>
            <a:off x="323526" y="2420888"/>
            <a:ext cx="8621271" cy="52322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2800" dirty="0" smtClean="0"/>
              <a:t>a) Kolik žáků studuje italštinu?</a:t>
            </a:r>
            <a:endParaRPr lang="cs-CZ" sz="2800" dirty="0"/>
          </a:p>
        </p:txBody>
      </p:sp>
      <p:sp>
        <p:nvSpPr>
          <p:cNvPr id="9" name="Šipka doprava 8"/>
          <p:cNvSpPr/>
          <p:nvPr/>
        </p:nvSpPr>
        <p:spPr>
          <a:xfrm>
            <a:off x="3923928" y="6283028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268914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5" presetClass="emph" presetSubtype="0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11" dur="indefinite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5" presetClass="emph" presetSubtype="0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20" dur="indefinite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5" presetClass="emph" presetSubtype="0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29" dur="indefinite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5" presetClass="emph" presetSubtype="0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40" dur="indefinite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7" presetClass="emph" presetSubtype="0" fill="remove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1" dur="250" autoRev="1" fill="remove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52" dur="250" autoRev="1" fill="remove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53" dur="250" autoRev="1" fill="remove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4" dur="250" autoRev="1" fill="remove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  <p:bldP spid="4" grpId="0" animBg="1"/>
      <p:bldP spid="4" grpId="1" animBg="1"/>
      <p:bldP spid="6" grpId="0" animBg="1"/>
      <p:bldP spid="6" grpId="1" animBg="1"/>
      <p:bldP spid="8" grpId="0" animBg="1"/>
      <p:bldP spid="8" grpId="1" animBg="1"/>
      <p:bldP spid="9" grpId="0" animBg="1"/>
      <p:bldP spid="9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262828" y="188640"/>
            <a:ext cx="83529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800" b="1" u="sng" dirty="0" smtClean="0"/>
              <a:t>ŘEŠENÍ</a:t>
            </a:r>
            <a:r>
              <a:rPr lang="cs-CZ" sz="2800" dirty="0" smtClean="0"/>
              <a:t>:</a:t>
            </a:r>
            <a:endParaRPr lang="cs-CZ" sz="2800" dirty="0"/>
          </a:p>
        </p:txBody>
      </p:sp>
      <p:sp>
        <p:nvSpPr>
          <p:cNvPr id="3" name="TextovéPole 2"/>
          <p:cNvSpPr txBox="1"/>
          <p:nvPr/>
        </p:nvSpPr>
        <p:spPr>
          <a:xfrm>
            <a:off x="251520" y="620688"/>
            <a:ext cx="66383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a) 150 – (35 + 45 + 20 + 36) = 150 – 136 = </a:t>
            </a:r>
            <a:r>
              <a:rPr lang="cs-CZ" sz="2800" b="1" dirty="0" smtClean="0"/>
              <a:t>14</a:t>
            </a:r>
            <a:endParaRPr lang="cs-CZ" sz="2800" b="1" dirty="0"/>
          </a:p>
        </p:txBody>
      </p:sp>
      <p:sp>
        <p:nvSpPr>
          <p:cNvPr id="4" name="TextovéPole 3"/>
          <p:cNvSpPr txBox="1"/>
          <p:nvPr/>
        </p:nvSpPr>
        <p:spPr>
          <a:xfrm>
            <a:off x="640804" y="1052736"/>
            <a:ext cx="381149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Italštinu studuje 14 žáků.</a:t>
            </a:r>
            <a:endParaRPr lang="cs-CZ" sz="2800" dirty="0"/>
          </a:p>
        </p:txBody>
      </p:sp>
      <p:cxnSp>
        <p:nvCxnSpPr>
          <p:cNvPr id="6" name="Přímá spojnice 5"/>
          <p:cNvCxnSpPr/>
          <p:nvPr/>
        </p:nvCxnSpPr>
        <p:spPr>
          <a:xfrm>
            <a:off x="395536" y="1484784"/>
            <a:ext cx="822022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ovéPole 6"/>
          <p:cNvSpPr txBox="1"/>
          <p:nvPr/>
        </p:nvSpPr>
        <p:spPr>
          <a:xfrm>
            <a:off x="262828" y="1626534"/>
            <a:ext cx="799295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b) Různé varianty kruhového (výsečového) diagramu: </a:t>
            </a:r>
            <a:endParaRPr lang="cs-CZ" sz="2800" dirty="0"/>
          </a:p>
        </p:txBody>
      </p:sp>
      <p:graphicFrame>
        <p:nvGraphicFramePr>
          <p:cNvPr id="9" name="Graf 8"/>
          <p:cNvGraphicFramePr/>
          <p:nvPr>
            <p:extLst>
              <p:ext uri="{D42A27DB-BD31-4B8C-83A1-F6EECF244321}">
                <p14:modId xmlns:p14="http://schemas.microsoft.com/office/powerpoint/2010/main" val="1873099897"/>
              </p:ext>
            </p:extLst>
          </p:nvPr>
        </p:nvGraphicFramePr>
        <p:xfrm>
          <a:off x="1303511" y="2794000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0" name="TextovéPole 9"/>
          <p:cNvSpPr txBox="1"/>
          <p:nvPr/>
        </p:nvSpPr>
        <p:spPr>
          <a:xfrm>
            <a:off x="640804" y="2149754"/>
            <a:ext cx="677794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(popis výsečí můžeme umístit mimo diagram)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29084793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" dur="500" tmFilter="0, 0; .2, .5; .8, .5; 1, 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5" dur="250" autoRev="1" fill="hold"/>
                                        <p:tgtEl>
                                          <p:spTgt spid="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  <p:bldGraphic spid="9" grpId="0">
        <p:bldAsOne/>
      </p:bldGraphic>
      <p:bldGraphic spid="9" grpId="1">
        <p:bldAsOne/>
      </p:bldGraphic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Graf 1"/>
          <p:cNvGraphicFramePr/>
          <p:nvPr>
            <p:extLst>
              <p:ext uri="{D42A27DB-BD31-4B8C-83A1-F6EECF244321}">
                <p14:modId xmlns:p14="http://schemas.microsoft.com/office/powerpoint/2010/main" val="1585964405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TextovéPole 2"/>
          <p:cNvSpPr txBox="1"/>
          <p:nvPr/>
        </p:nvSpPr>
        <p:spPr>
          <a:xfrm>
            <a:off x="395536" y="620688"/>
            <a:ext cx="8568952" cy="52322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2800" dirty="0" smtClean="0"/>
              <a:t>Výseče popíšeme přímo do diagramu: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9725088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mph" presetSubtype="0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6" dur="indefinite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AsOne/>
      </p:bldGraphic>
      <p:bldP spid="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Graf 1"/>
          <p:cNvGraphicFramePr/>
          <p:nvPr>
            <p:extLst>
              <p:ext uri="{D42A27DB-BD31-4B8C-83A1-F6EECF244321}">
                <p14:modId xmlns:p14="http://schemas.microsoft.com/office/powerpoint/2010/main" val="4010055093"/>
              </p:ext>
            </p:extLst>
          </p:nvPr>
        </p:nvGraphicFramePr>
        <p:xfrm>
          <a:off x="768974" y="1142747"/>
          <a:ext cx="7368480" cy="52723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TextovéPole 2"/>
          <p:cNvSpPr txBox="1"/>
          <p:nvPr/>
        </p:nvSpPr>
        <p:spPr>
          <a:xfrm>
            <a:off x="251519" y="188640"/>
            <a:ext cx="8640961" cy="954107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2800" dirty="0" smtClean="0"/>
              <a:t>K označení jednotlivých výsečí můžeme přidat údaj, kolik</a:t>
            </a:r>
          </a:p>
          <a:p>
            <a:r>
              <a:rPr lang="cs-CZ" sz="2800" dirty="0"/>
              <a:t>p</a:t>
            </a:r>
            <a:r>
              <a:rPr lang="cs-CZ" sz="2800" dirty="0" smtClean="0"/>
              <a:t>rocent z celkového počtu žáků studuje daný jazyk: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590149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AsOne/>
      </p:bldGraphic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Graf 2"/>
          <p:cNvGraphicFramePr/>
          <p:nvPr>
            <p:extLst>
              <p:ext uri="{D42A27DB-BD31-4B8C-83A1-F6EECF244321}">
                <p14:modId xmlns:p14="http://schemas.microsoft.com/office/powerpoint/2010/main" val="4233189681"/>
              </p:ext>
            </p:extLst>
          </p:nvPr>
        </p:nvGraphicFramePr>
        <p:xfrm>
          <a:off x="197768" y="1340768"/>
          <a:ext cx="8964488" cy="53285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TextovéPole 3"/>
          <p:cNvSpPr txBox="1"/>
          <p:nvPr/>
        </p:nvSpPr>
        <p:spPr>
          <a:xfrm>
            <a:off x="395536" y="476672"/>
            <a:ext cx="8568952" cy="52322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2800" dirty="0" smtClean="0"/>
              <a:t>Kruhový diagram s rozloženými výsečemi: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24537374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" grpId="0">
        <p:bldAsOne/>
      </p:bldGraphic>
      <p:bldGraphic spid="3" grpId="1">
        <p:bldAsOne/>
      </p:bldGraphic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Graf 1"/>
          <p:cNvGraphicFramePr/>
          <p:nvPr>
            <p:extLst>
              <p:ext uri="{D42A27DB-BD31-4B8C-83A1-F6EECF244321}">
                <p14:modId xmlns:p14="http://schemas.microsoft.com/office/powerpoint/2010/main" val="2412083426"/>
              </p:ext>
            </p:extLst>
          </p:nvPr>
        </p:nvGraphicFramePr>
        <p:xfrm>
          <a:off x="467544" y="1844824"/>
          <a:ext cx="8208912" cy="48245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TextovéPole 2"/>
          <p:cNvSpPr txBox="1"/>
          <p:nvPr/>
        </p:nvSpPr>
        <p:spPr>
          <a:xfrm>
            <a:off x="323528" y="476672"/>
            <a:ext cx="8568952" cy="954107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2800" dirty="0" smtClean="0"/>
              <a:t>Označení kruhových výsečí s počtem žáků studujících</a:t>
            </a:r>
          </a:p>
          <a:p>
            <a:r>
              <a:rPr lang="cs-CZ" sz="2800" dirty="0"/>
              <a:t>d</a:t>
            </a:r>
            <a:r>
              <a:rPr lang="cs-CZ" sz="2800" dirty="0" smtClean="0"/>
              <a:t>aný jazyk: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16074238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AsOne/>
      </p:bldGraphic>
      <p:bldP spid="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275833" y="116632"/>
            <a:ext cx="8712968" cy="52322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2800" dirty="0" smtClean="0"/>
              <a:t>c) , d) velikosti středových úhlů a vyjádření v procentech:</a:t>
            </a:r>
            <a:endParaRPr lang="cs-CZ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ovéPole 2"/>
              <p:cNvSpPr txBox="1"/>
              <p:nvPr/>
            </p:nvSpPr>
            <p:spPr>
              <a:xfrm>
                <a:off x="275833" y="764704"/>
                <a:ext cx="8712966" cy="131997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>
                <a:spAutoFit/>
              </a:bodyPr>
              <a:lstStyle/>
              <a:p>
                <a:r>
                  <a:rPr lang="cs-CZ" sz="2800" b="1" u="sng" dirty="0" smtClean="0"/>
                  <a:t>němčina</a:t>
                </a:r>
                <a:r>
                  <a:rPr lang="cs-CZ" sz="2800" dirty="0" smtClean="0"/>
                  <a:t> … 35 ze 150 …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8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b="0" i="1" smtClean="0">
                            <a:latin typeface="Cambria Math"/>
                          </a:rPr>
                          <m:t>35</m:t>
                        </m:r>
                      </m:num>
                      <m:den>
                        <m:r>
                          <a:rPr lang="cs-CZ" sz="2800" b="0" i="1" smtClean="0">
                            <a:latin typeface="Cambria Math"/>
                          </a:rPr>
                          <m:t>150</m:t>
                        </m:r>
                      </m:den>
                    </m:f>
                  </m:oMath>
                </a14:m>
                <a:r>
                  <a:rPr lang="cs-CZ" sz="2800" dirty="0" smtClean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8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b="0" i="1" smtClean="0">
                            <a:latin typeface="Cambria Math"/>
                          </a:rPr>
                          <m:t>7</m:t>
                        </m:r>
                      </m:num>
                      <m:den>
                        <m:r>
                          <a:rPr lang="cs-CZ" sz="2800" b="0" i="1" smtClean="0">
                            <a:latin typeface="Cambria Math"/>
                          </a:rPr>
                          <m:t>30</m:t>
                        </m:r>
                      </m:den>
                    </m:f>
                  </m:oMath>
                </a14:m>
                <a:r>
                  <a:rPr lang="cs-CZ" sz="2800" dirty="0" smtClean="0"/>
                  <a:t> = </a:t>
                </a:r>
                <a:r>
                  <a:rPr lang="cs-CZ" sz="2800" b="1" dirty="0" smtClean="0"/>
                  <a:t>23,3 %</a:t>
                </a:r>
              </a:p>
              <a:p>
                <a:r>
                  <a:rPr lang="cs-CZ" sz="2800" dirty="0"/>
                  <a:t> </a:t>
                </a:r>
                <a:r>
                  <a:rPr lang="cs-CZ" sz="2800" dirty="0" smtClean="0"/>
                  <a:t>                                     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8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b="0" i="1" smtClean="0">
                            <a:latin typeface="Cambria Math"/>
                          </a:rPr>
                          <m:t>7</m:t>
                        </m:r>
                      </m:num>
                      <m:den>
                        <m:r>
                          <a:rPr lang="cs-CZ" sz="2800" b="0" i="1" smtClean="0">
                            <a:latin typeface="Cambria Math"/>
                          </a:rPr>
                          <m:t>30</m:t>
                        </m:r>
                      </m:den>
                    </m:f>
                  </m:oMath>
                </a14:m>
                <a:r>
                  <a:rPr lang="cs-CZ" sz="2800" dirty="0" smtClean="0"/>
                  <a:t> z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cs-CZ" sz="280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cs-CZ" sz="2800" b="0" i="1" smtClean="0">
                            <a:latin typeface="Cambria Math"/>
                          </a:rPr>
                          <m:t>360</m:t>
                        </m:r>
                      </m:e>
                      <m:sup>
                        <m:r>
                          <a:rPr lang="cs-CZ" sz="2800" b="0" i="1" smtClean="0">
                            <a:latin typeface="Cambria Math"/>
                          </a:rPr>
                          <m:t>𝑜</m:t>
                        </m:r>
                      </m:sup>
                    </m:sSup>
                  </m:oMath>
                </a14:m>
                <a:r>
                  <a:rPr lang="cs-CZ" sz="2800" dirty="0" smtClean="0"/>
                  <a:t> 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cs-CZ" sz="2800" b="1" i="1">
                            <a:latin typeface="Cambria Math"/>
                          </a:rPr>
                        </m:ctrlPr>
                      </m:sSupPr>
                      <m:e>
                        <m:r>
                          <a:rPr lang="cs-CZ" sz="2800" b="1" i="1" smtClean="0">
                            <a:latin typeface="Cambria Math"/>
                          </a:rPr>
                          <m:t>𝟖𝟒</m:t>
                        </m:r>
                      </m:e>
                      <m:sup>
                        <m:r>
                          <a:rPr lang="cs-CZ" sz="2800" b="1" i="1">
                            <a:latin typeface="Cambria Math"/>
                          </a:rPr>
                          <m:t>𝒐</m:t>
                        </m:r>
                      </m:sup>
                    </m:sSup>
                  </m:oMath>
                </a14:m>
                <a:r>
                  <a:rPr lang="cs-CZ" sz="2800" dirty="0" smtClean="0"/>
                  <a:t> </a:t>
                </a:r>
                <a:endParaRPr lang="cs-CZ" sz="2800" dirty="0"/>
              </a:p>
            </p:txBody>
          </p:sp>
        </mc:Choice>
        <mc:Fallback xmlns="">
          <p:sp>
            <p:nvSpPr>
              <p:cNvPr id="3" name="TextovéPole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5833" y="764704"/>
                <a:ext cx="8712966" cy="1319977"/>
              </a:xfrm>
              <a:prstGeom prst="rect">
                <a:avLst/>
              </a:prstGeom>
              <a:blipFill rotWithShape="1">
                <a:blip r:embed="rId3"/>
                <a:stretch>
                  <a:fillRect l="-1255" b="-4525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ovéPole 5"/>
              <p:cNvSpPr txBox="1"/>
              <p:nvPr/>
            </p:nvSpPr>
            <p:spPr>
              <a:xfrm>
                <a:off x="275833" y="2204864"/>
                <a:ext cx="8712966" cy="1351973"/>
              </a:xfrm>
              <a:prstGeom prst="rect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r>
                  <a:rPr lang="cs-CZ" sz="2800" b="1" u="sng" dirty="0" smtClean="0"/>
                  <a:t>španělština</a:t>
                </a:r>
                <a:r>
                  <a:rPr lang="cs-CZ" sz="2800" dirty="0" smtClean="0"/>
                  <a:t> … 45 ze 150 …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8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b="0" i="1" smtClean="0">
                            <a:latin typeface="Cambria Math"/>
                          </a:rPr>
                          <m:t>45</m:t>
                        </m:r>
                      </m:num>
                      <m:den>
                        <m:r>
                          <a:rPr lang="cs-CZ" sz="2800" b="0" i="1" smtClean="0">
                            <a:latin typeface="Cambria Math"/>
                          </a:rPr>
                          <m:t>150</m:t>
                        </m:r>
                      </m:den>
                    </m:f>
                  </m:oMath>
                </a14:m>
                <a:r>
                  <a:rPr lang="cs-CZ" sz="2800" dirty="0" smtClean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8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b="0" i="1" smtClean="0">
                            <a:latin typeface="Cambria Math"/>
                          </a:rPr>
                          <m:t>3</m:t>
                        </m:r>
                      </m:num>
                      <m:den>
                        <m:r>
                          <a:rPr lang="cs-CZ" sz="2800" b="0" i="1" smtClean="0">
                            <a:latin typeface="Cambria Math"/>
                          </a:rPr>
                          <m:t>10</m:t>
                        </m:r>
                      </m:den>
                    </m:f>
                  </m:oMath>
                </a14:m>
                <a:r>
                  <a:rPr lang="cs-CZ" sz="2800" dirty="0" smtClean="0"/>
                  <a:t> = </a:t>
                </a:r>
                <a:r>
                  <a:rPr lang="cs-CZ" sz="2800" b="1" dirty="0" smtClean="0"/>
                  <a:t>30 %</a:t>
                </a:r>
              </a:p>
              <a:p>
                <a:r>
                  <a:rPr lang="cs-CZ" sz="2800" dirty="0"/>
                  <a:t> </a:t>
                </a:r>
                <a:r>
                  <a:rPr lang="cs-CZ" sz="2800" dirty="0" smtClean="0"/>
                  <a:t>                                     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8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b="0" i="1" smtClean="0">
                            <a:latin typeface="Cambria Math"/>
                          </a:rPr>
                          <m:t>3</m:t>
                        </m:r>
                      </m:num>
                      <m:den>
                        <m:r>
                          <a:rPr lang="cs-CZ" sz="2800" b="0" i="1" smtClean="0">
                            <a:latin typeface="Cambria Math"/>
                          </a:rPr>
                          <m:t>10</m:t>
                        </m:r>
                      </m:den>
                    </m:f>
                  </m:oMath>
                </a14:m>
                <a:r>
                  <a:rPr lang="cs-CZ" sz="2800" dirty="0" smtClean="0"/>
                  <a:t> z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cs-CZ" sz="280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cs-CZ" sz="2800" b="0" i="1" smtClean="0">
                            <a:latin typeface="Cambria Math"/>
                          </a:rPr>
                          <m:t>360</m:t>
                        </m:r>
                      </m:e>
                      <m:sup>
                        <m:r>
                          <a:rPr lang="cs-CZ" sz="2800" b="0" i="1" smtClean="0">
                            <a:latin typeface="Cambria Math"/>
                          </a:rPr>
                          <m:t>𝑜</m:t>
                        </m:r>
                      </m:sup>
                    </m:sSup>
                  </m:oMath>
                </a14:m>
                <a:r>
                  <a:rPr lang="cs-CZ" sz="2800" dirty="0" smtClean="0"/>
                  <a:t> 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cs-CZ" sz="2800" b="1" i="1">
                            <a:latin typeface="Cambria Math"/>
                          </a:rPr>
                        </m:ctrlPr>
                      </m:sSupPr>
                      <m:e>
                        <m:r>
                          <a:rPr lang="cs-CZ" sz="2800" b="1" i="1" smtClean="0">
                            <a:latin typeface="Cambria Math"/>
                          </a:rPr>
                          <m:t>𝟏𝟎𝟖</m:t>
                        </m:r>
                      </m:e>
                      <m:sup>
                        <m:r>
                          <a:rPr lang="cs-CZ" sz="2800" b="1" i="1" smtClean="0">
                            <a:latin typeface="Cambria Math"/>
                          </a:rPr>
                          <m:t>𝒐</m:t>
                        </m:r>
                      </m:sup>
                    </m:sSup>
                  </m:oMath>
                </a14:m>
                <a:r>
                  <a:rPr lang="cs-CZ" sz="2800" dirty="0" smtClean="0"/>
                  <a:t> </a:t>
                </a:r>
                <a:endParaRPr lang="cs-CZ" sz="2800" dirty="0"/>
              </a:p>
            </p:txBody>
          </p:sp>
        </mc:Choice>
        <mc:Fallback xmlns="">
          <p:sp>
            <p:nvSpPr>
              <p:cNvPr id="6" name="TextovéPole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5833" y="2204864"/>
                <a:ext cx="8712966" cy="1351973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ovéPole 7"/>
              <p:cNvSpPr txBox="1"/>
              <p:nvPr/>
            </p:nvSpPr>
            <p:spPr>
              <a:xfrm>
                <a:off x="275832" y="3717032"/>
                <a:ext cx="8712967" cy="1351973"/>
              </a:xfrm>
              <a:prstGeom prst="rect">
                <a:avLst/>
              </a:prstGeom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r>
                  <a:rPr lang="cs-CZ" sz="2800" b="1" u="sng" dirty="0" smtClean="0"/>
                  <a:t>ruština</a:t>
                </a:r>
                <a:r>
                  <a:rPr lang="cs-CZ" sz="2800" dirty="0" smtClean="0"/>
                  <a:t> … 20 ze 150 …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8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b="0" i="1" smtClean="0">
                            <a:latin typeface="Cambria Math"/>
                          </a:rPr>
                          <m:t>20</m:t>
                        </m:r>
                      </m:num>
                      <m:den>
                        <m:r>
                          <a:rPr lang="cs-CZ" sz="2800" b="0" i="1" smtClean="0">
                            <a:latin typeface="Cambria Math"/>
                          </a:rPr>
                          <m:t>150</m:t>
                        </m:r>
                      </m:den>
                    </m:f>
                  </m:oMath>
                </a14:m>
                <a:r>
                  <a:rPr lang="cs-CZ" sz="2800" dirty="0" smtClean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8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b="0" i="1" smtClean="0">
                            <a:latin typeface="Cambria Math"/>
                          </a:rPr>
                          <m:t>2</m:t>
                        </m:r>
                      </m:num>
                      <m:den>
                        <m:r>
                          <a:rPr lang="cs-CZ" sz="2800" b="0" i="1" smtClean="0">
                            <a:latin typeface="Cambria Math"/>
                          </a:rPr>
                          <m:t>15</m:t>
                        </m:r>
                      </m:den>
                    </m:f>
                  </m:oMath>
                </a14:m>
                <a:r>
                  <a:rPr lang="cs-CZ" sz="2800" dirty="0" smtClean="0"/>
                  <a:t> = </a:t>
                </a:r>
                <a:r>
                  <a:rPr lang="cs-CZ" sz="2800" b="1" dirty="0" smtClean="0"/>
                  <a:t>13,3 %</a:t>
                </a:r>
              </a:p>
              <a:p>
                <a:r>
                  <a:rPr lang="cs-CZ" sz="2800" dirty="0"/>
                  <a:t> </a:t>
                </a:r>
                <a:r>
                  <a:rPr lang="cs-CZ" sz="2800" dirty="0" smtClean="0"/>
                  <a:t>                                     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8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b="0" i="1" smtClean="0">
                            <a:latin typeface="Cambria Math"/>
                          </a:rPr>
                          <m:t>2</m:t>
                        </m:r>
                      </m:num>
                      <m:den>
                        <m:r>
                          <a:rPr lang="cs-CZ" sz="2800" b="0" i="1" smtClean="0">
                            <a:latin typeface="Cambria Math"/>
                          </a:rPr>
                          <m:t>15</m:t>
                        </m:r>
                      </m:den>
                    </m:f>
                  </m:oMath>
                </a14:m>
                <a:r>
                  <a:rPr lang="cs-CZ" sz="2800" dirty="0" smtClean="0"/>
                  <a:t> z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cs-CZ" sz="280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cs-CZ" sz="2800" b="0" i="1" smtClean="0">
                            <a:latin typeface="Cambria Math"/>
                          </a:rPr>
                          <m:t>360</m:t>
                        </m:r>
                      </m:e>
                      <m:sup>
                        <m:r>
                          <a:rPr lang="cs-CZ" sz="2800" b="0" i="1" smtClean="0">
                            <a:latin typeface="Cambria Math"/>
                          </a:rPr>
                          <m:t>𝑜</m:t>
                        </m:r>
                      </m:sup>
                    </m:sSup>
                  </m:oMath>
                </a14:m>
                <a:r>
                  <a:rPr lang="cs-CZ" sz="2800" dirty="0" smtClean="0"/>
                  <a:t> 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cs-CZ" sz="2800" b="1" i="1">
                            <a:latin typeface="Cambria Math"/>
                          </a:rPr>
                        </m:ctrlPr>
                      </m:sSupPr>
                      <m:e>
                        <m:r>
                          <a:rPr lang="cs-CZ" sz="2800" b="1" i="1" smtClean="0">
                            <a:latin typeface="Cambria Math"/>
                          </a:rPr>
                          <m:t>𝟒𝟖</m:t>
                        </m:r>
                      </m:e>
                      <m:sup>
                        <m:r>
                          <a:rPr lang="cs-CZ" sz="2800" b="1" i="1" smtClean="0">
                            <a:latin typeface="Cambria Math"/>
                          </a:rPr>
                          <m:t>𝒐</m:t>
                        </m:r>
                      </m:sup>
                    </m:sSup>
                  </m:oMath>
                </a14:m>
                <a:r>
                  <a:rPr lang="cs-CZ" sz="2800" dirty="0" smtClean="0"/>
                  <a:t> </a:t>
                </a:r>
                <a:endParaRPr lang="cs-CZ" sz="2800" dirty="0"/>
              </a:p>
            </p:txBody>
          </p:sp>
        </mc:Choice>
        <mc:Fallback xmlns="">
          <p:sp>
            <p:nvSpPr>
              <p:cNvPr id="8" name="TextovéPole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5832" y="3717032"/>
                <a:ext cx="8712967" cy="1351973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ovéPole 9"/>
              <p:cNvSpPr txBox="1"/>
              <p:nvPr/>
            </p:nvSpPr>
            <p:spPr>
              <a:xfrm>
                <a:off x="275833" y="5246871"/>
                <a:ext cx="8712968" cy="1316258"/>
              </a:xfrm>
              <a:prstGeom prst="rect">
                <a:avLst/>
              </a:prstGeom>
            </p:spPr>
            <p:style>
              <a:lnRef idx="1">
                <a:schemeClr val="accent4"/>
              </a:lnRef>
              <a:fillRef idx="2">
                <a:schemeClr val="accent4"/>
              </a:fillRef>
              <a:effectRef idx="1">
                <a:schemeClr val="accent4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r>
                  <a:rPr lang="cs-CZ" sz="2800" b="1" u="sng" dirty="0" smtClean="0"/>
                  <a:t>francouzština</a:t>
                </a:r>
                <a:r>
                  <a:rPr lang="cs-CZ" sz="2800" dirty="0" smtClean="0"/>
                  <a:t> … 36 ze 150 …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8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b="0" i="1" smtClean="0">
                            <a:latin typeface="Cambria Math"/>
                          </a:rPr>
                          <m:t>36</m:t>
                        </m:r>
                      </m:num>
                      <m:den>
                        <m:r>
                          <a:rPr lang="cs-CZ" sz="2800" b="0" i="1" smtClean="0">
                            <a:latin typeface="Cambria Math"/>
                          </a:rPr>
                          <m:t>150</m:t>
                        </m:r>
                      </m:den>
                    </m:f>
                  </m:oMath>
                </a14:m>
                <a:r>
                  <a:rPr lang="cs-CZ" sz="2800" dirty="0" smtClean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8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b="0" i="1" smtClean="0">
                            <a:latin typeface="Cambria Math"/>
                          </a:rPr>
                          <m:t>6</m:t>
                        </m:r>
                      </m:num>
                      <m:den>
                        <m:r>
                          <a:rPr lang="cs-CZ" sz="2800" b="0" i="1" smtClean="0">
                            <a:latin typeface="Cambria Math"/>
                          </a:rPr>
                          <m:t>25</m:t>
                        </m:r>
                      </m:den>
                    </m:f>
                  </m:oMath>
                </a14:m>
                <a:r>
                  <a:rPr lang="cs-CZ" sz="2800" dirty="0" smtClean="0"/>
                  <a:t> = </a:t>
                </a:r>
                <a:r>
                  <a:rPr lang="cs-CZ" sz="2800" b="1" dirty="0" smtClean="0"/>
                  <a:t>24 %</a:t>
                </a:r>
              </a:p>
              <a:p>
                <a:r>
                  <a:rPr lang="cs-CZ" sz="2800" dirty="0"/>
                  <a:t> </a:t>
                </a:r>
                <a:r>
                  <a:rPr lang="cs-CZ" sz="2800" dirty="0" smtClean="0"/>
                  <a:t>                                     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8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b="0" i="1" smtClean="0">
                            <a:latin typeface="Cambria Math"/>
                          </a:rPr>
                          <m:t>6</m:t>
                        </m:r>
                      </m:num>
                      <m:den>
                        <m:r>
                          <a:rPr lang="cs-CZ" sz="2800" b="0" i="1" smtClean="0">
                            <a:latin typeface="Cambria Math"/>
                          </a:rPr>
                          <m:t>25</m:t>
                        </m:r>
                      </m:den>
                    </m:f>
                  </m:oMath>
                </a14:m>
                <a:r>
                  <a:rPr lang="cs-CZ" sz="2800" dirty="0" smtClean="0"/>
                  <a:t> z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cs-CZ" sz="280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cs-CZ" sz="2800" b="0" i="1" smtClean="0">
                            <a:latin typeface="Cambria Math"/>
                          </a:rPr>
                          <m:t>360</m:t>
                        </m:r>
                      </m:e>
                      <m:sup>
                        <m:r>
                          <a:rPr lang="cs-CZ" sz="2800" b="0" i="1" smtClean="0">
                            <a:latin typeface="Cambria Math"/>
                          </a:rPr>
                          <m:t>𝑜</m:t>
                        </m:r>
                      </m:sup>
                    </m:sSup>
                  </m:oMath>
                </a14:m>
                <a:r>
                  <a:rPr lang="cs-CZ" sz="2800" dirty="0" smtClean="0"/>
                  <a:t> 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cs-CZ" sz="2800" b="1" i="1">
                            <a:latin typeface="Cambria Math"/>
                          </a:rPr>
                        </m:ctrlPr>
                      </m:sSupPr>
                      <m:e>
                        <m:r>
                          <a:rPr lang="cs-CZ" sz="2800" b="1" i="1" smtClean="0">
                            <a:latin typeface="Cambria Math"/>
                          </a:rPr>
                          <m:t>𝟖𝟔</m:t>
                        </m:r>
                      </m:e>
                      <m:sup>
                        <m:r>
                          <a:rPr lang="cs-CZ" sz="2800" b="1" i="1" smtClean="0">
                            <a:latin typeface="Cambria Math"/>
                          </a:rPr>
                          <m:t>𝒐</m:t>
                        </m:r>
                      </m:sup>
                    </m:sSup>
                  </m:oMath>
                </a14:m>
                <a:r>
                  <a:rPr lang="cs-CZ" sz="2800" b="1" dirty="0" smtClean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cs-CZ" sz="2800" b="1" i="1" dirty="0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cs-CZ" sz="2800" b="1" i="1" dirty="0" smtClean="0">
                            <a:latin typeface="Cambria Math"/>
                          </a:rPr>
                          <m:t>𝟐𝟒</m:t>
                        </m:r>
                      </m:e>
                      <m:sup>
                        <m:r>
                          <a:rPr lang="cs-CZ" sz="2800" b="1" i="1" dirty="0" smtClean="0">
                            <a:latin typeface="Cambria Math"/>
                          </a:rPr>
                          <m:t>´</m:t>
                        </m:r>
                      </m:sup>
                    </m:sSup>
                  </m:oMath>
                </a14:m>
                <a:endParaRPr lang="cs-CZ" sz="2800" b="1" dirty="0"/>
              </a:p>
            </p:txBody>
          </p:sp>
        </mc:Choice>
        <mc:Fallback xmlns="">
          <p:sp>
            <p:nvSpPr>
              <p:cNvPr id="10" name="TextovéPole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5833" y="5246871"/>
                <a:ext cx="8712968" cy="1316258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341019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6" grpId="0" animBg="1"/>
      <p:bldP spid="8" grpId="0" animBg="1"/>
      <p:bldP spid="1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ovéPole 2"/>
              <p:cNvSpPr txBox="1"/>
              <p:nvPr/>
            </p:nvSpPr>
            <p:spPr>
              <a:xfrm>
                <a:off x="275833" y="404664"/>
                <a:ext cx="8712966" cy="1312924"/>
              </a:xfrm>
              <a:prstGeom prst="rect">
                <a:avLst/>
              </a:prstGeom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r>
                  <a:rPr lang="cs-CZ" sz="2800" b="1" u="sng" dirty="0" smtClean="0"/>
                  <a:t>italština</a:t>
                </a:r>
                <a:r>
                  <a:rPr lang="cs-CZ" sz="2800" dirty="0" smtClean="0"/>
                  <a:t> … 14 ze 150 …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8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b="0" i="1" smtClean="0">
                            <a:latin typeface="Cambria Math"/>
                          </a:rPr>
                          <m:t>14</m:t>
                        </m:r>
                      </m:num>
                      <m:den>
                        <m:r>
                          <a:rPr lang="cs-CZ" sz="2800" b="0" i="1" smtClean="0">
                            <a:latin typeface="Cambria Math"/>
                          </a:rPr>
                          <m:t>150</m:t>
                        </m:r>
                      </m:den>
                    </m:f>
                  </m:oMath>
                </a14:m>
                <a:r>
                  <a:rPr lang="cs-CZ" sz="2800" dirty="0" smtClean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8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b="0" i="1" smtClean="0">
                            <a:latin typeface="Cambria Math"/>
                          </a:rPr>
                          <m:t>7</m:t>
                        </m:r>
                      </m:num>
                      <m:den>
                        <m:r>
                          <a:rPr lang="cs-CZ" sz="2800" b="0" i="1" smtClean="0">
                            <a:latin typeface="Cambria Math"/>
                          </a:rPr>
                          <m:t>75</m:t>
                        </m:r>
                      </m:den>
                    </m:f>
                  </m:oMath>
                </a14:m>
                <a:r>
                  <a:rPr lang="cs-CZ" sz="2800" dirty="0" smtClean="0"/>
                  <a:t> = </a:t>
                </a:r>
                <a:r>
                  <a:rPr lang="cs-CZ" sz="2800" b="1" dirty="0"/>
                  <a:t>9</a:t>
                </a:r>
                <a:r>
                  <a:rPr lang="cs-CZ" sz="2800" b="1" dirty="0" smtClean="0"/>
                  <a:t>,3 %</a:t>
                </a:r>
              </a:p>
              <a:p>
                <a:r>
                  <a:rPr lang="cs-CZ" sz="2800" dirty="0"/>
                  <a:t> </a:t>
                </a:r>
                <a:r>
                  <a:rPr lang="cs-CZ" sz="2800" dirty="0" smtClean="0"/>
                  <a:t>                                     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8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b="0" i="1" smtClean="0">
                            <a:latin typeface="Cambria Math"/>
                          </a:rPr>
                          <m:t>7</m:t>
                        </m:r>
                      </m:num>
                      <m:den>
                        <m:r>
                          <a:rPr lang="cs-CZ" sz="2800" b="0" i="1" smtClean="0">
                            <a:latin typeface="Cambria Math"/>
                          </a:rPr>
                          <m:t>75</m:t>
                        </m:r>
                      </m:den>
                    </m:f>
                  </m:oMath>
                </a14:m>
                <a:r>
                  <a:rPr lang="cs-CZ" sz="2800" dirty="0" smtClean="0"/>
                  <a:t> z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cs-CZ" sz="280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cs-CZ" sz="2800" b="0" i="1" smtClean="0">
                            <a:latin typeface="Cambria Math"/>
                          </a:rPr>
                          <m:t>360</m:t>
                        </m:r>
                      </m:e>
                      <m:sup>
                        <m:r>
                          <a:rPr lang="cs-CZ" sz="2800" b="0" i="1" smtClean="0">
                            <a:latin typeface="Cambria Math"/>
                          </a:rPr>
                          <m:t>𝑜</m:t>
                        </m:r>
                      </m:sup>
                    </m:sSup>
                  </m:oMath>
                </a14:m>
                <a:r>
                  <a:rPr lang="cs-CZ" sz="2800" dirty="0" smtClean="0"/>
                  <a:t> 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cs-CZ" sz="2800" b="1" i="1">
                            <a:latin typeface="Cambria Math"/>
                          </a:rPr>
                        </m:ctrlPr>
                      </m:sSupPr>
                      <m:e>
                        <m:r>
                          <a:rPr lang="cs-CZ" sz="2800" b="1" i="1" smtClean="0">
                            <a:latin typeface="Cambria Math"/>
                          </a:rPr>
                          <m:t>𝟑𝟑</m:t>
                        </m:r>
                      </m:e>
                      <m:sup>
                        <m:r>
                          <a:rPr lang="cs-CZ" sz="2800" b="1" i="1">
                            <a:latin typeface="Cambria Math"/>
                          </a:rPr>
                          <m:t>𝒐</m:t>
                        </m:r>
                      </m:sup>
                    </m:sSup>
                  </m:oMath>
                </a14:m>
                <a:r>
                  <a:rPr lang="cs-CZ" sz="2800" dirty="0" smtClean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cs-CZ" sz="2800" b="1" i="1" dirty="0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cs-CZ" sz="2800" b="1" i="1" dirty="0" smtClean="0">
                            <a:latin typeface="Cambria Math"/>
                          </a:rPr>
                          <m:t>𝟑𝟔</m:t>
                        </m:r>
                      </m:e>
                      <m:sup>
                        <m:r>
                          <a:rPr lang="cs-CZ" sz="2800" b="1" i="1" dirty="0" smtClean="0">
                            <a:latin typeface="Cambria Math"/>
                          </a:rPr>
                          <m:t>´</m:t>
                        </m:r>
                      </m:sup>
                    </m:sSup>
                  </m:oMath>
                </a14:m>
                <a:r>
                  <a:rPr lang="cs-CZ" sz="2800" b="1" dirty="0" smtClean="0"/>
                  <a:t> </a:t>
                </a:r>
                <a:endParaRPr lang="cs-CZ" sz="2800" b="1" dirty="0"/>
              </a:p>
            </p:txBody>
          </p:sp>
        </mc:Choice>
        <mc:Fallback xmlns="">
          <p:sp>
            <p:nvSpPr>
              <p:cNvPr id="3" name="TextovéPole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5833" y="404664"/>
                <a:ext cx="8712966" cy="1312924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Přímá spojnice 4"/>
          <p:cNvCxnSpPr/>
          <p:nvPr/>
        </p:nvCxnSpPr>
        <p:spPr>
          <a:xfrm>
            <a:off x="275833" y="2564904"/>
            <a:ext cx="871296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595790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455</TotalTime>
  <Words>543</Words>
  <Application>Microsoft Office PowerPoint</Application>
  <PresentationFormat>Předvádění na obrazovce (4:3)</PresentationFormat>
  <Paragraphs>82</Paragraphs>
  <Slides>14</Slides>
  <Notes>14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14</vt:i4>
      </vt:variant>
    </vt:vector>
  </HeadingPairs>
  <TitlesOfParts>
    <vt:vector size="15" baseType="lpstr">
      <vt:lpstr>Motiv systému Office</vt:lpstr>
      <vt:lpstr>Práce s kruhovým diagramem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Základní informace</dc:title>
  <dc:creator>sylva</dc:creator>
  <cp:lastModifiedBy>Petr</cp:lastModifiedBy>
  <cp:revision>80</cp:revision>
  <dcterms:created xsi:type="dcterms:W3CDTF">2012-06-18T15:15:37Z</dcterms:created>
  <dcterms:modified xsi:type="dcterms:W3CDTF">2013-07-26T16:53:05Z</dcterms:modified>
</cp:coreProperties>
</file>