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Prospěch</a:t>
            </a:r>
            <a:r>
              <a:rPr lang="cs-CZ" baseline="0" dirty="0" smtClean="0"/>
              <a:t> tercie A z matematiky</a:t>
            </a:r>
            <a:endParaRPr lang="cs-CZ" dirty="0"/>
          </a:p>
        </c:rich>
      </c:tx>
      <c:layout>
        <c:manualLayout>
          <c:xMode val="edge"/>
          <c:yMode val="edge"/>
          <c:x val="0.20030725065616797"/>
          <c:y val="1.8749999999999999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Jedničky</c:v>
                </c:pt>
              </c:strCache>
            </c:strRef>
          </c:tx>
          <c:invertIfNegative val="0"/>
          <c:cat>
            <c:strRef>
              <c:f>List1!$A$2</c:f>
              <c:strCache>
                <c:ptCount val="1"/>
                <c:pt idx="0">
                  <c:v>Známky</c:v>
                </c:pt>
              </c:strCache>
            </c:strRef>
          </c:cat>
          <c:val>
            <c:numRef>
              <c:f>List1!$B$2</c:f>
              <c:numCache>
                <c:formatCode>Vęeobecný</c:formatCode>
                <c:ptCount val="1"/>
                <c:pt idx="0">
                  <c:v>10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Dvojky</c:v>
                </c:pt>
              </c:strCache>
            </c:strRef>
          </c:tx>
          <c:invertIfNegative val="0"/>
          <c:cat>
            <c:strRef>
              <c:f>List1!$A$2</c:f>
              <c:strCache>
                <c:ptCount val="1"/>
                <c:pt idx="0">
                  <c:v>Známky</c:v>
                </c:pt>
              </c:strCache>
            </c:strRef>
          </c:cat>
          <c:val>
            <c:numRef>
              <c:f>List1!$C$2</c:f>
              <c:numCache>
                <c:formatCode>Vęeobecný</c:formatCode>
                <c:ptCount val="1"/>
                <c:pt idx="0">
                  <c:v>11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Trojky </c:v>
                </c:pt>
              </c:strCache>
            </c:strRef>
          </c:tx>
          <c:invertIfNegative val="0"/>
          <c:cat>
            <c:strRef>
              <c:f>List1!$A$2</c:f>
              <c:strCache>
                <c:ptCount val="1"/>
                <c:pt idx="0">
                  <c:v>Známky</c:v>
                </c:pt>
              </c:strCache>
            </c:strRef>
          </c:cat>
          <c:val>
            <c:numRef>
              <c:f>List1!$D$2</c:f>
              <c:numCache>
                <c:formatCode>Vęeobecný</c:formatCode>
                <c:ptCount val="1"/>
                <c:pt idx="0">
                  <c:v>6</c:v>
                </c:pt>
              </c:numCache>
            </c:numRef>
          </c:val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Čtverky</c:v>
                </c:pt>
              </c:strCache>
            </c:strRef>
          </c:tx>
          <c:invertIfNegative val="0"/>
          <c:cat>
            <c:strRef>
              <c:f>List1!$A$2</c:f>
              <c:strCache>
                <c:ptCount val="1"/>
                <c:pt idx="0">
                  <c:v>Známky</c:v>
                </c:pt>
              </c:strCache>
            </c:strRef>
          </c:cat>
          <c:val>
            <c:numRef>
              <c:f>List1!$E$2</c:f>
              <c:numCache>
                <c:formatCode>Vęeobecný</c:formatCode>
                <c:ptCount val="1"/>
                <c:pt idx="0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332544"/>
        <c:axId val="69583616"/>
      </c:barChart>
      <c:catAx>
        <c:axId val="68332544"/>
        <c:scaling>
          <c:orientation val="minMax"/>
        </c:scaling>
        <c:delete val="0"/>
        <c:axPos val="b"/>
        <c:majorTickMark val="none"/>
        <c:minorTickMark val="none"/>
        <c:tickLblPos val="nextTo"/>
        <c:crossAx val="69583616"/>
        <c:crosses val="autoZero"/>
        <c:auto val="1"/>
        <c:lblAlgn val="ctr"/>
        <c:lblOffset val="100"/>
        <c:noMultiLvlLbl val="0"/>
      </c:catAx>
      <c:valAx>
        <c:axId val="69583616"/>
        <c:scaling>
          <c:orientation val="minMax"/>
        </c:scaling>
        <c:delete val="0"/>
        <c:axPos val="l"/>
        <c:majorGridlines/>
        <c:numFmt formatCode="Vęeobecný" sourceLinked="1"/>
        <c:majorTickMark val="none"/>
        <c:minorTickMark val="none"/>
        <c:tickLblPos val="nextTo"/>
        <c:crossAx val="683325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Prospěch žáků</a:t>
            </a:r>
            <a:r>
              <a:rPr lang="cs-CZ" baseline="0" dirty="0" smtClean="0"/>
              <a:t> tercie A</a:t>
            </a:r>
          </a:p>
          <a:p>
            <a:pPr>
              <a:defRPr/>
            </a:pPr>
            <a:r>
              <a:rPr lang="cs-CZ" baseline="0" dirty="0" smtClean="0"/>
              <a:t>z matematiky</a:t>
            </a:r>
            <a:endParaRPr lang="cs-CZ" dirty="0"/>
          </a:p>
        </c:rich>
      </c:tx>
      <c:layout>
        <c:manualLayout>
          <c:xMode val="edge"/>
          <c:yMode val="edge"/>
          <c:x val="0.24876566136780073"/>
          <c:y val="0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Jedničky</c:v>
                </c:pt>
              </c:strCache>
            </c:strRef>
          </c:tx>
          <c:invertIfNegative val="0"/>
          <c:cat>
            <c:strRef>
              <c:f>List1!$A$2</c:f>
              <c:strCache>
                <c:ptCount val="1"/>
                <c:pt idx="0">
                  <c:v>Známky</c:v>
                </c:pt>
              </c:strCache>
            </c:strRef>
          </c:cat>
          <c:val>
            <c:numRef>
              <c:f>List1!$B$2</c:f>
              <c:numCache>
                <c:formatCode>Vęeobecný</c:formatCode>
                <c:ptCount val="1"/>
                <c:pt idx="0">
                  <c:v>10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Dvojky</c:v>
                </c:pt>
              </c:strCache>
            </c:strRef>
          </c:tx>
          <c:invertIfNegative val="0"/>
          <c:cat>
            <c:strRef>
              <c:f>List1!$A$2</c:f>
              <c:strCache>
                <c:ptCount val="1"/>
                <c:pt idx="0">
                  <c:v>Známky</c:v>
                </c:pt>
              </c:strCache>
            </c:strRef>
          </c:cat>
          <c:val>
            <c:numRef>
              <c:f>List1!$C$2</c:f>
              <c:numCache>
                <c:formatCode>Vęeobecný</c:formatCode>
                <c:ptCount val="1"/>
                <c:pt idx="0">
                  <c:v>11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Trojky</c:v>
                </c:pt>
              </c:strCache>
            </c:strRef>
          </c:tx>
          <c:invertIfNegative val="0"/>
          <c:cat>
            <c:strRef>
              <c:f>List1!$A$2</c:f>
              <c:strCache>
                <c:ptCount val="1"/>
                <c:pt idx="0">
                  <c:v>Známky</c:v>
                </c:pt>
              </c:strCache>
            </c:strRef>
          </c:cat>
          <c:val>
            <c:numRef>
              <c:f>List1!$D$2</c:f>
              <c:numCache>
                <c:formatCode>Vęeobecný</c:formatCode>
                <c:ptCount val="1"/>
                <c:pt idx="0">
                  <c:v>6</c:v>
                </c:pt>
              </c:numCache>
            </c:numRef>
          </c:val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Čtverky</c:v>
                </c:pt>
              </c:strCache>
            </c:strRef>
          </c:tx>
          <c:invertIfNegative val="0"/>
          <c:cat>
            <c:strRef>
              <c:f>List1!$A$2</c:f>
              <c:strCache>
                <c:ptCount val="1"/>
                <c:pt idx="0">
                  <c:v>Známky</c:v>
                </c:pt>
              </c:strCache>
            </c:strRef>
          </c:cat>
          <c:val>
            <c:numRef>
              <c:f>List1!$E$2</c:f>
              <c:numCache>
                <c:formatCode>Vęeobecný</c:formatCode>
                <c:ptCount val="1"/>
                <c:pt idx="0">
                  <c:v>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1704704"/>
        <c:axId val="91710592"/>
      </c:barChart>
      <c:catAx>
        <c:axId val="91704704"/>
        <c:scaling>
          <c:orientation val="minMax"/>
        </c:scaling>
        <c:delete val="0"/>
        <c:axPos val="b"/>
        <c:majorTickMark val="none"/>
        <c:minorTickMark val="none"/>
        <c:tickLblPos val="nextTo"/>
        <c:crossAx val="91710592"/>
        <c:crosses val="autoZero"/>
        <c:auto val="1"/>
        <c:lblAlgn val="ctr"/>
        <c:lblOffset val="100"/>
        <c:noMultiLvlLbl val="0"/>
      </c:catAx>
      <c:valAx>
        <c:axId val="91710592"/>
        <c:scaling>
          <c:orientation val="minMax"/>
        </c:scaling>
        <c:delete val="1"/>
        <c:axPos val="l"/>
        <c:numFmt formatCode="Vęeobecný" sourceLinked="1"/>
        <c:majorTickMark val="none"/>
        <c:minorTickMark val="none"/>
        <c:tickLblPos val="nextTo"/>
        <c:crossAx val="9170470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6587208438567822"/>
          <c:y val="0.10901072705601907"/>
          <c:w val="0.53429356707770015"/>
          <c:h val="0.2002631554249997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Prospěch žáků</a:t>
            </a:r>
            <a:r>
              <a:rPr lang="cs-CZ" baseline="0" dirty="0" smtClean="0"/>
              <a:t> tercie A</a:t>
            </a:r>
          </a:p>
          <a:p>
            <a:pPr>
              <a:defRPr/>
            </a:pPr>
            <a:r>
              <a:rPr lang="cs-CZ" baseline="0" dirty="0" smtClean="0"/>
              <a:t>z matematiky</a:t>
            </a:r>
            <a:endParaRPr lang="cs-CZ" dirty="0"/>
          </a:p>
        </c:rich>
      </c:tx>
      <c:layout>
        <c:manualLayout>
          <c:xMode val="edge"/>
          <c:yMode val="edge"/>
          <c:x val="0.23304239092754916"/>
          <c:y val="0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Jedničky</c:v>
                </c:pt>
              </c:strCache>
            </c:strRef>
          </c:tx>
          <c:invertIfNegative val="0"/>
          <c:cat>
            <c:strRef>
              <c:f>List1!$A$2</c:f>
              <c:strCache>
                <c:ptCount val="1"/>
                <c:pt idx="0">
                  <c:v>Známky</c:v>
                </c:pt>
              </c:strCache>
            </c:strRef>
          </c:cat>
          <c:val>
            <c:numRef>
              <c:f>List1!$B$2</c:f>
              <c:numCache>
                <c:formatCode>Vęeobecný</c:formatCode>
                <c:ptCount val="1"/>
                <c:pt idx="0">
                  <c:v>10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Dvojky</c:v>
                </c:pt>
              </c:strCache>
            </c:strRef>
          </c:tx>
          <c:invertIfNegative val="0"/>
          <c:cat>
            <c:strRef>
              <c:f>List1!$A$2</c:f>
              <c:strCache>
                <c:ptCount val="1"/>
                <c:pt idx="0">
                  <c:v>Známky</c:v>
                </c:pt>
              </c:strCache>
            </c:strRef>
          </c:cat>
          <c:val>
            <c:numRef>
              <c:f>List1!$C$2</c:f>
              <c:numCache>
                <c:formatCode>Vęeobecný</c:formatCode>
                <c:ptCount val="1"/>
                <c:pt idx="0">
                  <c:v>11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Trojky</c:v>
                </c:pt>
              </c:strCache>
            </c:strRef>
          </c:tx>
          <c:invertIfNegative val="0"/>
          <c:cat>
            <c:strRef>
              <c:f>List1!$A$2</c:f>
              <c:strCache>
                <c:ptCount val="1"/>
                <c:pt idx="0">
                  <c:v>Známky</c:v>
                </c:pt>
              </c:strCache>
            </c:strRef>
          </c:cat>
          <c:val>
            <c:numRef>
              <c:f>List1!$D$2</c:f>
              <c:numCache>
                <c:formatCode>Vęeobecný</c:formatCode>
                <c:ptCount val="1"/>
                <c:pt idx="0">
                  <c:v>6</c:v>
                </c:pt>
              </c:numCache>
            </c:numRef>
          </c:val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Čtverky</c:v>
                </c:pt>
              </c:strCache>
            </c:strRef>
          </c:tx>
          <c:invertIfNegative val="0"/>
          <c:cat>
            <c:strRef>
              <c:f>List1!$A$2</c:f>
              <c:strCache>
                <c:ptCount val="1"/>
                <c:pt idx="0">
                  <c:v>Známky</c:v>
                </c:pt>
              </c:strCache>
            </c:strRef>
          </c:cat>
          <c:val>
            <c:numRef>
              <c:f>List1!$E$2</c:f>
              <c:numCache>
                <c:formatCode>Vęeobecný</c:formatCode>
                <c:ptCount val="1"/>
                <c:pt idx="0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745664"/>
        <c:axId val="91620480"/>
      </c:barChart>
      <c:catAx>
        <c:axId val="91745664"/>
        <c:scaling>
          <c:orientation val="minMax"/>
        </c:scaling>
        <c:delete val="0"/>
        <c:axPos val="b"/>
        <c:majorTickMark val="none"/>
        <c:minorTickMark val="none"/>
        <c:tickLblPos val="nextTo"/>
        <c:crossAx val="91620480"/>
        <c:crosses val="autoZero"/>
        <c:auto val="1"/>
        <c:lblAlgn val="ctr"/>
        <c:lblOffset val="100"/>
        <c:noMultiLvlLbl val="0"/>
      </c:catAx>
      <c:valAx>
        <c:axId val="9162048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cs-CZ" dirty="0" smtClean="0"/>
                  <a:t>Počet</a:t>
                </a:r>
                <a:r>
                  <a:rPr lang="cs-CZ" baseline="0" dirty="0" smtClean="0"/>
                  <a:t> žáků</a:t>
                </a:r>
                <a:endParaRPr lang="cs-CZ" dirty="0"/>
              </a:p>
            </c:rich>
          </c:tx>
          <c:layout/>
          <c:overlay val="0"/>
        </c:title>
        <c:numFmt formatCode="Vęeobecný" sourceLinked="1"/>
        <c:majorTickMark val="none"/>
        <c:minorTickMark val="none"/>
        <c:tickLblPos val="nextTo"/>
        <c:crossAx val="9174566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4272637795275593E-2"/>
          <c:y val="6.5585875984251973E-2"/>
          <c:w val="0.69603428477690288"/>
          <c:h val="0.82534645669291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Jedničky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Prima A</c:v>
                </c:pt>
                <c:pt idx="1">
                  <c:v>Sekunda A</c:v>
                </c:pt>
                <c:pt idx="2">
                  <c:v>Tercie A</c:v>
                </c:pt>
                <c:pt idx="3">
                  <c:v>Kvarta A</c:v>
                </c:pt>
              </c:strCache>
            </c:strRef>
          </c:cat>
          <c:val>
            <c:numRef>
              <c:f>List1!$B$2:$B$5</c:f>
              <c:numCache>
                <c:formatCode>Vęeobecný</c:formatCode>
                <c:ptCount val="4"/>
                <c:pt idx="0">
                  <c:v>15</c:v>
                </c:pt>
                <c:pt idx="1">
                  <c:v>12</c:v>
                </c:pt>
                <c:pt idx="2">
                  <c:v>10</c:v>
                </c:pt>
                <c:pt idx="3">
                  <c:v>7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Dvojky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Prima A</c:v>
                </c:pt>
                <c:pt idx="1">
                  <c:v>Sekunda A</c:v>
                </c:pt>
                <c:pt idx="2">
                  <c:v>Tercie A</c:v>
                </c:pt>
                <c:pt idx="3">
                  <c:v>Kvarta A</c:v>
                </c:pt>
              </c:strCache>
            </c:strRef>
          </c:cat>
          <c:val>
            <c:numRef>
              <c:f>List1!$C$2:$C$5</c:f>
              <c:numCache>
                <c:formatCode>Vęeobecný</c:formatCode>
                <c:ptCount val="4"/>
                <c:pt idx="0">
                  <c:v>13</c:v>
                </c:pt>
                <c:pt idx="1">
                  <c:v>10</c:v>
                </c:pt>
                <c:pt idx="2">
                  <c:v>11</c:v>
                </c:pt>
                <c:pt idx="3">
                  <c:v>12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Trojky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Prima A</c:v>
                </c:pt>
                <c:pt idx="1">
                  <c:v>Sekunda A</c:v>
                </c:pt>
                <c:pt idx="2">
                  <c:v>Tercie A</c:v>
                </c:pt>
                <c:pt idx="3">
                  <c:v>Kvarta A</c:v>
                </c:pt>
              </c:strCache>
            </c:strRef>
          </c:cat>
          <c:val>
            <c:numRef>
              <c:f>List1!$D$2:$D$5</c:f>
              <c:numCache>
                <c:formatCode>Vęeobecný</c:formatCode>
                <c:ptCount val="4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6</c:v>
                </c:pt>
              </c:numCache>
            </c:numRef>
          </c:val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Čtverky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Prima A</c:v>
                </c:pt>
                <c:pt idx="1">
                  <c:v>Sekunda A</c:v>
                </c:pt>
                <c:pt idx="2">
                  <c:v>Tercie A</c:v>
                </c:pt>
                <c:pt idx="3">
                  <c:v>Kvarta A</c:v>
                </c:pt>
              </c:strCache>
            </c:strRef>
          </c:cat>
          <c:val>
            <c:numRef>
              <c:f>List1!$E$2:$E$5</c:f>
              <c:numCache>
                <c:formatCode>Vęeobecný</c:formatCode>
                <c:ptCount val="4"/>
                <c:pt idx="0">
                  <c:v>0</c:v>
                </c:pt>
                <c:pt idx="1">
                  <c:v>4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679744"/>
        <c:axId val="92017408"/>
      </c:barChart>
      <c:catAx>
        <c:axId val="91679744"/>
        <c:scaling>
          <c:orientation val="minMax"/>
        </c:scaling>
        <c:delete val="0"/>
        <c:axPos val="b"/>
        <c:majorTickMark val="out"/>
        <c:minorTickMark val="none"/>
        <c:tickLblPos val="nextTo"/>
        <c:crossAx val="92017408"/>
        <c:crosses val="autoZero"/>
        <c:auto val="1"/>
        <c:lblAlgn val="ctr"/>
        <c:lblOffset val="100"/>
        <c:noMultiLvlLbl val="0"/>
      </c:catAx>
      <c:valAx>
        <c:axId val="92017408"/>
        <c:scaling>
          <c:orientation val="minMax"/>
        </c:scaling>
        <c:delete val="0"/>
        <c:axPos val="l"/>
        <c:majorGridlines/>
        <c:numFmt formatCode="Vęeobecný" sourceLinked="1"/>
        <c:majorTickMark val="out"/>
        <c:minorTickMark val="none"/>
        <c:tickLblPos val="nextTo"/>
        <c:crossAx val="916797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7296758304238261"/>
          <c:y val="2.3888862241207912E-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Prospěch tercie A z matematiky</c:v>
                </c:pt>
              </c:strCache>
            </c:strRef>
          </c:tx>
          <c:dLbls>
            <c:dLbl>
              <c:idx val="2"/>
              <c:layout>
                <c:manualLayout>
                  <c:x val="0.17170544481439004"/>
                  <c:y val="3.486047107604525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List1!$A$2:$A$5</c:f>
              <c:strCache>
                <c:ptCount val="4"/>
                <c:pt idx="0">
                  <c:v>Jedničky</c:v>
                </c:pt>
                <c:pt idx="1">
                  <c:v>Dvojky</c:v>
                </c:pt>
                <c:pt idx="2">
                  <c:v>Trojky</c:v>
                </c:pt>
                <c:pt idx="3">
                  <c:v>Čtverky</c:v>
                </c:pt>
              </c:strCache>
            </c:strRef>
          </c:cat>
          <c:val>
            <c:numRef>
              <c:f>List1!$B$2:$B$5</c:f>
              <c:numCache>
                <c:formatCode>Vęeobecný</c:formatCode>
                <c:ptCount val="4"/>
                <c:pt idx="0">
                  <c:v>10</c:v>
                </c:pt>
                <c:pt idx="1">
                  <c:v>11</c:v>
                </c:pt>
                <c:pt idx="2">
                  <c:v>6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6801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7234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69814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78670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74268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9987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Sloupkový diagram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650423"/>
              </p:ext>
            </p:extLst>
          </p:nvPr>
        </p:nvGraphicFramePr>
        <p:xfrm>
          <a:off x="707192" y="2204864"/>
          <a:ext cx="7666515" cy="373468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4377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MATEMATIKA</a:t>
                      </a:r>
                      <a:r>
                        <a:rPr lang="cs-CZ" baseline="0" dirty="0" smtClean="0"/>
                        <a:t> - Finanční matematika a statistika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9. 10. </a:t>
                      </a:r>
                      <a:r>
                        <a:rPr lang="cs-CZ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Seznámení</a:t>
                      </a:r>
                      <a:r>
                        <a:rPr lang="cs-CZ" baseline="0" dirty="0" smtClean="0"/>
                        <a:t> se sloupkovým diagramem, způsob jeho vytváření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zjistí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dirty="0" smtClean="0"/>
                        <a:t>ze</a:t>
                      </a:r>
                      <a:r>
                        <a:rPr lang="cs-CZ" baseline="0" dirty="0" smtClean="0"/>
                        <a:t> sloupkového diagramu potřebné informace, zpracují je a vytvoří z nich kruhový diagram. Na závěr diskutují nad zásadami při tvorbě sloupkového diagramu.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VY_32_INOVACE_24_MZEZ03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196932"/>
            <a:ext cx="8496944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u="sng" dirty="0" smtClean="0"/>
              <a:t>Co je sloupkový diagram a jak vypadá?</a:t>
            </a:r>
            <a:endParaRPr lang="cs-CZ" sz="32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395536" y="935722"/>
            <a:ext cx="8496943" cy="95410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Prohlédněte si následující diagramy a sledujte, jaké údaje</a:t>
            </a:r>
          </a:p>
          <a:p>
            <a:r>
              <a:rPr lang="cs-CZ" sz="2800" dirty="0" smtClean="0"/>
              <a:t>zachycují:</a:t>
            </a:r>
            <a:endParaRPr lang="cs-CZ" sz="2800" dirty="0"/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354088544"/>
              </p:ext>
            </p:extLst>
          </p:nvPr>
        </p:nvGraphicFramePr>
        <p:xfrm>
          <a:off x="1596007" y="2276872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21927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>
            <a:normAutofit/>
          </a:bodyPr>
          <a:lstStyle/>
          <a:p>
            <a:r>
              <a:rPr lang="cs-CZ" sz="2800" b="1" u="sng" dirty="0" smtClean="0"/>
              <a:t>Porovnejte rozdíly mezi jednotlivými podobami grafů:</a:t>
            </a:r>
            <a:endParaRPr lang="cs-CZ" sz="2800" b="1" u="sng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69756300"/>
              </p:ext>
            </p:extLst>
          </p:nvPr>
        </p:nvGraphicFramePr>
        <p:xfrm>
          <a:off x="251520" y="980728"/>
          <a:ext cx="4038600" cy="5327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Zástupný symbol pro obsah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29029745"/>
              </p:ext>
            </p:extLst>
          </p:nvPr>
        </p:nvGraphicFramePr>
        <p:xfrm>
          <a:off x="4788024" y="1124744"/>
          <a:ext cx="4038600" cy="5327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44824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  <p:bldGraphic spid="6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1504451371"/>
              </p:ext>
            </p:extLst>
          </p:nvPr>
        </p:nvGraphicFramePr>
        <p:xfrm>
          <a:off x="1619672" y="1092872"/>
          <a:ext cx="6096000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95480" y="116632"/>
            <a:ext cx="9048520" cy="95410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u="sng" dirty="0" smtClean="0"/>
              <a:t>Příklad</a:t>
            </a:r>
            <a:r>
              <a:rPr lang="cs-CZ" sz="2800" dirty="0" smtClean="0"/>
              <a:t>: Následující diagram zachycuje prospěch žáků </a:t>
            </a:r>
          </a:p>
          <a:p>
            <a:r>
              <a:rPr lang="cs-CZ" sz="2800" dirty="0" smtClean="0"/>
              <a:t>z matematiky ve třídách nižšího stupně gymnázia: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95480" y="4653136"/>
            <a:ext cx="9048520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buAutoNum type="alphaLcParenR"/>
            </a:pPr>
            <a:r>
              <a:rPr lang="cs-CZ" sz="2800" dirty="0" smtClean="0"/>
              <a:t>Určete rozdělení žáků tercie A podle prospěchu.</a:t>
            </a:r>
          </a:p>
          <a:p>
            <a:pPr marL="514350" indent="-514350">
              <a:buAutoNum type="alphaLcParenR" startAt="2"/>
            </a:pPr>
            <a:r>
              <a:rPr lang="cs-CZ" sz="2800" dirty="0" smtClean="0"/>
              <a:t>Prospěch žáků tercie A znázorněte kruhovým diagramem.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95480" y="5733256"/>
            <a:ext cx="9048520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c)   Kolik </a:t>
            </a:r>
            <a:r>
              <a:rPr lang="cs-CZ" sz="2800" dirty="0"/>
              <a:t>procent z celkového počtu žáků všech tříd má </a:t>
            </a:r>
          </a:p>
          <a:p>
            <a:r>
              <a:rPr lang="cs-CZ" sz="2800" dirty="0"/>
              <a:t>  </a:t>
            </a:r>
            <a:r>
              <a:rPr lang="cs-CZ" sz="2800" dirty="0" smtClean="0"/>
              <a:t>    jedničku </a:t>
            </a:r>
            <a:r>
              <a:rPr lang="cs-CZ" sz="2800" dirty="0"/>
              <a:t>nebo </a:t>
            </a:r>
            <a:r>
              <a:rPr lang="cs-CZ" sz="2800" dirty="0" smtClean="0"/>
              <a:t>dvojku?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103354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6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404664"/>
            <a:ext cx="8712968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u="sng" dirty="0" smtClean="0"/>
              <a:t>SPRÁVNÉ ŘEŠENÍ:</a:t>
            </a:r>
            <a:endParaRPr lang="cs-CZ" sz="28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1520" y="1268760"/>
            <a:ext cx="76036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a) Celkový počet žáků tercie A: 10 + 11 + 6 + 3 = </a:t>
            </a:r>
            <a:r>
              <a:rPr lang="cs-CZ" sz="2800" b="1" dirty="0" smtClean="0"/>
              <a:t>30</a:t>
            </a:r>
            <a:r>
              <a:rPr lang="cs-CZ" sz="2800" dirty="0" smtClean="0"/>
              <a:t> 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19" y="1786780"/>
            <a:ext cx="41809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Jedničky </a:t>
            </a:r>
            <a:r>
              <a:rPr lang="cs-CZ" sz="2800" dirty="0" smtClean="0"/>
              <a:t>… 10 z 30 = 33,3 %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251519" y="2204864"/>
            <a:ext cx="3951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Dvojky</a:t>
            </a:r>
            <a:r>
              <a:rPr lang="cs-CZ" sz="2800" dirty="0" smtClean="0"/>
              <a:t> … 11 z 30 = 36,7 %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5004048" y="1780707"/>
            <a:ext cx="34320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Trojky</a:t>
            </a:r>
            <a:r>
              <a:rPr lang="cs-CZ" sz="2800" dirty="0"/>
              <a:t> </a:t>
            </a:r>
            <a:r>
              <a:rPr lang="cs-CZ" sz="2800" dirty="0" smtClean="0"/>
              <a:t>… 6 z 30 = 20 %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5015873" y="2210223"/>
            <a:ext cx="36309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Čtverky</a:t>
            </a:r>
            <a:r>
              <a:rPr lang="cs-CZ" sz="2800" dirty="0"/>
              <a:t> </a:t>
            </a:r>
            <a:r>
              <a:rPr lang="cs-CZ" sz="2800" dirty="0" smtClean="0"/>
              <a:t>… 3 z 30 = 10 %</a:t>
            </a:r>
            <a:endParaRPr lang="cs-CZ" sz="2800" dirty="0"/>
          </a:p>
        </p:txBody>
      </p:sp>
      <p:cxnSp>
        <p:nvCxnSpPr>
          <p:cNvPr id="9" name="Přímá spojnice 8"/>
          <p:cNvCxnSpPr/>
          <p:nvPr/>
        </p:nvCxnSpPr>
        <p:spPr>
          <a:xfrm>
            <a:off x="251519" y="2733443"/>
            <a:ext cx="87129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ovéPole 9"/>
          <p:cNvSpPr txBox="1"/>
          <p:nvPr/>
        </p:nvSpPr>
        <p:spPr>
          <a:xfrm>
            <a:off x="251519" y="2807350"/>
            <a:ext cx="564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b) </a:t>
            </a:r>
            <a:endParaRPr lang="cs-CZ" sz="2800" dirty="0"/>
          </a:p>
        </p:txBody>
      </p:sp>
      <p:graphicFrame>
        <p:nvGraphicFramePr>
          <p:cNvPr id="11" name="Graf 10"/>
          <p:cNvGraphicFramePr/>
          <p:nvPr>
            <p:extLst>
              <p:ext uri="{D42A27DB-BD31-4B8C-83A1-F6EECF244321}">
                <p14:modId xmlns:p14="http://schemas.microsoft.com/office/powerpoint/2010/main" val="4137620747"/>
              </p:ext>
            </p:extLst>
          </p:nvPr>
        </p:nvGraphicFramePr>
        <p:xfrm>
          <a:off x="816097" y="2733443"/>
          <a:ext cx="7559670" cy="41245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5796136" y="4365104"/>
                <a:ext cx="103727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120</m:t>
                          </m:r>
                        </m:e>
                        <m:sup>
                          <m:r>
                            <a:rPr lang="cs-CZ" sz="2800" b="0" i="1" smtClean="0">
                              <a:latin typeface="Cambria Math"/>
                            </a:rPr>
                            <m:t>𝑜</m:t>
                          </m:r>
                        </m:sup>
                      </m:sSup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4365104"/>
                <a:ext cx="103727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2216155" y="4365104"/>
                <a:ext cx="83849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72</m:t>
                          </m:r>
                        </m:e>
                        <m:sup>
                          <m:r>
                            <a:rPr lang="cs-CZ" sz="2800" b="0" i="1" smtClean="0">
                              <a:latin typeface="Cambria Math"/>
                            </a:rPr>
                            <m:t>𝑜</m:t>
                          </m:r>
                        </m:sup>
                      </m:sSup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6155" y="4365104"/>
                <a:ext cx="838499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3794032" y="3717032"/>
                <a:ext cx="83849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36</m:t>
                          </m:r>
                        </m:e>
                        <m:sup>
                          <m:r>
                            <a:rPr lang="cs-CZ" sz="2800" b="0" i="1" smtClean="0">
                              <a:latin typeface="Cambria Math"/>
                            </a:rPr>
                            <m:t>𝑜</m:t>
                          </m:r>
                        </m:sup>
                      </m:sSup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4032" y="3717032"/>
                <a:ext cx="838499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4988329" y="5229200"/>
                <a:ext cx="103727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132</m:t>
                          </m:r>
                        </m:e>
                        <m:sup>
                          <m:r>
                            <a:rPr lang="cs-CZ" sz="2800" b="0" i="1" smtClean="0">
                              <a:latin typeface="Cambria Math"/>
                            </a:rPr>
                            <m:t>𝑜</m:t>
                          </m:r>
                        </m:sup>
                      </m:sSup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8329" y="5229200"/>
                <a:ext cx="1037271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Přímá spojnice 16"/>
          <p:cNvCxnSpPr/>
          <p:nvPr/>
        </p:nvCxnSpPr>
        <p:spPr>
          <a:xfrm>
            <a:off x="251520" y="6669360"/>
            <a:ext cx="87129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4236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10" grpId="0"/>
      <p:bldGraphic spid="11" grpId="0">
        <p:bldAsOne/>
      </p:bldGraphic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476672"/>
            <a:ext cx="52354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c) Celkový počet žáků všech 4 tříd: 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5595195" y="476672"/>
            <a:ext cx="732893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b="1" u="sng" dirty="0" smtClean="0"/>
              <a:t>119</a:t>
            </a:r>
            <a:endParaRPr lang="cs-CZ" sz="2800" b="1" u="sng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1005684"/>
            <a:ext cx="65684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Počet žáků, kteří mají jedničku nebo dvojku: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251520" y="1542907"/>
            <a:ext cx="36375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u="sng" dirty="0" smtClean="0"/>
              <a:t>Prima A</a:t>
            </a:r>
            <a:r>
              <a:rPr lang="cs-CZ" sz="2800" dirty="0" smtClean="0"/>
              <a:t> … 15 + 13 = 28 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251520" y="2041684"/>
            <a:ext cx="41172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u="sng" dirty="0" smtClean="0"/>
              <a:t>Sekunda A</a:t>
            </a:r>
            <a:r>
              <a:rPr lang="cs-CZ" sz="2800" dirty="0" smtClean="0"/>
              <a:t> …  12 + 10 = 22 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4499992" y="1518464"/>
            <a:ext cx="36035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u="sng" dirty="0" smtClean="0"/>
              <a:t>Tercie A</a:t>
            </a:r>
            <a:r>
              <a:rPr lang="cs-CZ" sz="2800" dirty="0" smtClean="0"/>
              <a:t> … 10 + 11 = 21 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563182" y="2041684"/>
            <a:ext cx="35298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u="sng" dirty="0" smtClean="0"/>
              <a:t>Kvarta A</a:t>
            </a:r>
            <a:r>
              <a:rPr lang="cs-CZ" sz="2800" dirty="0" smtClean="0"/>
              <a:t> … 7 + 12 = 19 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251520" y="2735342"/>
            <a:ext cx="5743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(28 + 22 + 21 + 19) : 119 = 90 : 119 = 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5659025" y="2732089"/>
            <a:ext cx="1160895" cy="52322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2800" dirty="0" smtClean="0"/>
              <a:t>75,6 %</a:t>
            </a:r>
            <a:endParaRPr lang="cs-CZ" sz="2800" dirty="0"/>
          </a:p>
        </p:txBody>
      </p:sp>
      <p:cxnSp>
        <p:nvCxnSpPr>
          <p:cNvPr id="12" name="Přímá spojnice 11"/>
          <p:cNvCxnSpPr/>
          <p:nvPr/>
        </p:nvCxnSpPr>
        <p:spPr>
          <a:xfrm>
            <a:off x="395536" y="3501008"/>
            <a:ext cx="83529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ovéPole 12"/>
          <p:cNvSpPr txBox="1"/>
          <p:nvPr/>
        </p:nvSpPr>
        <p:spPr>
          <a:xfrm>
            <a:off x="184581" y="3789040"/>
            <a:ext cx="4219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?</a:t>
            </a:r>
            <a:endParaRPr lang="cs-CZ" sz="40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0" y="4554791"/>
            <a:ext cx="9143999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Jaké zásady byste měli dodržovat při vytváření sloupkových</a:t>
            </a:r>
          </a:p>
          <a:p>
            <a:r>
              <a:rPr lang="cs-CZ" sz="2800" dirty="0"/>
              <a:t>d</a:t>
            </a:r>
            <a:r>
              <a:rPr lang="cs-CZ" sz="2800" dirty="0" smtClean="0"/>
              <a:t>iagramů, aby byly přehledné a abyste se v nich dobře</a:t>
            </a:r>
          </a:p>
          <a:p>
            <a:r>
              <a:rPr lang="cs-CZ" sz="2800" dirty="0" smtClean="0"/>
              <a:t>orientovali?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638180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5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86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  <p:bldP spid="8" grpId="0"/>
      <p:bldP spid="9" grpId="0"/>
      <p:bldP spid="10" grpId="0" animBg="1"/>
      <p:bldP spid="13" grpId="0"/>
      <p:bldP spid="14" grpId="0" animBg="1"/>
      <p:bldP spid="1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85102" y="2094513"/>
            <a:ext cx="8813646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Vycházíme z </a:t>
            </a:r>
            <a:r>
              <a:rPr lang="cs-CZ" sz="2800" u="sng" dirty="0" smtClean="0"/>
              <a:t>pravoúhlé soustavy souřadnic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85104" y="2832859"/>
            <a:ext cx="8813646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Na souřadnicových osách volíme vhodné měřítko.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85102" y="3506768"/>
            <a:ext cx="8813646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Sloupky znázorňujeme </a:t>
            </a:r>
            <a:r>
              <a:rPr lang="cs-CZ" sz="2800" u="sng" dirty="0" smtClean="0"/>
              <a:t>pomocí obdélníků se stejnou šířkou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85102" y="116632"/>
            <a:ext cx="8813647" cy="181588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Sloupkovým diagramem můžeme znázornit rozdělení</a:t>
            </a:r>
          </a:p>
          <a:p>
            <a:r>
              <a:rPr lang="cs-CZ" sz="2800" dirty="0"/>
              <a:t>h</a:t>
            </a:r>
            <a:r>
              <a:rPr lang="cs-CZ" sz="2800" dirty="0" smtClean="0"/>
              <a:t>odnot </a:t>
            </a:r>
            <a:r>
              <a:rPr lang="cs-CZ" sz="2800" b="1" dirty="0" smtClean="0"/>
              <a:t>kvantitativních</a:t>
            </a:r>
            <a:r>
              <a:rPr lang="cs-CZ" sz="2800" dirty="0" smtClean="0"/>
              <a:t> znaků (tedy znaků, jejichž hodnoty jsou dány číselným údajem) i </a:t>
            </a:r>
            <a:r>
              <a:rPr lang="cs-CZ" sz="2800" b="1" dirty="0" smtClean="0"/>
              <a:t>kvalitativních</a:t>
            </a:r>
            <a:r>
              <a:rPr lang="cs-CZ" sz="2800" dirty="0" smtClean="0"/>
              <a:t> znaků (jejich</a:t>
            </a:r>
          </a:p>
          <a:p>
            <a:r>
              <a:rPr lang="cs-CZ" sz="2800" dirty="0"/>
              <a:t>h</a:t>
            </a:r>
            <a:r>
              <a:rPr lang="cs-CZ" sz="2800" dirty="0" smtClean="0"/>
              <a:t>odnoty nejsou dány číselným údajem).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185102" y="4221088"/>
            <a:ext cx="8813646" cy="95410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Dolní strany obdélníků (základy sloupků) leží na vodorovné ose.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185104" y="5301208"/>
            <a:ext cx="8813642" cy="13849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Výšky sloupků odpovídají tzv. četnostem hodnot (kolikrát</a:t>
            </a:r>
          </a:p>
          <a:p>
            <a:r>
              <a:rPr lang="cs-CZ" sz="2800" dirty="0"/>
              <a:t>s</a:t>
            </a:r>
            <a:r>
              <a:rPr lang="cs-CZ" sz="2800" dirty="0" smtClean="0"/>
              <a:t>e daná hodnota vyskytuje mezi ostatními hodnotami 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 souboru).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964239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433</Words>
  <Application>Microsoft Office PowerPoint</Application>
  <PresentationFormat>Předvádění na obrazovce (4:3)</PresentationFormat>
  <Paragraphs>75</Paragraphs>
  <Slides>7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Sloupkový diagram</vt:lpstr>
      <vt:lpstr>Prezentace aplikace PowerPoint</vt:lpstr>
      <vt:lpstr>Porovnejte rozdíly mezi jednotlivými podobami grafů: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77</cp:revision>
  <dcterms:created xsi:type="dcterms:W3CDTF">2012-06-18T15:15:37Z</dcterms:created>
  <dcterms:modified xsi:type="dcterms:W3CDTF">2013-07-26T16:53:22Z</dcterms:modified>
</cp:coreProperties>
</file>