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1 sourozenec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Prima A</c:v>
                </c:pt>
                <c:pt idx="1">
                  <c:v>Sekunda A</c:v>
                </c:pt>
                <c:pt idx="2">
                  <c:v>Tercie A</c:v>
                </c:pt>
                <c:pt idx="3">
                  <c:v>Kvarta A</c:v>
                </c:pt>
              </c:strCache>
            </c:strRef>
          </c:cat>
          <c:val>
            <c:numRef>
              <c:f>List1!$B$2:$B$5</c:f>
              <c:numCache>
                <c:formatCode>Vęeobecný</c:formatCode>
                <c:ptCount val="4"/>
                <c:pt idx="0">
                  <c:v>10</c:v>
                </c:pt>
                <c:pt idx="1">
                  <c:v>9</c:v>
                </c:pt>
                <c:pt idx="2">
                  <c:v>4</c:v>
                </c:pt>
                <c:pt idx="3">
                  <c:v>9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2 sourozenci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Prima A</c:v>
                </c:pt>
                <c:pt idx="1">
                  <c:v>Sekunda A</c:v>
                </c:pt>
                <c:pt idx="2">
                  <c:v>Tercie A</c:v>
                </c:pt>
                <c:pt idx="3">
                  <c:v>Kvarta A</c:v>
                </c:pt>
              </c:strCache>
            </c:strRef>
          </c:cat>
          <c:val>
            <c:numRef>
              <c:f>List1!$C$2:$C$5</c:f>
              <c:numCache>
                <c:formatCode>Vęeobecný</c:formatCode>
                <c:ptCount val="4"/>
                <c:pt idx="0">
                  <c:v>14</c:v>
                </c:pt>
                <c:pt idx="1">
                  <c:v>12</c:v>
                </c:pt>
                <c:pt idx="2">
                  <c:v>20</c:v>
                </c:pt>
                <c:pt idx="3">
                  <c:v>15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3 sourozenci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Prima A</c:v>
                </c:pt>
                <c:pt idx="1">
                  <c:v>Sekunda A</c:v>
                </c:pt>
                <c:pt idx="2">
                  <c:v>Tercie A</c:v>
                </c:pt>
                <c:pt idx="3">
                  <c:v>Kvarta A</c:v>
                </c:pt>
              </c:strCache>
            </c:strRef>
          </c:cat>
          <c:val>
            <c:numRef>
              <c:f>List1!$D$2:$D$5</c:f>
              <c:numCache>
                <c:formatCode>Vęeobecný</c:formatCode>
                <c:ptCount val="4"/>
                <c:pt idx="0">
                  <c:v>2</c:v>
                </c:pt>
                <c:pt idx="1">
                  <c:v>6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bez sourozence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Prima A</c:v>
                </c:pt>
                <c:pt idx="1">
                  <c:v>Sekunda A</c:v>
                </c:pt>
                <c:pt idx="2">
                  <c:v>Tercie A</c:v>
                </c:pt>
                <c:pt idx="3">
                  <c:v>Kvarta A</c:v>
                </c:pt>
              </c:strCache>
            </c:strRef>
          </c:cat>
          <c:val>
            <c:numRef>
              <c:f>List1!$E$2:$E$5</c:f>
              <c:numCache>
                <c:formatCode>Vęeobecný</c:formatCode>
                <c:ptCount val="4"/>
                <c:pt idx="0">
                  <c:v>4</c:v>
                </c:pt>
                <c:pt idx="1">
                  <c:v>3</c:v>
                </c:pt>
                <c:pt idx="2">
                  <c:v>3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axId val="67200512"/>
        <c:axId val="67202048"/>
      </c:barChart>
      <c:catAx>
        <c:axId val="67200512"/>
        <c:scaling>
          <c:orientation val="minMax"/>
        </c:scaling>
        <c:delete val="0"/>
        <c:axPos val="b"/>
        <c:majorTickMark val="none"/>
        <c:minorTickMark val="none"/>
        <c:tickLblPos val="nextTo"/>
        <c:crossAx val="67202048"/>
        <c:crosses val="autoZero"/>
        <c:auto val="1"/>
        <c:lblAlgn val="ctr"/>
        <c:lblOffset val="100"/>
        <c:noMultiLvlLbl val="0"/>
      </c:catAx>
      <c:valAx>
        <c:axId val="67202048"/>
        <c:scaling>
          <c:orientation val="minMax"/>
        </c:scaling>
        <c:delete val="0"/>
        <c:axPos val="l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cs-CZ" dirty="0" smtClean="0"/>
                  <a:t>Počet</a:t>
                </a:r>
                <a:r>
                  <a:rPr lang="cs-CZ" baseline="0" dirty="0" smtClean="0"/>
                  <a:t> sourozenců</a:t>
                </a:r>
                <a:endParaRPr lang="cs-CZ" dirty="0"/>
              </a:p>
            </c:rich>
          </c:tx>
          <c:layout/>
          <c:overlay val="0"/>
        </c:title>
        <c:numFmt formatCode="Vęeobecný" sourceLinked="1"/>
        <c:majorTickMark val="out"/>
        <c:minorTickMark val="none"/>
        <c:tickLblPos val="nextTo"/>
        <c:crossAx val="672005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PRIMA</c:v>
                </c:pt>
              </c:strCache>
            </c:strRef>
          </c:tx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List1!$A$2:$A$5</c:f>
              <c:strCache>
                <c:ptCount val="4"/>
                <c:pt idx="0">
                  <c:v>1 sourozenec</c:v>
                </c:pt>
                <c:pt idx="1">
                  <c:v>2 sourozenci</c:v>
                </c:pt>
                <c:pt idx="2">
                  <c:v>3 sourozenci</c:v>
                </c:pt>
                <c:pt idx="3">
                  <c:v>bez sourozence</c:v>
                </c:pt>
              </c:strCache>
            </c:strRef>
          </c:cat>
          <c:val>
            <c:numRef>
              <c:f>List1!$B$2:$B$5</c:f>
              <c:numCache>
                <c:formatCode>Vęeobecný</c:formatCode>
                <c:ptCount val="4"/>
                <c:pt idx="0">
                  <c:v>10</c:v>
                </c:pt>
                <c:pt idx="1">
                  <c:v>14</c:v>
                </c:pt>
                <c:pt idx="2">
                  <c:v>2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SEKUNDA</c:v>
                </c:pt>
              </c:strCache>
            </c:strRef>
          </c:tx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List1!$A$2:$A$5</c:f>
              <c:strCache>
                <c:ptCount val="4"/>
                <c:pt idx="0">
                  <c:v>1 sourozenec</c:v>
                </c:pt>
                <c:pt idx="1">
                  <c:v>2 sourozenci</c:v>
                </c:pt>
                <c:pt idx="2">
                  <c:v>3 sourozenci</c:v>
                </c:pt>
                <c:pt idx="3">
                  <c:v>bez sourozence</c:v>
                </c:pt>
              </c:strCache>
            </c:strRef>
          </c:cat>
          <c:val>
            <c:numRef>
              <c:f>List1!$B$2:$B$5</c:f>
              <c:numCache>
                <c:formatCode>Vęeobecný</c:formatCode>
                <c:ptCount val="4"/>
                <c:pt idx="0">
                  <c:v>9</c:v>
                </c:pt>
                <c:pt idx="1">
                  <c:v>12</c:v>
                </c:pt>
                <c:pt idx="2">
                  <c:v>6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Sloupec1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List1!$A$2:$A$5</c:f>
              <c:strCache>
                <c:ptCount val="4"/>
                <c:pt idx="0">
                  <c:v>1 sourozenec</c:v>
                </c:pt>
                <c:pt idx="1">
                  <c:v>2 sourozenci</c:v>
                </c:pt>
                <c:pt idx="2">
                  <c:v>3 sourozenci</c:v>
                </c:pt>
                <c:pt idx="3">
                  <c:v>bez sourozence</c:v>
                </c:pt>
              </c:strCache>
            </c:strRef>
          </c:cat>
          <c:val>
            <c:numRef>
              <c:f>List1!$B$2:$B$5</c:f>
              <c:numCache>
                <c:formatCode>Vęeobecný</c:formatCode>
                <c:ptCount val="4"/>
                <c:pt idx="0">
                  <c:v>4</c:v>
                </c:pt>
                <c:pt idx="1">
                  <c:v>20</c:v>
                </c:pt>
                <c:pt idx="2">
                  <c:v>3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List1!$A$2:$A$5</c:f>
              <c:strCache>
                <c:ptCount val="4"/>
                <c:pt idx="0">
                  <c:v>1 sourozenec</c:v>
                </c:pt>
                <c:pt idx="1">
                  <c:v>2 sourozenci</c:v>
                </c:pt>
                <c:pt idx="2">
                  <c:v>3 sourozenci</c:v>
                </c:pt>
                <c:pt idx="3">
                  <c:v>bez sourozence</c:v>
                </c:pt>
              </c:strCache>
            </c:strRef>
          </c:cat>
          <c:val>
            <c:numRef>
              <c:f>List1!$B$2:$B$5</c:f>
              <c:numCache>
                <c:formatCode>Vęeobecný</c:formatCode>
                <c:ptCount val="4"/>
                <c:pt idx="0">
                  <c:v>9</c:v>
                </c:pt>
                <c:pt idx="1">
                  <c:v>15</c:v>
                </c:pt>
                <c:pt idx="2">
                  <c:v>5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Asie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List1!$B$2</c:f>
              <c:numCache>
                <c:formatCode># ##0</c:formatCode>
                <c:ptCount val="1"/>
                <c:pt idx="0">
                  <c:v>44400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Afrika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List1!$C$2</c:f>
              <c:numCache>
                <c:formatCode>Vęeobecný</c:formatCode>
                <c:ptCount val="1"/>
                <c:pt idx="0">
                  <c:v>30330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Sev. a Stř. Amerika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List1!$D$2</c:f>
              <c:numCache>
                <c:formatCode>Vęeobecný</c:formatCode>
                <c:ptCount val="1"/>
                <c:pt idx="0">
                  <c:v>24360</c:v>
                </c:pt>
              </c:numCache>
            </c:numRef>
          </c:val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Jižní Amerika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List1!$E$2</c:f>
              <c:numCache>
                <c:formatCode>Vęeobecný</c:formatCode>
                <c:ptCount val="1"/>
                <c:pt idx="0">
                  <c:v>17840</c:v>
                </c:pt>
              </c:numCache>
            </c:numRef>
          </c:val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Evropa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List1!$F$2</c:f>
              <c:numCache>
                <c:formatCode>Vęeobecný</c:formatCode>
                <c:ptCount val="1"/>
                <c:pt idx="0">
                  <c:v>10380</c:v>
                </c:pt>
              </c:numCache>
            </c:numRef>
          </c:val>
        </c:ser>
        <c:ser>
          <c:idx val="5"/>
          <c:order val="5"/>
          <c:tx>
            <c:strRef>
              <c:f>List1!$G$1</c:f>
              <c:strCache>
                <c:ptCount val="1"/>
                <c:pt idx="0">
                  <c:v>Austrálie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List1!$G$2</c:f>
              <c:numCache>
                <c:formatCode>Vęeobecný</c:formatCode>
                <c:ptCount val="1"/>
                <c:pt idx="0">
                  <c:v>8910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88169472"/>
        <c:axId val="88179456"/>
      </c:barChart>
      <c:catAx>
        <c:axId val="88169472"/>
        <c:scaling>
          <c:orientation val="minMax"/>
        </c:scaling>
        <c:delete val="0"/>
        <c:axPos val="b"/>
        <c:numFmt formatCode="Vęeobecný" sourceLinked="1"/>
        <c:majorTickMark val="none"/>
        <c:minorTickMark val="none"/>
        <c:tickLblPos val="nextTo"/>
        <c:crossAx val="88179456"/>
        <c:crosses val="autoZero"/>
        <c:auto val="1"/>
        <c:lblAlgn val="ctr"/>
        <c:lblOffset val="100"/>
        <c:noMultiLvlLbl val="0"/>
      </c:catAx>
      <c:valAx>
        <c:axId val="88179456"/>
        <c:scaling>
          <c:orientation val="minMax"/>
        </c:scaling>
        <c:delete val="1"/>
        <c:axPos val="l"/>
        <c:numFmt formatCode="# ##0" sourceLinked="1"/>
        <c:majorTickMark val="none"/>
        <c:minorTickMark val="none"/>
        <c:tickLblPos val="nextTo"/>
        <c:crossAx val="88169472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Smrk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List1!$B$2</c:f>
              <c:numCache>
                <c:formatCode>Vęeobecný</c:formatCode>
                <c:ptCount val="1"/>
                <c:pt idx="0">
                  <c:v>1124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Klínovec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List1!$C$2</c:f>
              <c:numCache>
                <c:formatCode>Vęeobecný</c:formatCode>
                <c:ptCount val="1"/>
                <c:pt idx="0">
                  <c:v>1244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Plechý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List1!$D$2</c:f>
              <c:numCache>
                <c:formatCode>Vęeobecný</c:formatCode>
                <c:ptCount val="1"/>
                <c:pt idx="0">
                  <c:v>1378</c:v>
                </c:pt>
              </c:numCache>
            </c:numRef>
          </c:val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Praděd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List1!$E$2</c:f>
              <c:numCache>
                <c:formatCode>Vęeobecný</c:formatCode>
                <c:ptCount val="1"/>
                <c:pt idx="0">
                  <c:v>1492</c:v>
                </c:pt>
              </c:numCache>
            </c:numRef>
          </c:val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Sněžka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List1!$F$2</c:f>
              <c:numCache>
                <c:formatCode>Vęeobecný</c:formatCode>
                <c:ptCount val="1"/>
                <c:pt idx="0">
                  <c:v>1602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93360512"/>
        <c:axId val="93362048"/>
      </c:barChart>
      <c:catAx>
        <c:axId val="93360512"/>
        <c:scaling>
          <c:orientation val="minMax"/>
        </c:scaling>
        <c:delete val="0"/>
        <c:axPos val="b"/>
        <c:numFmt formatCode="Vęeobecný" sourceLinked="1"/>
        <c:majorTickMark val="none"/>
        <c:minorTickMark val="none"/>
        <c:tickLblPos val="nextTo"/>
        <c:crossAx val="93362048"/>
        <c:crosses val="autoZero"/>
        <c:auto val="1"/>
        <c:lblAlgn val="ctr"/>
        <c:lblOffset val="100"/>
        <c:noMultiLvlLbl val="0"/>
      </c:catAx>
      <c:valAx>
        <c:axId val="93362048"/>
        <c:scaling>
          <c:orientation val="minMax"/>
        </c:scaling>
        <c:delete val="0"/>
        <c:axPos val="l"/>
        <c:numFmt formatCode="Vęeobecný" sourceLinked="1"/>
        <c:majorTickMark val="none"/>
        <c:minorTickMark val="none"/>
        <c:tickLblPos val="nextTo"/>
        <c:crossAx val="9336051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51091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65234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6467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8022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69342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12957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35177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64109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16971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6392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Práce se sloupkovými diagramy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411936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MATEMATIKA</a:t>
                      </a:r>
                      <a:r>
                        <a:rPr lang="cs-CZ" baseline="0" dirty="0" smtClean="0"/>
                        <a:t> - Finanční </a:t>
                      </a:r>
                      <a:r>
                        <a:rPr lang="cs-CZ" baseline="0" smtClean="0"/>
                        <a:t>matematika </a:t>
                      </a:r>
                      <a:r>
                        <a:rPr lang="cs-CZ" baseline="0" smtClean="0"/>
                        <a:t>a </a:t>
                      </a:r>
                      <a:r>
                        <a:rPr lang="cs-CZ" baseline="0" dirty="0" smtClean="0"/>
                        <a:t>statistika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10. 10. 2012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Zjišťování údajů ze sloupkového diagramu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Řešení příkladu</a:t>
                      </a:r>
                      <a:r>
                        <a:rPr lang="cs-CZ" baseline="0" dirty="0" smtClean="0"/>
                        <a:t> - </a:t>
                      </a:r>
                      <a:r>
                        <a:rPr lang="cs-CZ" dirty="0" smtClean="0"/>
                        <a:t>rozbor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dirty="0" smtClean="0"/>
                        <a:t>sloupkového diagramu</a:t>
                      </a:r>
                      <a:r>
                        <a:rPr lang="cs-CZ" baseline="0" dirty="0" smtClean="0"/>
                        <a:t>, zadání </a:t>
                      </a:r>
                      <a:r>
                        <a:rPr lang="cs-CZ" baseline="0" smtClean="0"/>
                        <a:t>domácího úkolu - vytvoření </a:t>
                      </a:r>
                      <a:r>
                        <a:rPr lang="cs-CZ" baseline="0" dirty="0" smtClean="0"/>
                        <a:t>sloupkových diagramů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VY_32_INOVACE_24_MZEZ04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/>
          <p:nvPr>
            <p:extLst>
              <p:ext uri="{D42A27DB-BD31-4B8C-83A1-F6EECF244321}">
                <p14:modId xmlns:p14="http://schemas.microsoft.com/office/powerpoint/2010/main" val="1832868156"/>
              </p:ext>
            </p:extLst>
          </p:nvPr>
        </p:nvGraphicFramePr>
        <p:xfrm>
          <a:off x="1139788" y="1844824"/>
          <a:ext cx="6864424" cy="4840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395536" y="404664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u="sng" dirty="0" smtClean="0"/>
              <a:t>Příklad č. 1</a:t>
            </a:r>
            <a:endParaRPr lang="cs-CZ" sz="28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683568" y="958187"/>
                <a:ext cx="820891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/>
                  <a:t>Rozloha světadílů v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𝑘𝑚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958187"/>
                <a:ext cx="8208912" cy="523220"/>
              </a:xfrm>
              <a:prstGeom prst="rect">
                <a:avLst/>
              </a:prstGeom>
              <a:blipFill rotWithShape="1">
                <a:blip r:embed="rId4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2069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548680"/>
            <a:ext cx="8568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u="sng" dirty="0" smtClean="0"/>
              <a:t>Příklad č. 2</a:t>
            </a:r>
            <a:endParaRPr lang="cs-CZ" sz="2800" b="1" u="sng" dirty="0"/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3925601816"/>
              </p:ext>
            </p:extLst>
          </p:nvPr>
        </p:nvGraphicFramePr>
        <p:xfrm>
          <a:off x="755576" y="1397000"/>
          <a:ext cx="7920880" cy="4912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14763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476672"/>
            <a:ext cx="8640960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Následující sloupkový diagram znázorňuje </a:t>
            </a:r>
            <a:r>
              <a:rPr lang="cs-CZ" sz="2800" b="1" dirty="0" smtClean="0"/>
              <a:t>rozdělení žáků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e 4 třídách </a:t>
            </a:r>
            <a:r>
              <a:rPr lang="cs-CZ" sz="2800" b="1" dirty="0" smtClean="0"/>
              <a:t>podle počtu sourozenců</a:t>
            </a:r>
            <a:r>
              <a:rPr lang="cs-CZ" sz="2800" dirty="0" smtClean="0"/>
              <a:t>: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323528" y="1700808"/>
            <a:ext cx="33193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u="sng" dirty="0" smtClean="0"/>
              <a:t>Odpovězte na otázky</a:t>
            </a:r>
            <a:r>
              <a:rPr lang="cs-CZ" sz="2800" dirty="0" smtClean="0"/>
              <a:t>: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23528" y="2348880"/>
            <a:ext cx="8640960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a) Ve které třídě je nejvíce žáků, kteří mají alespoň dva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  sourozence?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3528" y="3645024"/>
            <a:ext cx="8640960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b) Kolik procent z celkového počtu žáků všech tříd nemá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sourozence?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323528" y="4941168"/>
            <a:ext cx="8640960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c) Znázorněte rozdělení žáků každé třídy kruhovým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diagramem.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759090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/>
          <p:nvPr>
            <p:extLst>
              <p:ext uri="{D42A27DB-BD31-4B8C-83A1-F6EECF244321}">
                <p14:modId xmlns:p14="http://schemas.microsoft.com/office/powerpoint/2010/main" val="3005082963"/>
              </p:ext>
            </p:extLst>
          </p:nvPr>
        </p:nvGraphicFramePr>
        <p:xfrm>
          <a:off x="533915" y="1268760"/>
          <a:ext cx="8437941" cy="53659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251520" y="116632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Rozdělení žáků primy, sekundy, tercie a kvarty </a:t>
            </a:r>
          </a:p>
          <a:p>
            <a:r>
              <a:rPr lang="cs-CZ" sz="2800" b="1" dirty="0" smtClean="0"/>
              <a:t>podle počtu sourozenců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2962254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76672"/>
            <a:ext cx="8568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/>
              <a:t>ŘEŠENÍ</a:t>
            </a:r>
            <a:r>
              <a:rPr lang="cs-CZ" sz="2800" dirty="0" smtClean="0"/>
              <a:t>: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1521" y="1124744"/>
            <a:ext cx="87129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/>
            </a:pPr>
            <a:r>
              <a:rPr lang="cs-CZ" sz="2800" dirty="0" smtClean="0"/>
              <a:t>žáci, kteří mají alespoň dva sourozence: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 PRIMA … 14 + 4 = 18           TERCIE … 20 + 3 = </a:t>
            </a:r>
            <a:r>
              <a:rPr lang="cs-CZ" sz="2800" b="1" u="sng" dirty="0" smtClean="0"/>
              <a:t>23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 SEKUNDA … 12 + 6 = 18      KVARTA … 15 + 5 = 20                   </a:t>
            </a:r>
            <a:endParaRPr lang="cs-CZ" sz="2800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365775" y="3031510"/>
            <a:ext cx="84249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ovéPole 5"/>
          <p:cNvSpPr txBox="1"/>
          <p:nvPr/>
        </p:nvSpPr>
        <p:spPr>
          <a:xfrm>
            <a:off x="251521" y="3140968"/>
            <a:ext cx="85689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b)  žáci z jednotlivých tříd, kteří nemají sourozence: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 4 + 3 + 3 + 1 = 11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51521" y="3999674"/>
            <a:ext cx="68005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     Celkový počet žáků v těchto třídách je 120.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2123728" y="4522894"/>
            <a:ext cx="3716082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dirty="0" smtClean="0"/>
              <a:t>100 % … 120</a:t>
            </a:r>
          </a:p>
          <a:p>
            <a:r>
              <a:rPr lang="cs-CZ" sz="2800" dirty="0" smtClean="0"/>
              <a:t>1 % …      1,2</a:t>
            </a:r>
          </a:p>
          <a:p>
            <a:r>
              <a:rPr lang="cs-CZ" sz="2800" i="1" dirty="0" smtClean="0"/>
              <a:t>x</a:t>
            </a:r>
            <a:r>
              <a:rPr lang="cs-CZ" sz="2800" dirty="0" smtClean="0"/>
              <a:t> % …      11 : 1,2 = </a:t>
            </a:r>
            <a:r>
              <a:rPr lang="cs-CZ" sz="2800" b="1" dirty="0" smtClean="0"/>
              <a:t>9,2 %</a:t>
            </a:r>
            <a:endParaRPr lang="cs-CZ" sz="2800" b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83568" y="2508290"/>
            <a:ext cx="7638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Nejvíce žáků s alespoň dvěma sourozenci je v tercii.</a:t>
            </a:r>
            <a:endParaRPr lang="cs-CZ" sz="28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395536" y="5955227"/>
            <a:ext cx="7144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9,2 % z celkového počtu žáků nemá sourozence.</a:t>
            </a:r>
            <a:endParaRPr lang="cs-CZ" sz="2800" dirty="0"/>
          </a:p>
        </p:txBody>
      </p:sp>
      <p:cxnSp>
        <p:nvCxnSpPr>
          <p:cNvPr id="13" name="Přímá spojnice 12"/>
          <p:cNvCxnSpPr/>
          <p:nvPr/>
        </p:nvCxnSpPr>
        <p:spPr>
          <a:xfrm>
            <a:off x="395536" y="6478447"/>
            <a:ext cx="83951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6816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 animBg="1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/>
          <p:nvPr>
            <p:extLst>
              <p:ext uri="{D42A27DB-BD31-4B8C-83A1-F6EECF244321}">
                <p14:modId xmlns:p14="http://schemas.microsoft.com/office/powerpoint/2010/main" val="1113142006"/>
              </p:ext>
            </p:extLst>
          </p:nvPr>
        </p:nvGraphicFramePr>
        <p:xfrm>
          <a:off x="899592" y="1052736"/>
          <a:ext cx="6912768" cy="5272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611560" y="260648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u="sng" dirty="0" smtClean="0"/>
              <a:t>PRIMA</a:t>
            </a:r>
            <a:endParaRPr lang="cs-CZ" sz="3600" b="1" u="sng" dirty="0"/>
          </a:p>
        </p:txBody>
      </p:sp>
    </p:spTree>
    <p:extLst>
      <p:ext uri="{BB962C8B-B14F-4D97-AF65-F5344CB8AC3E}">
        <p14:creationId xmlns:p14="http://schemas.microsoft.com/office/powerpoint/2010/main" val="2154827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/>
          <p:nvPr>
            <p:extLst>
              <p:ext uri="{D42A27DB-BD31-4B8C-83A1-F6EECF244321}">
                <p14:modId xmlns:p14="http://schemas.microsoft.com/office/powerpoint/2010/main" val="2739398440"/>
              </p:ext>
            </p:extLst>
          </p:nvPr>
        </p:nvGraphicFramePr>
        <p:xfrm>
          <a:off x="827584" y="1052736"/>
          <a:ext cx="7344816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251520" y="332656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u="sng" dirty="0" smtClean="0"/>
              <a:t>SEKUNDA</a:t>
            </a:r>
            <a:endParaRPr lang="cs-CZ" sz="3600" b="1" u="sng" dirty="0"/>
          </a:p>
        </p:txBody>
      </p:sp>
    </p:spTree>
    <p:extLst>
      <p:ext uri="{BB962C8B-B14F-4D97-AF65-F5344CB8AC3E}">
        <p14:creationId xmlns:p14="http://schemas.microsoft.com/office/powerpoint/2010/main" val="1263188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/>
          <p:nvPr>
            <p:extLst>
              <p:ext uri="{D42A27DB-BD31-4B8C-83A1-F6EECF244321}">
                <p14:modId xmlns:p14="http://schemas.microsoft.com/office/powerpoint/2010/main" val="3282354926"/>
              </p:ext>
            </p:extLst>
          </p:nvPr>
        </p:nvGraphicFramePr>
        <p:xfrm>
          <a:off x="683568" y="1268760"/>
          <a:ext cx="7416824" cy="4984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395536" y="404664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u="sng" dirty="0" smtClean="0"/>
              <a:t>TERCIE</a:t>
            </a:r>
            <a:endParaRPr lang="cs-CZ" sz="3600" b="1" u="sng" dirty="0"/>
          </a:p>
        </p:txBody>
      </p:sp>
    </p:spTree>
    <p:extLst>
      <p:ext uri="{BB962C8B-B14F-4D97-AF65-F5344CB8AC3E}">
        <p14:creationId xmlns:p14="http://schemas.microsoft.com/office/powerpoint/2010/main" val="3837802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260648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u="sng" dirty="0" smtClean="0"/>
              <a:t>KVARTA</a:t>
            </a:r>
            <a:endParaRPr lang="cs-CZ" sz="3600" b="1" u="sng" dirty="0"/>
          </a:p>
        </p:txBody>
      </p:sp>
      <p:graphicFrame>
        <p:nvGraphicFramePr>
          <p:cNvPr id="3" name="Graf 2"/>
          <p:cNvGraphicFramePr/>
          <p:nvPr>
            <p:extLst>
              <p:ext uri="{D42A27DB-BD31-4B8C-83A1-F6EECF244321}">
                <p14:modId xmlns:p14="http://schemas.microsoft.com/office/powerpoint/2010/main" val="50670845"/>
              </p:ext>
            </p:extLst>
          </p:nvPr>
        </p:nvGraphicFramePr>
        <p:xfrm>
          <a:off x="395536" y="941331"/>
          <a:ext cx="8352928" cy="5344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7317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76672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u="sng" dirty="0" smtClean="0"/>
              <a:t>DOMÁCÍ ÚKOL</a:t>
            </a:r>
            <a:endParaRPr lang="cs-CZ" sz="28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395536" y="1650340"/>
            <a:ext cx="8496944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cs-CZ" sz="2800" dirty="0" smtClean="0"/>
              <a:t>Zjistěte rozlohu všech světadílů </a:t>
            </a:r>
          </a:p>
          <a:p>
            <a:pPr marL="514350" indent="-514350">
              <a:buAutoNum type="arabicPeriod"/>
            </a:pPr>
            <a:r>
              <a:rPr lang="cs-CZ" sz="2800" dirty="0"/>
              <a:t>Ú</a:t>
            </a:r>
            <a:r>
              <a:rPr lang="cs-CZ" sz="2800" dirty="0" smtClean="0"/>
              <a:t>daje znázorněte ve sloupcovém diagramu</a:t>
            </a:r>
          </a:p>
          <a:p>
            <a:pPr marL="514350" indent="-514350">
              <a:buAutoNum type="arabicPeriod"/>
            </a:pPr>
            <a:r>
              <a:rPr lang="cs-CZ" sz="2800" dirty="0" smtClean="0"/>
              <a:t>Uspořádejte světadíly podle rozlohy (sestupně)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1124744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Příklad č. 1: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395536" y="3573016"/>
            <a:ext cx="18694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Příklad č. 2: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395535" y="4119012"/>
            <a:ext cx="8496945" cy="18158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cs-CZ" sz="2800" dirty="0" smtClean="0"/>
              <a:t>Uspořádejte vzestupně podle výšky následující hory: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  Klínovec, Smrk v Jizerských horách, Sněžka, Plechý,  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  Praděd</a:t>
            </a:r>
          </a:p>
          <a:p>
            <a:r>
              <a:rPr lang="cs-CZ" sz="2800" dirty="0" smtClean="0"/>
              <a:t>2.   Údaje znázorněte do sloupcového diagramu</a:t>
            </a:r>
            <a:endParaRPr lang="cs-CZ" sz="2800" dirty="0"/>
          </a:p>
        </p:txBody>
      </p:sp>
      <p:cxnSp>
        <p:nvCxnSpPr>
          <p:cNvPr id="8" name="Přímá spojnice 7"/>
          <p:cNvCxnSpPr/>
          <p:nvPr/>
        </p:nvCxnSpPr>
        <p:spPr>
          <a:xfrm>
            <a:off x="395536" y="3284984"/>
            <a:ext cx="8496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395535" y="6021288"/>
            <a:ext cx="84969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8766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333</Words>
  <Application>Microsoft Office PowerPoint</Application>
  <PresentationFormat>Předvádění na obrazovce (4:3)</PresentationFormat>
  <Paragraphs>68</Paragraphs>
  <Slides>11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Práce se sloupkovými diagramy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73</cp:revision>
  <dcterms:created xsi:type="dcterms:W3CDTF">2012-06-18T15:15:37Z</dcterms:created>
  <dcterms:modified xsi:type="dcterms:W3CDTF">2013-07-26T16:45:49Z</dcterms:modified>
</cp:coreProperties>
</file>