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334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086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010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791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7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Aritmetický průměr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46466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baseline="0" smtClean="0"/>
                        <a:t>Finanční </a:t>
                      </a:r>
                      <a:r>
                        <a:rPr lang="cs-CZ" baseline="0" smtClean="0"/>
                        <a:t>matematika </a:t>
                      </a:r>
                      <a:r>
                        <a:rPr lang="cs-CZ" baseline="0" dirty="0" smtClean="0"/>
                        <a:t>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Vysvětlení pojmu aritmetický průměr, řešení vzorového příkladu a výpočty aritmetického průměru</a:t>
                      </a:r>
                      <a:r>
                        <a:rPr lang="cs-CZ" baseline="0" dirty="0" smtClean="0"/>
                        <a:t> skupiny daných čísel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vysvětlíme daný pojem a žáci samostatně řeší </a:t>
                      </a:r>
                      <a:r>
                        <a:rPr lang="cs-CZ" smtClean="0"/>
                        <a:t>zadané úkoly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2669" y="116632"/>
            <a:ext cx="872765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dirty="0" smtClean="0"/>
              <a:t>CO JE PRŮMĚR ?</a:t>
            </a:r>
            <a:endParaRPr lang="cs-CZ" sz="36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22671" y="908720"/>
            <a:ext cx="8727651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Vzpomeň si, kdy jsi potřeboval(a) znát průměrnou hodnotu </a:t>
            </a:r>
          </a:p>
          <a:p>
            <a:r>
              <a:rPr lang="cs-CZ" sz="2800" dirty="0"/>
              <a:t>a</a:t>
            </a:r>
            <a:r>
              <a:rPr lang="cs-CZ" sz="2800" dirty="0" smtClean="0"/>
              <a:t> kde ses setkal(a) s průměrnou hodnotou v novinách nebo </a:t>
            </a:r>
          </a:p>
          <a:p>
            <a:r>
              <a:rPr lang="cs-CZ" sz="2800" dirty="0" smtClean="0"/>
              <a:t>časopisech.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22668" y="2420888"/>
            <a:ext cx="8727651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Zapište si ve dvojicích několik takových situací a vysvětlete,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eho se tyto průměrné hodnoty týkaly.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16559" y="3501008"/>
            <a:ext cx="873376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Průměrná známka z matematiky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16559" y="4149080"/>
            <a:ext cx="873376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Průměrná rychlost vlaku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16559" y="4797152"/>
            <a:ext cx="873376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Průměrná denní tržba v supermarketu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6559" y="5501657"/>
            <a:ext cx="873376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Průměrné množství srážek za dané období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22671" y="6119718"/>
            <a:ext cx="872764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Průměrný plat zaměstnanců firmy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9748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9118" y="260648"/>
            <a:ext cx="867045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Význam </a:t>
            </a:r>
            <a:r>
              <a:rPr lang="cs-CZ" sz="2800" b="1" u="sng" dirty="0" smtClean="0"/>
              <a:t>aritmetického průměru</a:t>
            </a:r>
            <a:r>
              <a:rPr lang="cs-CZ" sz="2800" dirty="0" smtClean="0"/>
              <a:t> si ukážeme na následují-</a:t>
            </a:r>
          </a:p>
          <a:p>
            <a:r>
              <a:rPr lang="cs-CZ" sz="2800" dirty="0" err="1"/>
              <a:t>c</a:t>
            </a:r>
            <a:r>
              <a:rPr lang="cs-CZ" sz="2800" dirty="0" err="1" smtClean="0"/>
              <a:t>ím</a:t>
            </a:r>
            <a:r>
              <a:rPr lang="cs-CZ" sz="2800" dirty="0" smtClean="0"/>
              <a:t> příkladu: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69118" y="1412776"/>
            <a:ext cx="8670450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Pavel přečetl knihu o letadlech za 5 dní. V pondělí přečetl</a:t>
            </a:r>
          </a:p>
          <a:p>
            <a:r>
              <a:rPr lang="cs-CZ" sz="2800" dirty="0" smtClean="0"/>
              <a:t>14 stránek, v úterý 16 stránek, ve středu 22 stránek,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e čtvrtek měl fotbalový trénink a na čtení mu už nezbyl 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as a v pátek přečetl posledních 18 stránek.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69118" y="3897817"/>
            <a:ext cx="867045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Kolik stránek by musel Pavel přečíst každý den, kdyby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si čtení knihy rozdělil rovnoměrně na všech 5 dní?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69118" y="3356992"/>
            <a:ext cx="1374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Zjistěte:</a:t>
            </a:r>
            <a:endParaRPr lang="cs-CZ" sz="2800" b="1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369118" y="5085184"/>
            <a:ext cx="867045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b) Kolik stránek by musel Pavel přečíst každý den, kdyby</a:t>
            </a:r>
          </a:p>
          <a:p>
            <a:r>
              <a:rPr lang="cs-CZ" sz="2800" dirty="0" smtClean="0"/>
              <a:t>     si čtení knihy rozdělil rovnoměrně na celý týden (včetně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víkendu)?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0243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37265" y="188640"/>
            <a:ext cx="1365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ŘEŠENÍ: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437265" y="791706"/>
            <a:ext cx="8470523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cs-CZ" sz="2800" dirty="0" smtClean="0"/>
              <a:t>Zjistíme, kolik stran měla Pavlova kniha, a výsledek </a:t>
            </a:r>
          </a:p>
          <a:p>
            <a:r>
              <a:rPr lang="cs-CZ" sz="2800" dirty="0" smtClean="0"/>
              <a:t>      vydělíme pěti (počtem dnů):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370065" y="1807050"/>
            <a:ext cx="3910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14 + 16 + 22 + 0 + 18 = 70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474533" y="2330270"/>
            <a:ext cx="1701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70 : 5 = </a:t>
            </a:r>
            <a:r>
              <a:rPr lang="cs-CZ" sz="2800" b="1" dirty="0" smtClean="0"/>
              <a:t>14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437266" y="2889527"/>
            <a:ext cx="8470522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Pavel by musel přečíst od pondělí do pátku denně </a:t>
            </a:r>
          </a:p>
          <a:p>
            <a:r>
              <a:rPr lang="cs-CZ" sz="2800" dirty="0" smtClean="0"/>
              <a:t>14 stran.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37266" y="4149080"/>
            <a:ext cx="8470524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b) Už víme, že kniha má 70 stran. Tentokrát budeme dělit</a:t>
            </a:r>
          </a:p>
          <a:p>
            <a:r>
              <a:rPr lang="cs-CZ" sz="2800" dirty="0" smtClean="0"/>
              <a:t>     sedmi, protože počet stran rozdělujeme rovnoměrně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na 7 dní: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437266" y="4005064"/>
            <a:ext cx="84705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3474532" y="5029468"/>
            <a:ext cx="1701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70 : 7 = </a:t>
            </a:r>
            <a:r>
              <a:rPr lang="cs-CZ" sz="2800" b="1" dirty="0" smtClean="0"/>
              <a:t>10</a:t>
            </a:r>
            <a:endParaRPr lang="cs-CZ" sz="2800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6114" y="5697542"/>
            <a:ext cx="8470522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Pavel by musel přečíst od pondělí do neděle denně </a:t>
            </a:r>
          </a:p>
          <a:p>
            <a:r>
              <a:rPr lang="cs-CZ" sz="2800" dirty="0" smtClean="0"/>
              <a:t>10 stran.</a:t>
            </a:r>
            <a:endParaRPr lang="cs-CZ" sz="2800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466114" y="6741368"/>
            <a:ext cx="84705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8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7" grpId="0" animBg="1"/>
      <p:bldP spid="10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548680"/>
            <a:ext cx="8712968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Určete aritmetický průměr daných čísel:</a:t>
            </a:r>
            <a:endParaRPr lang="cs-CZ" sz="36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585590"/>
            <a:ext cx="216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15, 15, 15, 15</a:t>
            </a:r>
            <a:endParaRPr lang="cs-CZ" sz="28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992327"/>
            <a:ext cx="859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Aritmetickým průměrem stejných čísel je přímo toto číslo.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2684125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20, 30, 40</a:t>
            </a:r>
            <a:endParaRPr lang="cs-CZ" sz="2800" b="1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395536" y="2533518"/>
            <a:ext cx="84508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251520" y="3056738"/>
            <a:ext cx="86845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Aritmetickým průměrem lichého počtu čísel, mezi nimiž je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tálý rozdíl, je prostřední číslo.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395536" y="4010845"/>
            <a:ext cx="84508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7092280" y="140092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u="sng" dirty="0" smtClean="0"/>
              <a:t>15</a:t>
            </a:r>
            <a:endParaRPr lang="cs-CZ" sz="4000" b="1" u="sng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092280" y="2499459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u="sng" dirty="0" smtClean="0"/>
              <a:t>30</a:t>
            </a:r>
            <a:endParaRPr lang="cs-CZ" sz="4000" b="1" u="sng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1521" y="4103494"/>
            <a:ext cx="4475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20, 30, 40, 50, 60, 70, 80, 90</a:t>
            </a:r>
            <a:endParaRPr lang="cs-CZ" sz="28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1520" y="4509120"/>
            <a:ext cx="87129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Aritmetickým průměrem sudého počtu čísel, mezi nimiž je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tálý rozdíl, je aritmetický průměr prvního a posledního čísla (nebo druhého a předposledního čísla, nebo čísla třetího zleva a třetího zprava atd.)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092279" y="4049609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u="sng" dirty="0" smtClean="0"/>
              <a:t>55</a:t>
            </a:r>
            <a:endParaRPr lang="cs-CZ" sz="4000" b="1" u="sng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95536" y="6325002"/>
            <a:ext cx="84508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3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8" grpId="0"/>
      <p:bldP spid="8" grpId="1"/>
      <p:bldP spid="11" grpId="0"/>
      <p:bldP spid="12" grpId="0"/>
      <p:bldP spid="13" grpId="0"/>
      <p:bldP spid="14" grpId="0"/>
      <p:bldP spid="14" grpId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7" y="188640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5, 9, 9, 9, 5</a:t>
            </a:r>
            <a:endParaRPr lang="cs-CZ" sz="28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6" y="705328"/>
            <a:ext cx="50802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(5 + 9 + 9 + 9 + 5) : 5 = 37 : 5 = </a:t>
            </a:r>
            <a:r>
              <a:rPr lang="cs-CZ" sz="2800" b="1" u="sng" dirty="0" smtClean="0"/>
              <a:t>7,4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1228548"/>
            <a:ext cx="5445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nebo: (2 . 5 + 3 . 9) : 5 = 37 : 5 = </a:t>
            </a:r>
            <a:r>
              <a:rPr lang="cs-CZ" sz="2800" b="1" u="sng" dirty="0" smtClean="0"/>
              <a:t>7,4</a:t>
            </a:r>
            <a:endParaRPr lang="cs-CZ" sz="2800" b="1" u="sng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377261" y="1757712"/>
            <a:ext cx="82809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23528" y="1916832"/>
            <a:ext cx="3448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2</a:t>
            </a:r>
            <a:r>
              <a:rPr lang="cs-CZ" sz="2800" b="1" dirty="0" smtClean="0"/>
              <a:t>, 5, 8, 1, 9, 0, -2, 7, -3</a:t>
            </a:r>
            <a:endParaRPr lang="cs-CZ" sz="28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6" y="2440052"/>
            <a:ext cx="7654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(2 + 5 + 8 + 1 + 9 + 0 + (-2) + 7 + (-3)) : 9 = 27 : 9 = </a:t>
            </a:r>
            <a:r>
              <a:rPr lang="cs-CZ" sz="2800" b="1" u="sng" dirty="0" smtClean="0"/>
              <a:t>3</a:t>
            </a:r>
            <a:endParaRPr lang="cs-CZ" sz="2800" b="1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6266" y="3239977"/>
            <a:ext cx="8420190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K předešlým číslům doplňte další číslo, jehož přidáním se</a:t>
            </a:r>
          </a:p>
          <a:p>
            <a:r>
              <a:rPr lang="cs-CZ" sz="2800" dirty="0" smtClean="0"/>
              <a:t>aritmetický průměr všech čísel zdvojnásobí.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554" y="270166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56266" y="4365104"/>
            <a:ext cx="8388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Součet všech původních čísel a hledaného čísla je 27 + </a:t>
            </a:r>
            <a:r>
              <a:rPr lang="cs-CZ" sz="2800" i="1" dirty="0" smtClean="0"/>
              <a:t>x</a:t>
            </a:r>
            <a:r>
              <a:rPr lang="cs-CZ" sz="2800" dirty="0" smtClean="0"/>
              <a:t>.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256266" y="4906937"/>
            <a:ext cx="3233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Platí: (27 + </a:t>
            </a:r>
            <a:r>
              <a:rPr lang="cs-CZ" sz="2800" i="1" dirty="0" smtClean="0"/>
              <a:t>x</a:t>
            </a:r>
            <a:r>
              <a:rPr lang="cs-CZ" sz="2800" dirty="0" smtClean="0"/>
              <a:t>) : 10 = 6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873383" y="5370778"/>
            <a:ext cx="1757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27 + </a:t>
            </a:r>
            <a:r>
              <a:rPr lang="cs-CZ" sz="2800" i="1" dirty="0" smtClean="0"/>
              <a:t>x</a:t>
            </a:r>
            <a:r>
              <a:rPr lang="cs-CZ" sz="2800" dirty="0" smtClean="0"/>
              <a:t> = 60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487572" y="5824433"/>
            <a:ext cx="17700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 x</a:t>
            </a:r>
            <a:r>
              <a:rPr lang="cs-CZ" sz="2800" dirty="0" smtClean="0"/>
              <a:t> = 60 - 27</a:t>
            </a:r>
            <a:endParaRPr lang="cs-CZ" sz="2800" i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83503" y="6237312"/>
            <a:ext cx="1048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u="sng" dirty="0" smtClean="0"/>
              <a:t>x</a:t>
            </a:r>
            <a:r>
              <a:rPr lang="cs-CZ" sz="2800" b="1" u="sng" dirty="0" smtClean="0"/>
              <a:t> = 33</a:t>
            </a:r>
            <a:endParaRPr lang="cs-CZ" sz="2800" b="1" i="1" u="sng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323526" y="6760532"/>
            <a:ext cx="84969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15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5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588</Words>
  <Application>Microsoft Office PowerPoint</Application>
  <PresentationFormat>Předvádění na obrazovce (4:3)</PresentationFormat>
  <Paragraphs>83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Aritmetický průměr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65</cp:revision>
  <dcterms:created xsi:type="dcterms:W3CDTF">2012-06-18T15:15:37Z</dcterms:created>
  <dcterms:modified xsi:type="dcterms:W3CDTF">2013-07-26T16:44:46Z</dcterms:modified>
</cp:coreProperties>
</file>