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26210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76101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7742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09668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38727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62036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8075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2900" b="1" dirty="0" smtClean="0"/>
              <a:t>Užití aritmetického průměru ve slovních úlohách</a:t>
            </a:r>
            <a:endParaRPr lang="cs-CZ" sz="29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6868993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MATEMATIKA</a:t>
                      </a:r>
                      <a:r>
                        <a:rPr lang="cs-CZ" baseline="0" dirty="0" smtClean="0"/>
                        <a:t> - Finanční matematika a statistika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21. 10. 2012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 ročník osmiletého </a:t>
                      </a:r>
                      <a:r>
                        <a:rPr lang="cs-CZ" smtClean="0"/>
                        <a:t>studia </a:t>
                      </a:r>
                      <a:r>
                        <a:rPr lang="cs-CZ" smtClean="0"/>
                        <a:t>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Procvičení výpočtu aritmetického průměru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První tři strany tvoří pracovní list</a:t>
                      </a:r>
                      <a:r>
                        <a:rPr lang="cs-CZ" baseline="0" dirty="0" smtClean="0"/>
                        <a:t> pro práci žáků ve dvojicích, následuje kontrola správného řešení a rozbor jednotlivých slovních úloh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VY_32_INOVACE_24_MZEZ06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476672"/>
            <a:ext cx="8136904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u="sng" dirty="0" smtClean="0"/>
              <a:t>VYŘEŠTE VE DVOJICÍCH NÁSLEDUJÍCÍ ÚLOHY:</a:t>
            </a:r>
            <a:endParaRPr lang="cs-CZ" sz="32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467544" y="1412776"/>
            <a:ext cx="266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 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7" y="1556792"/>
            <a:ext cx="8618257" cy="224676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514350" indent="-514350">
              <a:buAutoNum type="arabicPeriod"/>
            </a:pPr>
            <a:r>
              <a:rPr lang="cs-CZ" sz="2800" dirty="0" smtClean="0"/>
              <a:t>V hodině fyziky měřili žáci ve dvojicích délku hrany</a:t>
            </a:r>
          </a:p>
          <a:p>
            <a:r>
              <a:rPr lang="cs-CZ" sz="2800" dirty="0" smtClean="0"/>
              <a:t>      dřevěné krychle. Výsledky svých měření v milimetrech 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 zapisovali postupně na tabuli: </a:t>
            </a:r>
            <a:r>
              <a:rPr lang="cs-CZ" sz="2800" b="1" dirty="0" smtClean="0"/>
              <a:t>25,6   26,2   25,5   26,2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 </a:t>
            </a:r>
            <a:r>
              <a:rPr lang="cs-CZ" sz="2800" b="1" dirty="0" smtClean="0"/>
              <a:t>26,1   25,4   26,0   25,4</a:t>
            </a:r>
            <a:r>
              <a:rPr lang="cs-CZ" sz="2800" dirty="0" smtClean="0"/>
              <a:t>. Adam dostal za úkol vybrat 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 </a:t>
            </a:r>
            <a:r>
              <a:rPr lang="cs-CZ" sz="2800" b="1" u="sng" dirty="0" smtClean="0"/>
              <a:t>průměrnou hodnotu</a:t>
            </a:r>
            <a:r>
              <a:rPr lang="cs-CZ" sz="2800" dirty="0" smtClean="0"/>
              <a:t>. Poraďte mu, jak má postupovat.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323528" y="4221088"/>
            <a:ext cx="8618257" cy="224676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2. Žáci primy se dozvěděli o své písemné práci, že devět 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z nich dostalo dvojku, sedm žáků dostalo trojku, dva žáci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dostali čtverku, jeden dostal pětku a ostatní dostali 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jedničku. Vypočítejte průměr známek, jestliže práci 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psalo 30 žáků.</a:t>
            </a:r>
            <a:endParaRPr lang="cs-CZ" sz="2800" dirty="0"/>
          </a:p>
        </p:txBody>
      </p:sp>
      <p:cxnSp>
        <p:nvCxnSpPr>
          <p:cNvPr id="7" name="Přímá spojnice 6"/>
          <p:cNvCxnSpPr/>
          <p:nvPr/>
        </p:nvCxnSpPr>
        <p:spPr>
          <a:xfrm>
            <a:off x="323528" y="4077072"/>
            <a:ext cx="861825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733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67846" y="188640"/>
            <a:ext cx="8975086" cy="224676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2800" dirty="0"/>
              <a:t>3</a:t>
            </a:r>
            <a:r>
              <a:rPr lang="cs-CZ" sz="2800" dirty="0" smtClean="0"/>
              <a:t>. Pětidenního turistického výletu se účastnilo 25 žáků. První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den ušli 12 km, druhý den ušli 1,5 krát více než první den,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třetí den ušli o polovinu méně než druhý den, čtvrtý den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ušli o 2 km více než druhý den a pátý den ušli o 2 km více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než třetí den.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67846" y="2642109"/>
            <a:ext cx="13717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u="sng" dirty="0" smtClean="0"/>
              <a:t>Zjistěte</a:t>
            </a:r>
            <a:r>
              <a:rPr lang="cs-CZ" sz="2800" dirty="0" smtClean="0"/>
              <a:t>: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71884" y="3170802"/>
            <a:ext cx="8971048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a) Kolik km ušli průměrně za 1 den?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71884" y="4005064"/>
            <a:ext cx="8965974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b) Který den se délka jejich trasy nejvíce přibližovala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průměrné denní trase?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71884" y="5157192"/>
            <a:ext cx="8965974" cy="13849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c) Pokud by si žáci zkrátili výlet o 1 den, kolik km by museli 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urazit průměrně v ostatních dnech, aby se celková délka</a:t>
            </a:r>
          </a:p>
          <a:p>
            <a:r>
              <a:rPr lang="cs-CZ" sz="2800" dirty="0" smtClean="0"/>
              <a:t>    trasy nezměnila?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752476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327832"/>
            <a:ext cx="9144000" cy="181588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4. </a:t>
            </a:r>
            <a:r>
              <a:rPr lang="cs-CZ" sz="2800" dirty="0"/>
              <a:t>V pekařství upekli v pondělí 2650 rohlíků, v úterý 2700 </a:t>
            </a:r>
          </a:p>
          <a:p>
            <a:r>
              <a:rPr lang="cs-CZ" sz="2800" dirty="0"/>
              <a:t>     rohlíků, ve středu 2600 rohlíků, ve čtvrtek </a:t>
            </a:r>
            <a:r>
              <a:rPr lang="cs-CZ" sz="2800" dirty="0" smtClean="0"/>
              <a:t>3050 </a:t>
            </a:r>
            <a:r>
              <a:rPr lang="cs-CZ" sz="2800" dirty="0"/>
              <a:t>rohlíků </a:t>
            </a:r>
          </a:p>
          <a:p>
            <a:r>
              <a:rPr lang="cs-CZ" sz="2800" dirty="0"/>
              <a:t>     a v pátek dokonce 3250 rohlíků. Pekařství plánovalo upéct</a:t>
            </a:r>
          </a:p>
          <a:p>
            <a:r>
              <a:rPr lang="cs-CZ" sz="2800" dirty="0"/>
              <a:t>     v průměru 2900 rohlíků denně.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0" y="2780928"/>
            <a:ext cx="914400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a) Vysvětlete, proč pekařství nesplnilo plán.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0" y="3717032"/>
            <a:ext cx="9144000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b) Vypočítejte, o kolik rohlíků více mělo pekařství upéct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v pátek, aby splnilo plán. 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0" y="5013176"/>
            <a:ext cx="9144000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c) Vypočítejte, kolik rohlíků musí pekařství upéct v sobotu,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aby splnilo plán.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974230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98448" y="332656"/>
            <a:ext cx="8594032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u="sng" dirty="0" smtClean="0"/>
              <a:t> SPRÁVNÉ ŘEŠENÍ:</a:t>
            </a:r>
            <a:endParaRPr lang="cs-CZ" sz="32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298448" y="1144575"/>
            <a:ext cx="82931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1</a:t>
            </a:r>
            <a:r>
              <a:rPr lang="cs-CZ" sz="2800" dirty="0" smtClean="0"/>
              <a:t>. Vypočítáme </a:t>
            </a:r>
            <a:r>
              <a:rPr lang="cs-CZ" sz="2800" b="1" u="sng" dirty="0" smtClean="0"/>
              <a:t>aritmetický průměr</a:t>
            </a:r>
            <a:r>
              <a:rPr lang="cs-CZ" sz="2800" dirty="0" smtClean="0"/>
              <a:t> naměřených hodnot: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298448" y="1772816"/>
            <a:ext cx="869340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(25,6 + 26,2 + 25,5 + 26,2 + 26,1 + 25,4 + 26,0 + 25,4) : 8 = </a:t>
            </a:r>
          </a:p>
          <a:p>
            <a:r>
              <a:rPr lang="cs-CZ" sz="2800" dirty="0" smtClean="0"/>
              <a:t>= 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611560" y="2223106"/>
            <a:ext cx="8226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u="sng" dirty="0" smtClean="0"/>
              <a:t>25,8</a:t>
            </a:r>
            <a:endParaRPr lang="cs-CZ" sz="2800" b="1" u="sng" dirty="0"/>
          </a:p>
        </p:txBody>
      </p:sp>
      <p:sp>
        <p:nvSpPr>
          <p:cNvPr id="6" name="TextovéPole 5"/>
          <p:cNvSpPr txBox="1"/>
          <p:nvPr/>
        </p:nvSpPr>
        <p:spPr>
          <a:xfrm>
            <a:off x="298448" y="2773264"/>
            <a:ext cx="8594032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Kterou hodnotu Adam vybere, když aritmetický průměr</a:t>
            </a:r>
          </a:p>
          <a:p>
            <a:r>
              <a:rPr lang="cs-CZ" sz="2800" dirty="0" smtClean="0"/>
              <a:t>25,8 není mezi naměřenými hodnotami?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298447" y="3933056"/>
            <a:ext cx="8594033" cy="95410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Adam vybere tu hodnotu, která se od aritmetického </a:t>
            </a:r>
          </a:p>
          <a:p>
            <a:r>
              <a:rPr lang="cs-CZ" sz="2800" dirty="0"/>
              <a:t>p</a:t>
            </a:r>
            <a:r>
              <a:rPr lang="cs-CZ" sz="2800" dirty="0" smtClean="0"/>
              <a:t>růměru liší nejméně, tedy 25,6 nebo 26,0.</a:t>
            </a:r>
            <a:endParaRPr lang="cs-CZ" sz="2800" dirty="0"/>
          </a:p>
        </p:txBody>
      </p:sp>
      <p:cxnSp>
        <p:nvCxnSpPr>
          <p:cNvPr id="9" name="Přímá spojnice 8"/>
          <p:cNvCxnSpPr/>
          <p:nvPr/>
        </p:nvCxnSpPr>
        <p:spPr>
          <a:xfrm>
            <a:off x="298448" y="5373216"/>
            <a:ext cx="85940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2046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548680"/>
            <a:ext cx="5405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2</a:t>
            </a:r>
            <a:r>
              <a:rPr lang="cs-CZ" sz="2800" dirty="0" smtClean="0"/>
              <a:t>. 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755576" y="548680"/>
            <a:ext cx="7920880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Dopočítáme, že jedničku dostalo 11 žáků a určíme</a:t>
            </a:r>
          </a:p>
          <a:p>
            <a:r>
              <a:rPr lang="cs-CZ" sz="2800" dirty="0"/>
              <a:t>a</a:t>
            </a:r>
            <a:r>
              <a:rPr lang="cs-CZ" sz="2800" dirty="0" smtClean="0"/>
              <a:t>ritmetický průměr známek: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755576" y="1502787"/>
            <a:ext cx="64828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(11 . 1 + 9 . 2 + 7 . 3 + 2 . 4 + 1 . 5) : 30 = </a:t>
            </a:r>
            <a:r>
              <a:rPr lang="cs-CZ" sz="2800" b="1" dirty="0" smtClean="0"/>
              <a:t>2,1</a:t>
            </a:r>
            <a:endParaRPr lang="cs-CZ" sz="2800" b="1" dirty="0"/>
          </a:p>
        </p:txBody>
      </p:sp>
      <p:cxnSp>
        <p:nvCxnSpPr>
          <p:cNvPr id="6" name="Přímá spojnice 5"/>
          <p:cNvCxnSpPr/>
          <p:nvPr/>
        </p:nvCxnSpPr>
        <p:spPr>
          <a:xfrm>
            <a:off x="395536" y="2204864"/>
            <a:ext cx="82809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380552" y="2375302"/>
            <a:ext cx="8352928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/>
              <a:t>3</a:t>
            </a:r>
            <a:r>
              <a:rPr lang="cs-CZ" sz="2800" dirty="0" smtClean="0"/>
              <a:t>. a) Určíme délku trasy v jednotlivých dnech (v km): 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2692003" y="3031064"/>
            <a:ext cx="26100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12, 18, 9, 20, 11 </a:t>
            </a:r>
            <a:endParaRPr lang="cs-CZ" sz="2800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740869" y="3554284"/>
            <a:ext cx="8082662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/>
              <a:t>a</a:t>
            </a:r>
            <a:r>
              <a:rPr lang="cs-CZ" sz="2800" dirty="0" smtClean="0"/>
              <a:t> vypočítáme průměrnou denní délku trasy v km:</a:t>
            </a:r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864061" y="4177092"/>
            <a:ext cx="5721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(12 + 18 + 9 + 20 + 11) : 5 = 70 : 5 = </a:t>
            </a:r>
            <a:r>
              <a:rPr lang="cs-CZ" sz="2800" b="1" dirty="0" smtClean="0"/>
              <a:t>14</a:t>
            </a:r>
            <a:endParaRPr lang="cs-CZ" sz="2800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569464" y="4732055"/>
            <a:ext cx="8293104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2800" dirty="0" smtClean="0"/>
              <a:t>b) Z vypočítaných hodnot vidíme, že </a:t>
            </a:r>
            <a:r>
              <a:rPr lang="cs-CZ" sz="2800" b="1" dirty="0" smtClean="0"/>
              <a:t>pondělní</a:t>
            </a:r>
            <a:r>
              <a:rPr lang="cs-CZ" sz="2800" dirty="0" smtClean="0"/>
              <a:t> trasa se 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svou délkou nejvíce přibližuje průměrné denní trase. </a:t>
            </a:r>
            <a:endParaRPr lang="cs-CZ" sz="28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569464" y="5949280"/>
            <a:ext cx="33810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c) 70 km : 4 = </a:t>
            </a:r>
            <a:r>
              <a:rPr lang="cs-CZ" sz="2800" b="1" dirty="0" smtClean="0"/>
              <a:t>17,5 km</a:t>
            </a:r>
            <a:endParaRPr lang="cs-CZ" sz="2800" b="1" dirty="0"/>
          </a:p>
        </p:txBody>
      </p:sp>
      <p:cxnSp>
        <p:nvCxnSpPr>
          <p:cNvPr id="14" name="Přímá spojnice 13"/>
          <p:cNvCxnSpPr/>
          <p:nvPr/>
        </p:nvCxnSpPr>
        <p:spPr>
          <a:xfrm>
            <a:off x="569464" y="6472500"/>
            <a:ext cx="82931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6363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7" grpId="0" animBg="1"/>
      <p:bldP spid="8" grpId="0"/>
      <p:bldP spid="9" grpId="0" animBg="1"/>
      <p:bldP spid="10" grpId="0"/>
      <p:bldP spid="11" grpId="0" animBg="1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476672"/>
            <a:ext cx="77460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4. a) (2650 + 2700 + 2600 + 3050 + 3250) : 5 = </a:t>
            </a:r>
            <a:r>
              <a:rPr lang="cs-CZ" sz="2800" b="1" dirty="0" smtClean="0"/>
              <a:t>2850</a:t>
            </a:r>
            <a:r>
              <a:rPr lang="cs-CZ" sz="2800" dirty="0" smtClean="0"/>
              <a:t> 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539552" y="1019167"/>
            <a:ext cx="67738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Pekařství nesplnilo plán, protože 2850 ˂ 2900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39552" y="1916832"/>
            <a:ext cx="78245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b) </a:t>
            </a:r>
            <a:r>
              <a:rPr lang="cs-CZ" sz="2800" dirty="0"/>
              <a:t>(2650 + 2700 + 2600 + 3050 + </a:t>
            </a:r>
            <a:r>
              <a:rPr lang="cs-CZ" sz="2800" dirty="0" smtClean="0"/>
              <a:t>3250 + </a:t>
            </a:r>
            <a:r>
              <a:rPr lang="cs-CZ" sz="2800" i="1" dirty="0" smtClean="0"/>
              <a:t>x</a:t>
            </a:r>
            <a:r>
              <a:rPr lang="cs-CZ" sz="2800" dirty="0" smtClean="0"/>
              <a:t>) : 5 = 2900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922934" y="2348880"/>
            <a:ext cx="34131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(14 250 + </a:t>
            </a:r>
            <a:r>
              <a:rPr lang="cs-CZ" sz="2800" i="1" dirty="0" smtClean="0"/>
              <a:t>x</a:t>
            </a:r>
            <a:r>
              <a:rPr lang="cs-CZ" sz="2800" dirty="0" smtClean="0"/>
              <a:t>) : 5 = 2900</a:t>
            </a:r>
            <a:endParaRPr lang="cs-CZ" sz="2800" i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5580112" y="2824067"/>
            <a:ext cx="31902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14 250 + </a:t>
            </a:r>
            <a:r>
              <a:rPr lang="cs-CZ" sz="2800" i="1" dirty="0" smtClean="0"/>
              <a:t>x </a:t>
            </a:r>
            <a:r>
              <a:rPr lang="cs-CZ" sz="2800" dirty="0" smtClean="0"/>
              <a:t>= 2900 . 5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5582183" y="3305259"/>
            <a:ext cx="2935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14 250 + </a:t>
            </a:r>
            <a:r>
              <a:rPr lang="cs-CZ" sz="2800" i="1" dirty="0"/>
              <a:t>x </a:t>
            </a:r>
            <a:r>
              <a:rPr lang="cs-CZ" sz="2800" dirty="0"/>
              <a:t>= </a:t>
            </a:r>
            <a:r>
              <a:rPr lang="cs-CZ" sz="2800" dirty="0" smtClean="0"/>
              <a:t>14500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828387" y="3783334"/>
            <a:ext cx="1313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 </a:t>
            </a:r>
            <a:r>
              <a:rPr lang="cs-CZ" sz="2800" b="1" i="1" dirty="0"/>
              <a:t>x </a:t>
            </a:r>
            <a:r>
              <a:rPr lang="cs-CZ" sz="2800" b="1" dirty="0" smtClean="0"/>
              <a:t>= 250</a:t>
            </a:r>
            <a:endParaRPr lang="cs-CZ" sz="2800" b="1" dirty="0"/>
          </a:p>
        </p:txBody>
      </p:sp>
      <p:cxnSp>
        <p:nvCxnSpPr>
          <p:cNvPr id="10" name="Přímá spojnice 9"/>
          <p:cNvCxnSpPr/>
          <p:nvPr/>
        </p:nvCxnSpPr>
        <p:spPr>
          <a:xfrm>
            <a:off x="539552" y="1772816"/>
            <a:ext cx="80648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536817" y="4306554"/>
            <a:ext cx="8230857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Pekařství mělo upéct v pátek ještě o 250 rohlíků více</a:t>
            </a:r>
          </a:p>
          <a:p>
            <a:r>
              <a:rPr lang="cs-CZ" sz="2800" dirty="0" smtClean="0"/>
              <a:t>(tedy 3500), aby splnilo plán.</a:t>
            </a:r>
            <a:endParaRPr lang="cs-CZ" sz="2800" dirty="0"/>
          </a:p>
        </p:txBody>
      </p:sp>
      <p:cxnSp>
        <p:nvCxnSpPr>
          <p:cNvPr id="13" name="Přímá spojnice 12"/>
          <p:cNvCxnSpPr/>
          <p:nvPr/>
        </p:nvCxnSpPr>
        <p:spPr>
          <a:xfrm>
            <a:off x="539552" y="5517232"/>
            <a:ext cx="83529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8828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476672"/>
            <a:ext cx="38587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c) </a:t>
            </a:r>
            <a:r>
              <a:rPr lang="cs-CZ" sz="3200" dirty="0" smtClean="0"/>
              <a:t>(</a:t>
            </a:r>
            <a:r>
              <a:rPr lang="cs-CZ" sz="2800" dirty="0" smtClean="0"/>
              <a:t>14 </a:t>
            </a:r>
            <a:r>
              <a:rPr lang="cs-CZ" sz="2800" dirty="0"/>
              <a:t>250 + </a:t>
            </a:r>
            <a:r>
              <a:rPr lang="cs-CZ" sz="2800" i="1" dirty="0" smtClean="0"/>
              <a:t>y</a:t>
            </a:r>
            <a:r>
              <a:rPr lang="cs-CZ" sz="2800" dirty="0" smtClean="0"/>
              <a:t>) </a:t>
            </a:r>
            <a:r>
              <a:rPr lang="cs-CZ" sz="2800" dirty="0"/>
              <a:t>: </a:t>
            </a:r>
            <a:r>
              <a:rPr lang="cs-CZ" sz="2800" dirty="0" smtClean="0"/>
              <a:t>6 </a:t>
            </a:r>
            <a:r>
              <a:rPr lang="cs-CZ" sz="2800" dirty="0"/>
              <a:t>= </a:t>
            </a:r>
            <a:r>
              <a:rPr lang="cs-CZ" sz="2800" dirty="0" smtClean="0"/>
              <a:t>2900 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331640" y="1061447"/>
            <a:ext cx="31951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14 250 + </a:t>
            </a:r>
            <a:r>
              <a:rPr lang="cs-CZ" sz="2800" i="1" dirty="0" smtClean="0"/>
              <a:t>y </a:t>
            </a:r>
            <a:r>
              <a:rPr lang="cs-CZ" sz="2800" dirty="0"/>
              <a:t>= 2900 . 6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331640" y="1602697"/>
            <a:ext cx="30219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14 250 + </a:t>
            </a:r>
            <a:r>
              <a:rPr lang="cs-CZ" sz="2800" i="1" dirty="0" smtClean="0"/>
              <a:t>y </a:t>
            </a:r>
            <a:r>
              <a:rPr lang="cs-CZ" sz="2800" dirty="0"/>
              <a:t>= </a:t>
            </a:r>
            <a:r>
              <a:rPr lang="cs-CZ" sz="2800" dirty="0" smtClean="0"/>
              <a:t>17 400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2673531" y="2125917"/>
            <a:ext cx="15087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i="1" dirty="0" smtClean="0"/>
              <a:t>y </a:t>
            </a:r>
            <a:r>
              <a:rPr lang="cs-CZ" sz="2800" b="1" dirty="0"/>
              <a:t>= </a:t>
            </a:r>
            <a:r>
              <a:rPr lang="cs-CZ" sz="2800" b="1" dirty="0" smtClean="0"/>
              <a:t>3 150</a:t>
            </a:r>
            <a:endParaRPr lang="cs-CZ" sz="2800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281155" y="2670877"/>
            <a:ext cx="8611325" cy="13849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Pokud pekařství upeče v sobotu 3 150 rohlíků, splní plán</a:t>
            </a:r>
          </a:p>
          <a:p>
            <a:r>
              <a:rPr lang="cs-CZ" sz="2800" dirty="0" smtClean="0"/>
              <a:t>(tedy od pondělí do soboty průměrně 2900 </a:t>
            </a:r>
            <a:r>
              <a:rPr lang="cs-CZ" sz="2800" smtClean="0"/>
              <a:t>rohlíků denně). </a:t>
            </a:r>
            <a:endParaRPr lang="cs-CZ" sz="2800" dirty="0"/>
          </a:p>
        </p:txBody>
      </p:sp>
      <p:cxnSp>
        <p:nvCxnSpPr>
          <p:cNvPr id="8" name="Přímá spojnice 7"/>
          <p:cNvCxnSpPr/>
          <p:nvPr/>
        </p:nvCxnSpPr>
        <p:spPr>
          <a:xfrm>
            <a:off x="323528" y="4509120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392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729</Words>
  <Application>Microsoft Office PowerPoint</Application>
  <PresentationFormat>Předvádění na obrazovce (4:3)</PresentationFormat>
  <Paragraphs>92</Paragraphs>
  <Slides>8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Užití aritmetického průměru ve slovních úlohách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71</cp:revision>
  <dcterms:created xsi:type="dcterms:W3CDTF">2012-06-18T15:15:37Z</dcterms:created>
  <dcterms:modified xsi:type="dcterms:W3CDTF">2013-07-26T16:49:12Z</dcterms:modified>
</cp:coreProperties>
</file>