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2621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6469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461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719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777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Úrok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962999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23. 10. 2012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smtClean="0"/>
                        <a:t>Výpočet </a:t>
                      </a:r>
                      <a:r>
                        <a:rPr lang="cs-CZ" baseline="0" dirty="0" smtClean="0"/>
                        <a:t>úroků, jednoduché slovní úlohy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Postupným procházením stránek</a:t>
                      </a:r>
                      <a:r>
                        <a:rPr lang="cs-CZ" baseline="0" dirty="0" smtClean="0"/>
                        <a:t> prezentace vysvětlujeme výpočty úroků a daně z úroku. Jednotlivé úkoly žáci řeší samostatně.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46284" y="116632"/>
            <a:ext cx="8586390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Pan Svoboda si uložil částku 25 000 Kč do banky. Vklad byl</a:t>
            </a:r>
          </a:p>
          <a:p>
            <a:r>
              <a:rPr lang="cs-CZ" sz="2800" dirty="0"/>
              <a:t>ú</a:t>
            </a:r>
            <a:r>
              <a:rPr lang="cs-CZ" sz="2800" dirty="0" smtClean="0"/>
              <a:t>ročen úrokovou mírou 2,5 %. Kolik korun činil úrok za</a:t>
            </a:r>
          </a:p>
          <a:p>
            <a:r>
              <a:rPr lang="cs-CZ" sz="2800" dirty="0"/>
              <a:t>j</a:t>
            </a:r>
            <a:r>
              <a:rPr lang="cs-CZ" sz="2800" dirty="0" smtClean="0"/>
              <a:t>eden rok?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051720" y="1501627"/>
            <a:ext cx="4410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Úrok tvořil: 2,5 % z 25 000 Kč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134518" y="1916832"/>
                <a:ext cx="2234907" cy="710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2,5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cs-CZ" sz="2800" dirty="0" smtClean="0"/>
                  <a:t> . 25 000 =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4518" y="1916832"/>
                <a:ext cx="2234907" cy="710451"/>
              </a:xfrm>
              <a:prstGeom prst="rect">
                <a:avLst/>
              </a:prstGeom>
              <a:blipFill rotWithShape="1">
                <a:blip r:embed="rId3"/>
                <a:stretch>
                  <a:fillRect r="-817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4137515" y="2024847"/>
            <a:ext cx="1704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2,5 . 250 =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731417" y="2025858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625</a:t>
            </a:r>
            <a:endParaRPr lang="cs-CZ" sz="2800" b="1" u="sng" dirty="0"/>
          </a:p>
        </p:txBody>
      </p:sp>
      <p:sp>
        <p:nvSpPr>
          <p:cNvPr id="7" name="TextovéPole 6"/>
          <p:cNvSpPr txBox="1"/>
          <p:nvPr/>
        </p:nvSpPr>
        <p:spPr>
          <a:xfrm>
            <a:off x="246284" y="2627283"/>
            <a:ext cx="45347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Úrok za jeden rok činil 625 Kč.</a:t>
            </a:r>
            <a:endParaRPr lang="cs-CZ" sz="2800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321826" y="3150503"/>
            <a:ext cx="84423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255558" y="3284984"/>
            <a:ext cx="1318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POZOR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32818" y="3790948"/>
            <a:ext cx="86599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Úrok představuje zisk pana Svobody, a proto je potřeba ho</a:t>
            </a:r>
          </a:p>
          <a:p>
            <a:r>
              <a:rPr lang="cs-CZ" sz="2800" dirty="0"/>
              <a:t>z</a:t>
            </a:r>
            <a:r>
              <a:rPr lang="cs-CZ" sz="2800" dirty="0" smtClean="0"/>
              <a:t>danit. Daň z úroku je stanovena na 15 %.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221650" y="4653136"/>
            <a:ext cx="58463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15 % z 625 Kč = 0,15 . 625 Kč = 93,75Kč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55558" y="5176356"/>
            <a:ext cx="65221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Odečtením daně z úroku zjistíme </a:t>
            </a:r>
            <a:r>
              <a:rPr lang="cs-CZ" sz="2800" b="1" dirty="0" smtClean="0"/>
              <a:t>čistý úrok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55558" y="5589240"/>
            <a:ext cx="4573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625 Kč – 93,75 Kč = </a:t>
            </a:r>
            <a:r>
              <a:rPr lang="cs-CZ" sz="2800" b="1" u="sng" dirty="0" smtClean="0"/>
              <a:t>531,25 Kč</a:t>
            </a:r>
            <a:endParaRPr lang="cs-CZ" sz="2800" b="1" u="sng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55558" y="6237312"/>
            <a:ext cx="8577116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Banka připíše panu Svobodovi čistý úrok 531,25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3373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86174" y="188640"/>
            <a:ext cx="8514895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Pan Svoboda se rozhodl, že svou původní částku i s úroky 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echá uloženu v bance ještě další jeden rok. Kolik korun</a:t>
            </a:r>
          </a:p>
          <a:p>
            <a:r>
              <a:rPr lang="cs-CZ" sz="2800" dirty="0"/>
              <a:t>b</a:t>
            </a:r>
            <a:r>
              <a:rPr lang="cs-CZ" sz="2800" dirty="0" smtClean="0"/>
              <a:t>ude mít v bance na konci dalšího roku?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86174" y="1716514"/>
            <a:ext cx="7297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 1. roce bude mít pan Svoboda v bance částku: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142919" y="2239734"/>
            <a:ext cx="3500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(25 000 + 531,25) Kč =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499992" y="2239734"/>
            <a:ext cx="2048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25 531,25 Kč</a:t>
            </a:r>
            <a:endParaRPr lang="cs-CZ" sz="2800" b="1" u="sng" dirty="0"/>
          </a:p>
        </p:txBody>
      </p:sp>
      <p:sp>
        <p:nvSpPr>
          <p:cNvPr id="6" name="TextovéPole 5"/>
          <p:cNvSpPr txBox="1"/>
          <p:nvPr/>
        </p:nvSpPr>
        <p:spPr>
          <a:xfrm>
            <a:off x="386174" y="2786123"/>
            <a:ext cx="800892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Nezapomeňme, že banka bude panu Svobodovi úročit</a:t>
            </a:r>
          </a:p>
          <a:p>
            <a:r>
              <a:rPr lang="cs-CZ" sz="2800" dirty="0"/>
              <a:t>ú</a:t>
            </a:r>
            <a:r>
              <a:rPr lang="cs-CZ" sz="2800" dirty="0" smtClean="0"/>
              <a:t>rokovou mírou 2,5 % částku </a:t>
            </a:r>
            <a:r>
              <a:rPr lang="cs-CZ" sz="2800" b="1" dirty="0" smtClean="0"/>
              <a:t>25 531,25 Kč </a:t>
            </a:r>
          </a:p>
          <a:p>
            <a:r>
              <a:rPr lang="cs-CZ" sz="2800" dirty="0" smtClean="0"/>
              <a:t>(nikoliv pouze 25 000 Kč)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86174" y="4365104"/>
            <a:ext cx="67718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2,5 % z 25 531,25 Kč = 0,025 . 25 531,25 Kč =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020272" y="4365104"/>
            <a:ext cx="160114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638,28 Kč</a:t>
            </a:r>
            <a:endParaRPr lang="cs-CZ" sz="2800" dirty="0"/>
          </a:p>
        </p:txBody>
      </p:sp>
      <p:cxnSp>
        <p:nvCxnSpPr>
          <p:cNvPr id="10" name="Přímá spojnice 9"/>
          <p:cNvCxnSpPr/>
          <p:nvPr/>
        </p:nvCxnSpPr>
        <p:spPr>
          <a:xfrm>
            <a:off x="386174" y="5157192"/>
            <a:ext cx="851489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87241" y="5185684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?</a:t>
            </a:r>
            <a:endParaRPr lang="cs-CZ" sz="36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62333" y="5508849"/>
            <a:ext cx="87816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Vysvětlete, proč úrok za druhý rok představuje </a:t>
            </a:r>
            <a:r>
              <a:rPr lang="cs-CZ" sz="2800" i="1" u="sng" dirty="0" smtClean="0"/>
              <a:t>vyšší</a:t>
            </a:r>
            <a:r>
              <a:rPr lang="cs-CZ" sz="2800" dirty="0" smtClean="0"/>
              <a:t> částku</a:t>
            </a:r>
          </a:p>
          <a:p>
            <a:r>
              <a:rPr lang="cs-CZ" sz="2800" dirty="0" smtClean="0"/>
              <a:t>než úrok za první rok při stejné roční úrokové míře 2,5 %.</a:t>
            </a:r>
            <a:endParaRPr lang="cs-CZ" sz="2800" dirty="0"/>
          </a:p>
        </p:txBody>
      </p:sp>
      <p:cxnSp>
        <p:nvCxnSpPr>
          <p:cNvPr id="19" name="Přímá spojnice 18"/>
          <p:cNvCxnSpPr/>
          <p:nvPr/>
        </p:nvCxnSpPr>
        <p:spPr>
          <a:xfrm>
            <a:off x="483732" y="630906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242544" y="6714408"/>
            <a:ext cx="851489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58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 animBg="1"/>
      <p:bldP spid="11" grpId="0"/>
      <p:bldP spid="11" grpId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3528" y="476672"/>
            <a:ext cx="8150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Úrok 638,28 Kč za druhý rok je nutné opět zdanit 15 %.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1010718"/>
            <a:ext cx="5523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15 % z 638,28 Kč = 0,15 . 638,28 Kč =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724128" y="999892"/>
            <a:ext cx="1418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95,74 Kč</a:t>
            </a:r>
            <a:endParaRPr lang="cs-CZ" sz="2800" u="sng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467544" y="1700808"/>
            <a:ext cx="80064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323528" y="1943254"/>
            <a:ext cx="7778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Vyjádříme čistý úrok za druhý rok (odečtením daně):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23528" y="2498646"/>
            <a:ext cx="47424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(638,28 – 95,74) Kč = </a:t>
            </a:r>
            <a:r>
              <a:rPr lang="cs-CZ" sz="2800" b="1" u="sng" dirty="0" smtClean="0"/>
              <a:t>542,54 Kč</a:t>
            </a:r>
            <a:endParaRPr lang="cs-CZ" sz="2800" b="1" u="sng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3528" y="3140968"/>
            <a:ext cx="8496943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Hodnotu čistého úroku za druhý rok přičteme k částce </a:t>
            </a:r>
          </a:p>
          <a:p>
            <a:r>
              <a:rPr lang="cs-CZ" sz="2800" dirty="0"/>
              <a:t>z</a:t>
            </a:r>
            <a:r>
              <a:rPr lang="cs-CZ" sz="2800" dirty="0" smtClean="0"/>
              <a:t>a první rok: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24219" y="4229623"/>
            <a:ext cx="3955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(25 531,25 + 542,54) Kč =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212702" y="4229623"/>
            <a:ext cx="2048381" cy="5232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26 073,79 Kč</a:t>
            </a:r>
            <a:endParaRPr lang="cs-CZ" sz="2800" b="1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23528" y="5301208"/>
            <a:ext cx="8496943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Na konci druhého roku bude mít pan Svoboda v bance</a:t>
            </a:r>
          </a:p>
          <a:p>
            <a:r>
              <a:rPr lang="cs-CZ" sz="2800" dirty="0"/>
              <a:t>č</a:t>
            </a:r>
            <a:r>
              <a:rPr lang="cs-CZ" sz="2800" dirty="0" smtClean="0"/>
              <a:t>ástku 26 073,79 Kč.</a:t>
            </a:r>
            <a:endParaRPr lang="cs-CZ" sz="2800" dirty="0"/>
          </a:p>
        </p:txBody>
      </p:sp>
      <p:cxnSp>
        <p:nvCxnSpPr>
          <p:cNvPr id="18" name="Přímá spojnice 17"/>
          <p:cNvCxnSpPr/>
          <p:nvPr/>
        </p:nvCxnSpPr>
        <p:spPr>
          <a:xfrm>
            <a:off x="323528" y="6597352"/>
            <a:ext cx="84969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59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10" grpId="0"/>
      <p:bldP spid="11" grpId="0"/>
      <p:bldP spid="12" grpId="0" animBg="1"/>
      <p:bldP spid="14" grpId="0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260648"/>
            <a:ext cx="8840433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Pan Černý si uložil do banky částku 50 000 Kč. Po jednom </a:t>
            </a:r>
          </a:p>
          <a:p>
            <a:r>
              <a:rPr lang="cs-CZ" sz="2800" dirty="0" smtClean="0"/>
              <a:t>roce od uložení vkladu činila jeho částka i po zdanění úroku </a:t>
            </a:r>
          </a:p>
          <a:p>
            <a:r>
              <a:rPr lang="cs-CZ" sz="2800" dirty="0" smtClean="0"/>
              <a:t>51 360 Kč. Určete, jak velká byla roční úroková míra.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79512" y="1902347"/>
            <a:ext cx="75823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Nejprve určíme </a:t>
            </a:r>
            <a:r>
              <a:rPr lang="cs-CZ" sz="2800" b="1" u="sng" dirty="0" smtClean="0"/>
              <a:t>výši čistého úroku</a:t>
            </a:r>
            <a:r>
              <a:rPr lang="cs-CZ" sz="2800" dirty="0" smtClean="0"/>
              <a:t> po jednom roce: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2" y="2401724"/>
            <a:ext cx="4636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(51 360 – 50 000) Kč = 1360 Kč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0" y="3068960"/>
            <a:ext cx="8840433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Čistý úrok představuje 85 % úroku před zdaněním: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79511" y="3717032"/>
            <a:ext cx="55614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1360 Kč = 85 % úroku před zdaněním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79511" y="4437112"/>
            <a:ext cx="88025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Úrok před patnáctiprocentním zdaněním má tedy v Kč </a:t>
            </a:r>
          </a:p>
          <a:p>
            <a:r>
              <a:rPr lang="cs-CZ" sz="2800" dirty="0" smtClean="0"/>
              <a:t>hodnotu: 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79512" y="5561865"/>
            <a:ext cx="25619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(1360 : 85) . 100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712000" y="5528148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= 1600 </a:t>
            </a:r>
            <a:endParaRPr lang="cs-CZ" sz="2800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387259" y="6453336"/>
            <a:ext cx="84249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47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 animBg="1"/>
      <p:bldP spid="6" grpId="0"/>
      <p:bldP spid="7" grpId="0"/>
      <p:bldP spid="10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8496944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Úrok před zdaněním činil tedy 1600 Kč z 50 000 Kč.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3528" y="1124744"/>
            <a:ext cx="4198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Vyjádříme ho v procentech: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522507" y="1124744"/>
            <a:ext cx="2891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50 000 Kč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913004" y="1556792"/>
            <a:ext cx="2078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500 Kč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928867" y="2080012"/>
            <a:ext cx="2234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x</a:t>
            </a:r>
            <a:r>
              <a:rPr lang="cs-CZ" sz="2800" dirty="0" smtClean="0"/>
              <a:t> % … 1600 Kč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928867" y="2590699"/>
            <a:ext cx="3996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/>
              <a:t>x</a:t>
            </a:r>
            <a:r>
              <a:rPr lang="cs-CZ" sz="2800" dirty="0" smtClean="0"/>
              <a:t> = (1600 : 500) % = </a:t>
            </a:r>
            <a:r>
              <a:rPr lang="cs-CZ" sz="2800" b="1" u="sng" dirty="0" smtClean="0"/>
              <a:t>3,2 %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23528" y="3357190"/>
            <a:ext cx="8496944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Roční úroková míra byla 3,2 %.</a:t>
            </a:r>
            <a:endParaRPr lang="cs-CZ" sz="2800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4221088"/>
            <a:ext cx="84969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323528" y="4509120"/>
            <a:ext cx="8480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Dokážete celý výpočet zapsat jediným číselným výrazem?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297536" y="5032340"/>
                <a:ext cx="6349815" cy="7107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x </a:t>
                </a:r>
                <a:r>
                  <a:rPr lang="cs-CZ" sz="2800" dirty="0" smtClean="0"/>
                  <a:t>= [(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51 360 −50 000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85</m:t>
                        </m:r>
                      </m:den>
                    </m:f>
                  </m:oMath>
                </a14:m>
                <a:r>
                  <a:rPr lang="cs-CZ" sz="2800" dirty="0" smtClean="0"/>
                  <a:t> . 100) : (50 000 :100)] %</a:t>
                </a:r>
                <a:endParaRPr lang="cs-CZ" sz="28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36" y="5032340"/>
                <a:ext cx="6349815" cy="710707"/>
              </a:xfrm>
              <a:prstGeom prst="rect">
                <a:avLst/>
              </a:prstGeom>
              <a:blipFill rotWithShape="1">
                <a:blip r:embed="rId3"/>
                <a:stretch>
                  <a:fillRect l="-2017" r="-961" b="-120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ovéPole 13"/>
          <p:cNvSpPr txBox="1"/>
          <p:nvPr/>
        </p:nvSpPr>
        <p:spPr>
          <a:xfrm>
            <a:off x="297536" y="5743047"/>
            <a:ext cx="40046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x</a:t>
            </a:r>
            <a:r>
              <a:rPr lang="cs-CZ" sz="2800" dirty="0" smtClean="0"/>
              <a:t> = </a:t>
            </a:r>
            <a:r>
              <a:rPr lang="cs-CZ" sz="2800" dirty="0"/>
              <a:t>(1600 : 500) % = </a:t>
            </a:r>
            <a:r>
              <a:rPr lang="cs-CZ" sz="2800" b="1" u="sng" dirty="0"/>
              <a:t>3,2 %</a:t>
            </a:r>
            <a:r>
              <a:rPr lang="cs-CZ" sz="2800" dirty="0"/>
              <a:t> </a:t>
            </a:r>
          </a:p>
        </p:txBody>
      </p:sp>
      <p:cxnSp>
        <p:nvCxnSpPr>
          <p:cNvPr id="18" name="Přímá spojnice 17"/>
          <p:cNvCxnSpPr/>
          <p:nvPr/>
        </p:nvCxnSpPr>
        <p:spPr>
          <a:xfrm>
            <a:off x="323528" y="6525344"/>
            <a:ext cx="84803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06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2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4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7" grpId="0"/>
      <p:bldP spid="8" grpId="0"/>
      <p:bldP spid="9" grpId="0" animBg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575</Words>
  <Application>Microsoft Office PowerPoint</Application>
  <PresentationFormat>Předvádění na obrazovce (4:3)</PresentationFormat>
  <Paragraphs>83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Úrok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65</cp:revision>
  <dcterms:created xsi:type="dcterms:W3CDTF">2012-06-18T15:15:37Z</dcterms:created>
  <dcterms:modified xsi:type="dcterms:W3CDTF">2013-07-26T16:51:09Z</dcterms:modified>
</cp:coreProperties>
</file>