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794D9-CCB4-4F7F-A5E1-163340E6A002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3F6963-F406-4CD4-9D89-29AD1F5E2B4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5587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8912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7955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9275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8579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31593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3F6963-F406-4CD4-9D89-29AD1F5E2B4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2299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26.7.2013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Úroky - samostatná práce</a:t>
            </a:r>
            <a:endParaRPr lang="cs-CZ" sz="3600" b="1" dirty="0"/>
          </a:p>
        </p:txBody>
      </p:sp>
      <p:pic>
        <p:nvPicPr>
          <p:cNvPr id="1026" name="Picture 2" descr="http://www.gjszlin.cz/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607" y="404664"/>
            <a:ext cx="864096" cy="864096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G:\Z PLOCHY ESF\MIKES DATA GJS\ESF pozvanka\Zakladni_logolink_OPVK (ESF, EU, MSMT, OP VK)\01_Zakladni_logolink_horizontalni_cz\OPVK_hor_zakladni_logolink_RGB_cz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6559039" cy="1433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914646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MATEMATIKA</a:t>
                      </a:r>
                      <a:r>
                        <a:rPr lang="cs-CZ" baseline="0" dirty="0" smtClean="0"/>
                        <a:t> - Finanční matematika </a:t>
                      </a:r>
                      <a:r>
                        <a:rPr lang="cs-CZ" baseline="0" smtClean="0"/>
                        <a:t>a </a:t>
                      </a:r>
                      <a:r>
                        <a:rPr lang="cs-CZ" baseline="0" smtClean="0"/>
                        <a:t>statistika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30. 10. 2012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1. ročník osmiletého studia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Samostatná</a:t>
                      </a:r>
                      <a:r>
                        <a:rPr lang="cs-CZ" baseline="0" dirty="0" smtClean="0"/>
                        <a:t> </a:t>
                      </a:r>
                      <a:r>
                        <a:rPr lang="cs-CZ" baseline="0" smtClean="0"/>
                        <a:t>práce - procvičení </a:t>
                      </a:r>
                      <a:r>
                        <a:rPr lang="cs-CZ" baseline="0" dirty="0" smtClean="0"/>
                        <a:t>výpočtů s úroky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První strana tvoří pracovní list. Žáci</a:t>
                      </a:r>
                      <a:r>
                        <a:rPr lang="cs-CZ" baseline="0" dirty="0" smtClean="0"/>
                        <a:t> řeší úlohy samostatně nebo ve skupinách. Následuje rozbor úloh a prezentace správného řešení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Petr Zezulka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VY_32_INOVACE_24_MZEZ08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4129" y="143235"/>
            <a:ext cx="9035741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600" b="1" u="sng" dirty="0" smtClean="0"/>
              <a:t>Vyřešte následující slovní úlohy </a:t>
            </a:r>
            <a:endParaRPr lang="cs-CZ" sz="36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54129" y="908720"/>
            <a:ext cx="9035741" cy="138499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1. Paní Novotná si založila na začátku roku účet s roční </a:t>
            </a:r>
          </a:p>
          <a:p>
            <a:r>
              <a:rPr lang="cs-CZ" sz="2800" dirty="0"/>
              <a:t>ú</a:t>
            </a:r>
            <a:r>
              <a:rPr lang="cs-CZ" sz="2800" dirty="0" smtClean="0"/>
              <a:t>rokovou mírou 4 %. Kolik korun měla na konci roku na účtu,</a:t>
            </a:r>
          </a:p>
          <a:p>
            <a:r>
              <a:rPr lang="cs-CZ" sz="2800" dirty="0"/>
              <a:t>j</a:t>
            </a:r>
            <a:r>
              <a:rPr lang="cs-CZ" sz="2800" dirty="0" smtClean="0"/>
              <a:t>estliže její počáteční vklad činil 32 000 Kč?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4130" y="2420888"/>
            <a:ext cx="9035740" cy="13849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2. Pan Liška měl na konci roku na svém účtu částku </a:t>
            </a:r>
          </a:p>
          <a:p>
            <a:r>
              <a:rPr lang="cs-CZ" sz="2800" dirty="0" smtClean="0"/>
              <a:t>15 561 Kč. Roční úroková míra byla 4,4 %. Určete výši jeho vkladu na začátku roku, když účet zakládal.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54130" y="3933056"/>
            <a:ext cx="9035740" cy="138499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3. Když si paní Bednářová na začátku roku zakládala účet,</a:t>
            </a:r>
          </a:p>
          <a:p>
            <a:r>
              <a:rPr lang="cs-CZ" sz="2800" dirty="0" smtClean="0"/>
              <a:t>uložila si na něj částku 48 000 Kč. Na konci roku si vybrala </a:t>
            </a:r>
          </a:p>
          <a:p>
            <a:r>
              <a:rPr lang="cs-CZ" sz="2800" dirty="0"/>
              <a:t>c</a:t>
            </a:r>
            <a:r>
              <a:rPr lang="cs-CZ" sz="2800" dirty="0" smtClean="0"/>
              <a:t>elý úrok, který činil 1 428 Kč. Jaká byla roční úroková míra?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54130" y="5473004"/>
            <a:ext cx="9035740" cy="138499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4. Pan Nový si založil 1. března 2012 účet s roční úrokovou</a:t>
            </a:r>
          </a:p>
          <a:p>
            <a:r>
              <a:rPr lang="cs-CZ" sz="2800" dirty="0"/>
              <a:t>m</a:t>
            </a:r>
            <a:r>
              <a:rPr lang="cs-CZ" sz="2800" dirty="0" smtClean="0"/>
              <a:t>írou 2,4 %. Kolik korun měl na účtu na konci roku, jestliže</a:t>
            </a:r>
          </a:p>
          <a:p>
            <a:r>
              <a:rPr lang="cs-CZ" sz="2800" dirty="0"/>
              <a:t>j</a:t>
            </a:r>
            <a:r>
              <a:rPr lang="cs-CZ" sz="2800" dirty="0" smtClean="0"/>
              <a:t>eho původní vklad byl 18 000 Kč?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207939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332656"/>
            <a:ext cx="8712968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u="sng" dirty="0" smtClean="0"/>
              <a:t>Řešení příkladu č. 1</a:t>
            </a:r>
            <a:endParaRPr lang="cs-CZ" sz="28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1520" y="980728"/>
            <a:ext cx="50062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Vypočítáme úrok před zdaněním: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835696" y="1395378"/>
            <a:ext cx="24186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u="sng" dirty="0" smtClean="0"/>
              <a:t>4 % z 32 000 Kč</a:t>
            </a:r>
            <a:endParaRPr lang="cs-CZ" sz="2800" u="sng" dirty="0"/>
          </a:p>
        </p:txBody>
      </p:sp>
      <p:sp>
        <p:nvSpPr>
          <p:cNvPr id="5" name="TextovéPole 4"/>
          <p:cNvSpPr txBox="1"/>
          <p:nvPr/>
        </p:nvSpPr>
        <p:spPr>
          <a:xfrm>
            <a:off x="1489934" y="1918598"/>
            <a:ext cx="2891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100 % … 32 000 Kč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1896294" y="2440687"/>
            <a:ext cx="2078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1 % … 320 Kč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1896294" y="2963907"/>
            <a:ext cx="40852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4 % … 4 . 320 Kč = </a:t>
            </a:r>
            <a:r>
              <a:rPr lang="cs-CZ" sz="2800" b="1" dirty="0" smtClean="0"/>
              <a:t>1 280 Kč</a:t>
            </a:r>
            <a:endParaRPr lang="cs-CZ" sz="2800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251520" y="3625465"/>
            <a:ext cx="19439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Po zdanění: 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2339752" y="3637844"/>
            <a:ext cx="24186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u="sng" dirty="0" smtClean="0"/>
              <a:t>85 % z 1 280 Kč</a:t>
            </a:r>
            <a:endParaRPr lang="cs-CZ" sz="2800" u="sng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2141840" y="4135293"/>
            <a:ext cx="26270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100 % … 1280 Kč</a:t>
            </a:r>
            <a:endParaRPr lang="cs-CZ" sz="2800" dirty="0"/>
          </a:p>
        </p:txBody>
      </p:sp>
      <p:cxnSp>
        <p:nvCxnSpPr>
          <p:cNvPr id="15" name="Přímá spojnice 14"/>
          <p:cNvCxnSpPr/>
          <p:nvPr/>
        </p:nvCxnSpPr>
        <p:spPr>
          <a:xfrm>
            <a:off x="251520" y="3487127"/>
            <a:ext cx="85689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ovéPole 15"/>
          <p:cNvSpPr txBox="1"/>
          <p:nvPr/>
        </p:nvSpPr>
        <p:spPr>
          <a:xfrm>
            <a:off x="4965463" y="3637844"/>
            <a:ext cx="19109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… čistý úrok</a:t>
            </a:r>
            <a:endParaRPr lang="cs-CZ" sz="28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2506976" y="4615502"/>
            <a:ext cx="21686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1 % … 12,8 Kč</a:t>
            </a:r>
            <a:endParaRPr lang="cs-CZ" sz="28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2335897" y="5013176"/>
            <a:ext cx="45404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85 % … 85 . 12,8 Kč = </a:t>
            </a:r>
            <a:r>
              <a:rPr lang="cs-CZ" sz="2800" b="1" dirty="0" smtClean="0"/>
              <a:t>1 088 Kč</a:t>
            </a:r>
            <a:endParaRPr lang="cs-CZ" sz="2800" b="1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251520" y="5536396"/>
            <a:ext cx="55124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Celková částka: (32 000 + 1 088) Kč =</a:t>
            </a:r>
            <a:endParaRPr lang="cs-CZ" sz="28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5784326" y="5536396"/>
            <a:ext cx="1593128" cy="523220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dirty="0" smtClean="0"/>
              <a:t>33 088 Kč</a:t>
            </a:r>
            <a:endParaRPr lang="cs-CZ" sz="2800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251520" y="6216966"/>
            <a:ext cx="8712968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Paní Novotná měla na konci roku na účtu 33 088 Kč.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017794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11" grpId="0"/>
      <p:bldP spid="12" grpId="0"/>
      <p:bldP spid="13" grpId="0"/>
      <p:bldP spid="16" grpId="0"/>
      <p:bldP spid="17" grpId="0"/>
      <p:bldP spid="18" grpId="0"/>
      <p:bldP spid="19" grpId="0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188640"/>
            <a:ext cx="8712968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u="sng" dirty="0" smtClean="0"/>
              <a:t>Řešení příkladu č. 2</a:t>
            </a:r>
            <a:endParaRPr lang="cs-CZ" sz="28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1519" y="908720"/>
            <a:ext cx="6438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Čistý úrok tvoří 85 % úroku před zdaněním.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51520" y="1354432"/>
            <a:ext cx="62522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Vypočítáme 85 % z roční úrokové míry:</a:t>
            </a:r>
            <a:endParaRPr lang="cs-CZ" sz="28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2814724" y="1868609"/>
            <a:ext cx="16482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u="sng" dirty="0" smtClean="0"/>
              <a:t>85 % z 4,4</a:t>
            </a:r>
            <a:endParaRPr lang="cs-CZ" sz="2800" u="sng" dirty="0"/>
          </a:p>
        </p:txBody>
      </p:sp>
      <p:sp>
        <p:nvSpPr>
          <p:cNvPr id="6" name="TextovéPole 5"/>
          <p:cNvSpPr txBox="1"/>
          <p:nvPr/>
        </p:nvSpPr>
        <p:spPr>
          <a:xfrm>
            <a:off x="2669652" y="2390195"/>
            <a:ext cx="19383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100 % … 4,4</a:t>
            </a:r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2987823" y="2913415"/>
            <a:ext cx="19383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1 % … 0,044</a:t>
            </a:r>
            <a:endParaRPr lang="cs-CZ" sz="28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2830857" y="3284984"/>
            <a:ext cx="38042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85 % … 85 . 0,044 = </a:t>
            </a:r>
            <a:r>
              <a:rPr lang="cs-CZ" sz="2800" b="1" dirty="0" smtClean="0"/>
              <a:t>3,74</a:t>
            </a:r>
            <a:r>
              <a:rPr lang="cs-CZ" sz="2800" dirty="0" smtClean="0"/>
              <a:t> 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251519" y="3823741"/>
            <a:ext cx="799270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Částka na účtu 15 561 Kč na konci roku tedy odpovídá</a:t>
            </a:r>
          </a:p>
          <a:p>
            <a:r>
              <a:rPr lang="cs-CZ" sz="2800" dirty="0" smtClean="0"/>
              <a:t>103,74 % původního vkladu:</a:t>
            </a:r>
            <a:endParaRPr lang="cs-CZ" sz="2800" dirty="0"/>
          </a:p>
        </p:txBody>
      </p:sp>
      <p:cxnSp>
        <p:nvCxnSpPr>
          <p:cNvPr id="14" name="Přímá spojnice 13"/>
          <p:cNvCxnSpPr/>
          <p:nvPr/>
        </p:nvCxnSpPr>
        <p:spPr>
          <a:xfrm>
            <a:off x="312751" y="3810273"/>
            <a:ext cx="87129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ovéPole 14"/>
          <p:cNvSpPr txBox="1"/>
          <p:nvPr/>
        </p:nvSpPr>
        <p:spPr>
          <a:xfrm>
            <a:off x="4684830" y="4254628"/>
            <a:ext cx="33468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u="sng" dirty="0" smtClean="0"/>
              <a:t>103,74 % … 15 561 Kč</a:t>
            </a:r>
            <a:endParaRPr lang="cs-CZ" sz="2800" u="sng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2987823" y="4766613"/>
            <a:ext cx="50935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1 % … 15 561 Kč : 103,74 = </a:t>
            </a:r>
            <a:r>
              <a:rPr lang="cs-CZ" sz="2800" b="1" dirty="0" smtClean="0"/>
              <a:t>150 Kč</a:t>
            </a:r>
            <a:endParaRPr lang="cs-CZ" sz="2800" b="1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2997308" y="5275292"/>
            <a:ext cx="35904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100 % … 100 . 150 Kč = </a:t>
            </a:r>
            <a:endParaRPr lang="cs-CZ" sz="2800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6486979" y="5296831"/>
            <a:ext cx="1593128" cy="523220"/>
          </a:xfrm>
          <a:prstGeom prst="rect">
            <a:avLst/>
          </a:prstGeom>
          <a:noFill/>
          <a:ln w="76200"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dirty="0" smtClean="0"/>
              <a:t>15 000 Kč</a:t>
            </a:r>
            <a:endParaRPr lang="cs-CZ" sz="28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251519" y="6093296"/>
            <a:ext cx="8774199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Pan Liška vložil na začátku roku na účet 15 000 Kč.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37577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10" grpId="0"/>
      <p:bldP spid="15" grpId="0"/>
      <p:bldP spid="16" grpId="0"/>
      <p:bldP spid="17" grpId="0"/>
      <p:bldP spid="18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188640"/>
            <a:ext cx="8712968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u="sng" dirty="0" smtClean="0"/>
              <a:t>Řešení příkladu č. 3</a:t>
            </a:r>
            <a:endParaRPr lang="cs-CZ" sz="2800" b="1" u="sng" dirty="0"/>
          </a:p>
        </p:txBody>
      </p:sp>
      <p:sp>
        <p:nvSpPr>
          <p:cNvPr id="3" name="TextovéPole 2"/>
          <p:cNvSpPr txBox="1"/>
          <p:nvPr/>
        </p:nvSpPr>
        <p:spPr>
          <a:xfrm>
            <a:off x="251520" y="1124744"/>
            <a:ext cx="87866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Čistý úrok 1 428 Kč představuje 85 % úroku před zdaněním: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2640398" y="1630583"/>
            <a:ext cx="25260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u="sng" dirty="0" smtClean="0"/>
              <a:t>85 % … 1 428 Kč</a:t>
            </a:r>
            <a:endParaRPr lang="cs-CZ" sz="2800" u="sng" dirty="0"/>
          </a:p>
        </p:txBody>
      </p:sp>
      <p:sp>
        <p:nvSpPr>
          <p:cNvPr id="5" name="TextovéPole 4"/>
          <p:cNvSpPr txBox="1"/>
          <p:nvPr/>
        </p:nvSpPr>
        <p:spPr>
          <a:xfrm>
            <a:off x="2843808" y="2153803"/>
            <a:ext cx="43625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1 % … 1 428 Kč : 85 = 16,8 Kč</a:t>
            </a:r>
            <a:endParaRPr lang="cs-CZ" sz="28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2411760" y="2620453"/>
            <a:ext cx="49971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 100 % … 100 . 16,8 Kč = </a:t>
            </a:r>
            <a:r>
              <a:rPr lang="cs-CZ" sz="2800" b="1" dirty="0" smtClean="0"/>
              <a:t>1 680 Kč</a:t>
            </a:r>
            <a:endParaRPr lang="cs-CZ" sz="2800" b="1" dirty="0"/>
          </a:p>
        </p:txBody>
      </p:sp>
      <p:cxnSp>
        <p:nvCxnSpPr>
          <p:cNvPr id="8" name="Přímá spojnice 7"/>
          <p:cNvCxnSpPr/>
          <p:nvPr/>
        </p:nvCxnSpPr>
        <p:spPr>
          <a:xfrm>
            <a:off x="251520" y="3501008"/>
            <a:ext cx="878663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251520" y="3789040"/>
            <a:ext cx="38155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Vyjádříme v procentech: </a:t>
            </a:r>
            <a:endParaRPr lang="cs-CZ" sz="28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4202408" y="3789040"/>
            <a:ext cx="32932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u="sng" dirty="0" smtClean="0"/>
              <a:t>1 680 Kč ze 48 000 Kč</a:t>
            </a:r>
            <a:endParaRPr lang="cs-CZ" sz="2800" u="sng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649960" y="4245650"/>
            <a:ext cx="28915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100 % … 48 000 Kč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025078" y="4725144"/>
            <a:ext cx="20788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1 % … 480 Kč</a:t>
            </a:r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4608004" y="5243451"/>
            <a:ext cx="31213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i="1" dirty="0" smtClean="0"/>
              <a:t>x</a:t>
            </a:r>
            <a:r>
              <a:rPr lang="cs-CZ" sz="2800" dirty="0" smtClean="0"/>
              <a:t> = (1680 : 480) % = </a:t>
            </a:r>
            <a:endParaRPr lang="cs-CZ" sz="2800" i="1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7544648" y="5243451"/>
            <a:ext cx="978153" cy="523220"/>
          </a:xfrm>
          <a:prstGeom prst="rect">
            <a:avLst/>
          </a:prstGeom>
          <a:noFill/>
          <a:ln w="76200">
            <a:solidFill>
              <a:srgbClr val="7030A0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dirty="0" smtClean="0"/>
              <a:t>3,5 %</a:t>
            </a:r>
            <a:endParaRPr lang="cs-CZ" sz="28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251520" y="6021288"/>
            <a:ext cx="8712968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Účet paní Bednářové byl úročen úrokovou mírou 3,5 %.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665455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9" grpId="0"/>
      <p:bldP spid="10" grpId="0"/>
      <p:bldP spid="11" grpId="0"/>
      <p:bldP spid="12" grpId="0"/>
      <p:bldP spid="13" grpId="0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188640"/>
            <a:ext cx="8712968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u="sng" dirty="0" smtClean="0"/>
              <a:t>Řešení příkladu č. 4</a:t>
            </a:r>
            <a:endParaRPr lang="cs-CZ" sz="2800" b="1" u="sng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ovéPole 2"/>
              <p:cNvSpPr txBox="1"/>
              <p:nvPr/>
            </p:nvSpPr>
            <p:spPr>
              <a:xfrm>
                <a:off x="251520" y="908720"/>
                <a:ext cx="8712968" cy="11706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cs-CZ" sz="2800" dirty="0" smtClean="0"/>
                  <a:t>Částka byla uložena v bance pouze od 1. 3. 2012 </a:t>
                </a:r>
              </a:p>
              <a:p>
                <a:r>
                  <a:rPr lang="cs-CZ" sz="2800" dirty="0"/>
                  <a:t>d</a:t>
                </a:r>
                <a:r>
                  <a:rPr lang="cs-CZ" sz="2800" dirty="0" smtClean="0"/>
                  <a:t>o 31. 12. 2012, tedy 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10 měsíců</a:t>
                </a:r>
                <a:r>
                  <a:rPr lang="cs-CZ" sz="2800" dirty="0" smtClean="0"/>
                  <a:t>, což je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sz="28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cs-CZ" sz="2800" dirty="0" smtClean="0">
                    <a:solidFill>
                      <a:srgbClr val="FF0000"/>
                    </a:solidFill>
                  </a:rPr>
                  <a:t> roku</a:t>
                </a:r>
                <a:r>
                  <a:rPr lang="cs-CZ" sz="2800" dirty="0" smtClean="0"/>
                  <a:t>.</a:t>
                </a:r>
                <a:endParaRPr lang="cs-CZ" sz="2800" dirty="0"/>
              </a:p>
            </p:txBody>
          </p:sp>
        </mc:Choice>
        <mc:Fallback xmlns="">
          <p:sp>
            <p:nvSpPr>
              <p:cNvPr id="3" name="TextovéPole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908720"/>
                <a:ext cx="8712968" cy="1170641"/>
              </a:xfrm>
              <a:prstGeom prst="rect">
                <a:avLst/>
              </a:prstGeom>
              <a:blipFill rotWithShape="1">
                <a:blip r:embed="rId3"/>
                <a:stretch>
                  <a:fillRect l="-1399" t="-4688" b="-416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ovéPole 3"/>
              <p:cNvSpPr txBox="1"/>
              <p:nvPr/>
            </p:nvSpPr>
            <p:spPr>
              <a:xfrm>
                <a:off x="251520" y="1998469"/>
                <a:ext cx="8885894" cy="7104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2800" dirty="0" smtClean="0"/>
                  <a:t>Na konci roku připíše banka na účet</a:t>
                </a:r>
                <a:r>
                  <a:rPr lang="cs-CZ" sz="2800" dirty="0" smtClean="0">
                    <a:solidFill>
                      <a:srgbClr val="FF0000"/>
                    </a:solidFill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sz="28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cs-CZ" sz="2800" dirty="0" smtClean="0">
                    <a:solidFill>
                      <a:srgbClr val="FF0000"/>
                    </a:solidFill>
                  </a:rPr>
                  <a:t>  z roční úrokové míry</a:t>
                </a:r>
                <a:r>
                  <a:rPr lang="cs-CZ" sz="2800" dirty="0" smtClean="0"/>
                  <a:t>:</a:t>
                </a:r>
                <a:endParaRPr lang="cs-CZ" sz="2800" dirty="0"/>
              </a:p>
            </p:txBody>
          </p:sp>
        </mc:Choice>
        <mc:Fallback xmlns="">
          <p:sp>
            <p:nvSpPr>
              <p:cNvPr id="4" name="TextovéPo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1998469"/>
                <a:ext cx="8885894" cy="710451"/>
              </a:xfrm>
              <a:prstGeom prst="rect">
                <a:avLst/>
              </a:prstGeom>
              <a:blipFill rotWithShape="1">
                <a:blip r:embed="rId4"/>
                <a:stretch>
                  <a:fillRect l="-1372" r="-343" b="-120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ovéPole 4"/>
              <p:cNvSpPr txBox="1"/>
              <p:nvPr/>
            </p:nvSpPr>
            <p:spPr>
              <a:xfrm>
                <a:off x="2145470" y="2708920"/>
                <a:ext cx="2462534" cy="7104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cs-CZ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cs-CZ" sz="2800" b="0" i="1" smtClean="0">
                            <a:latin typeface="Cambria Math"/>
                          </a:rPr>
                          <m:t>5</m:t>
                        </m:r>
                      </m:num>
                      <m:den>
                        <m:r>
                          <a:rPr lang="cs-CZ" sz="2800" b="0" i="1" smtClean="0">
                            <a:latin typeface="Cambria Math"/>
                          </a:rPr>
                          <m:t>6</m:t>
                        </m:r>
                      </m:den>
                    </m:f>
                  </m:oMath>
                </a14:m>
                <a:r>
                  <a:rPr lang="cs-CZ" sz="2800" dirty="0" smtClean="0"/>
                  <a:t>  z 2,4 % = 2 % </a:t>
                </a:r>
                <a:endParaRPr lang="cs-CZ" sz="2800" dirty="0"/>
              </a:p>
            </p:txBody>
          </p:sp>
        </mc:Choice>
        <mc:Fallback xmlns="">
          <p:sp>
            <p:nvSpPr>
              <p:cNvPr id="5" name="TextovéPole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5470" y="2708920"/>
                <a:ext cx="2462534" cy="710451"/>
              </a:xfrm>
              <a:prstGeom prst="rect">
                <a:avLst/>
              </a:prstGeom>
              <a:blipFill rotWithShape="1">
                <a:blip r:embed="rId5"/>
                <a:stretch>
                  <a:fillRect r="-3960" b="-111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Přímá spojnice 6"/>
          <p:cNvCxnSpPr/>
          <p:nvPr/>
        </p:nvCxnSpPr>
        <p:spPr>
          <a:xfrm>
            <a:off x="251520" y="3573016"/>
            <a:ext cx="871296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ovéPole 7"/>
          <p:cNvSpPr txBox="1"/>
          <p:nvPr/>
        </p:nvSpPr>
        <p:spPr>
          <a:xfrm>
            <a:off x="251520" y="3861048"/>
            <a:ext cx="32422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Úrok před zdaněním:</a:t>
            </a:r>
            <a:endParaRPr lang="cs-CZ" sz="28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3458353" y="3861048"/>
            <a:ext cx="5464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2 % z 18 000 Kč = 2 . 180 Kč = </a:t>
            </a:r>
            <a:r>
              <a:rPr lang="cs-CZ" sz="2800" b="1" dirty="0" smtClean="0"/>
              <a:t>360 Kč</a:t>
            </a:r>
            <a:endParaRPr lang="cs-CZ" sz="2800" b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251520" y="4384268"/>
            <a:ext cx="70493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Po zdanění: 85 % z 360 Kč = 85 . 3,6 Kč = </a:t>
            </a:r>
            <a:r>
              <a:rPr lang="cs-CZ" sz="2800" b="1" dirty="0" smtClean="0"/>
              <a:t>306 Kč</a:t>
            </a:r>
            <a:endParaRPr lang="cs-CZ" sz="2800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251520" y="4907488"/>
            <a:ext cx="53296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Celková částka: (18 000 + 306) Kč = 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394203" y="4907488"/>
            <a:ext cx="1593128" cy="52322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cs-CZ" sz="2800" dirty="0" smtClean="0"/>
              <a:t>18 306 Kč</a:t>
            </a:r>
            <a:endParaRPr lang="cs-CZ" sz="28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251520" y="5805264"/>
            <a:ext cx="8712968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800" dirty="0" smtClean="0"/>
              <a:t>Pan Nový měl na účtu na konci roku částku 18 306 Kč.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872376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/>
      <p:bldP spid="9" grpId="0"/>
      <p:bldP spid="10" grpId="0"/>
      <p:bldP spid="11" grpId="0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640</Words>
  <Application>Microsoft Office PowerPoint</Application>
  <PresentationFormat>Předvádění na obrazovce (4:3)</PresentationFormat>
  <Paragraphs>86</Paragraphs>
  <Slides>6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Úroky - samostatná práce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Petr</cp:lastModifiedBy>
  <cp:revision>62</cp:revision>
  <dcterms:created xsi:type="dcterms:W3CDTF">2012-06-18T15:15:37Z</dcterms:created>
  <dcterms:modified xsi:type="dcterms:W3CDTF">2013-07-26T16:50:53Z</dcterms:modified>
</cp:coreProperties>
</file>