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227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691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351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004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4079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Výpočet aritmetického průměru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323923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</a:t>
                      </a:r>
                      <a:r>
                        <a:rPr lang="cs-CZ" baseline="0" smtClean="0"/>
                        <a:t>a </a:t>
                      </a:r>
                      <a:r>
                        <a:rPr lang="cs-CZ" baseline="0" smtClean="0"/>
                        <a:t>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výpočtu aritmetického průměru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Nejprve žáci samostatně počítají</a:t>
                      </a:r>
                      <a:r>
                        <a:rPr lang="cs-CZ" baseline="0" dirty="0" smtClean="0"/>
                        <a:t> aritmetický průměr čísel. Následuje výpočet průměrné rychlosti pohybu a jejího srovnání s </a:t>
                      </a:r>
                      <a:r>
                        <a:rPr lang="cs-CZ" baseline="0" smtClean="0"/>
                        <a:t>aritmetickým průměrem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79512" y="260648"/>
            <a:ext cx="84484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u="sng" dirty="0" smtClean="0"/>
              <a:t>Příklad č. 1</a:t>
            </a:r>
            <a:r>
              <a:rPr lang="cs-CZ" sz="2800" dirty="0" smtClean="0"/>
              <a:t>: Vypočítejte </a:t>
            </a:r>
            <a:r>
              <a:rPr lang="cs-CZ" sz="2800" b="1" dirty="0" smtClean="0"/>
              <a:t>aritmetický průměr </a:t>
            </a:r>
            <a:r>
              <a:rPr lang="cs-CZ" sz="2800" dirty="0" smtClean="0"/>
              <a:t>těchto čísel: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79511" y="791126"/>
            <a:ext cx="84273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a) 3,6  4,4  4,2  3,0  5,2  4,4  6,2  4,6  5,2  4,2  3,6  4,2  4,4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56271" y="1314346"/>
            <a:ext cx="80121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Všechna čísla sečteme a vydělíme jejich počtem:</a:t>
            </a:r>
          </a:p>
          <a:p>
            <a:r>
              <a:rPr lang="cs-CZ" sz="2800" dirty="0" smtClean="0"/>
              <a:t>(2 . 3,6 + 3 . 4,4 + 3 . 4,2 + 3 + 2 . 5,2 + 6,2 + 4,6) : 13 =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8146967" y="1745233"/>
            <a:ext cx="639919" cy="52322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4,4</a:t>
            </a:r>
            <a:endParaRPr lang="cs-CZ" sz="2800" dirty="0"/>
          </a:p>
        </p:txBody>
      </p:sp>
      <p:cxnSp>
        <p:nvCxnSpPr>
          <p:cNvPr id="7" name="Přímá spojnice 6"/>
          <p:cNvCxnSpPr/>
          <p:nvPr/>
        </p:nvCxnSpPr>
        <p:spPr>
          <a:xfrm>
            <a:off x="179512" y="2420888"/>
            <a:ext cx="86073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156270" y="2564904"/>
                <a:ext cx="2428870" cy="71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2800" dirty="0" smtClean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cs-CZ" sz="2800" b="0" i="1" dirty="0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cs-CZ" sz="2800" dirty="0" smtClean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latin typeface="Cambria Math"/>
                          </a:rPr>
                          <m:t>3</m:t>
                        </m:r>
                      </m:num>
                      <m:den>
                        <m:r>
                          <a:rPr lang="cs-CZ" sz="2800" b="0" i="1" dirty="0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r>
                  <a:rPr lang="cs-CZ" sz="2800" dirty="0" smtClean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latin typeface="Cambria Math"/>
                          </a:rPr>
                          <m:t>4</m:t>
                        </m:r>
                      </m:num>
                      <m:den>
                        <m:r>
                          <a:rPr lang="cs-CZ" sz="2800" b="0" i="1" dirty="0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sz="2800" dirty="0" smtClean="0"/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dirty="0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b="0" i="1" dirty="0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70" y="2564904"/>
                <a:ext cx="2428870" cy="710451"/>
              </a:xfrm>
              <a:prstGeom prst="rect">
                <a:avLst/>
              </a:prstGeom>
              <a:blipFill rotWithShape="1">
                <a:blip r:embed="rId3"/>
                <a:stretch>
                  <a:fillRect l="-5276" b="-120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3621689" y="2564904"/>
                <a:ext cx="5165197" cy="71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30+40+45+48+50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r>
                  <a:rPr lang="cs-CZ" sz="2800" dirty="0" smtClean="0"/>
                  <a:t>  : 5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213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r>
                  <a:rPr lang="cs-CZ" sz="2800" dirty="0" smtClean="0"/>
                  <a:t>  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𝟐𝟏𝟑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𝟑𝟎𝟎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689" y="2564904"/>
                <a:ext cx="5165197" cy="710451"/>
              </a:xfrm>
              <a:prstGeom prst="rect">
                <a:avLst/>
              </a:prstGeom>
              <a:blipFill rotWithShape="1">
                <a:blip r:embed="rId4"/>
                <a:stretch>
                  <a:fillRect b="-120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ovéPole 9"/>
          <p:cNvSpPr txBox="1"/>
          <p:nvPr/>
        </p:nvSpPr>
        <p:spPr>
          <a:xfrm>
            <a:off x="179512" y="3429000"/>
            <a:ext cx="899541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K předešlým pěti zlomkům připište šestý tak, aby aritmetický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růměr všech šesti zlomků byl roven 1.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3199697" y="4376247"/>
                <a:ext cx="2408032" cy="70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213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r>
                  <a:rPr lang="cs-CZ" sz="2800" dirty="0" smtClean="0"/>
                  <a:t> + </a:t>
                </a:r>
                <a:r>
                  <a:rPr lang="cs-CZ" sz="2800" i="1" dirty="0" smtClean="0"/>
                  <a:t>x</a:t>
                </a:r>
                <a:r>
                  <a:rPr lang="cs-CZ" sz="2800" dirty="0" smtClean="0"/>
                  <a:t>) : 6 = 1</a:t>
                </a:r>
                <a:r>
                  <a:rPr lang="cs-CZ" sz="2800" i="1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9697" y="4376247"/>
                <a:ext cx="2408032" cy="704295"/>
              </a:xfrm>
              <a:prstGeom prst="rect">
                <a:avLst/>
              </a:prstGeom>
              <a:blipFill rotWithShape="1">
                <a:blip r:embed="rId5"/>
                <a:stretch>
                  <a:fillRect l="-5316" r="-506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bdélník 11"/>
              <p:cNvSpPr/>
              <p:nvPr/>
            </p:nvSpPr>
            <p:spPr>
              <a:xfrm>
                <a:off x="3844296" y="5066662"/>
                <a:ext cx="1665841" cy="7042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213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r>
                  <a:rPr lang="cs-CZ" sz="2800" dirty="0"/>
                  <a:t> + </a:t>
                </a:r>
                <a:r>
                  <a:rPr lang="cs-CZ" sz="2800" i="1" dirty="0" smtClean="0"/>
                  <a:t>x </a:t>
                </a:r>
                <a:r>
                  <a:rPr lang="cs-CZ" sz="2800" dirty="0" smtClean="0"/>
                  <a:t>= 6</a:t>
                </a:r>
                <a:endParaRPr lang="cs-CZ" sz="2800" dirty="0"/>
              </a:p>
            </p:txBody>
          </p:sp>
        </mc:Choice>
        <mc:Fallback xmlns="">
          <p:sp>
            <p:nvSpPr>
              <p:cNvPr id="12" name="Obdélník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296" y="5066662"/>
                <a:ext cx="1665841" cy="704295"/>
              </a:xfrm>
              <a:prstGeom prst="rect">
                <a:avLst/>
              </a:prstGeom>
              <a:blipFill rotWithShape="1">
                <a:blip r:embed="rId6"/>
                <a:stretch>
                  <a:fillRect r="-6227" b="-1120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677217" y="5770956"/>
                <a:ext cx="2645276" cy="704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/>
                  <a:t>x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360 −213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147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60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7217" y="5770956"/>
                <a:ext cx="2645276" cy="704295"/>
              </a:xfrm>
              <a:prstGeom prst="rect">
                <a:avLst/>
              </a:prstGeom>
              <a:blipFill rotWithShape="1">
                <a:blip r:embed="rId7"/>
                <a:stretch>
                  <a:fillRect l="-4608" b="-1217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Přímá spojnice 14"/>
          <p:cNvCxnSpPr/>
          <p:nvPr/>
        </p:nvCxnSpPr>
        <p:spPr>
          <a:xfrm>
            <a:off x="179512" y="65973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69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3" grpId="1"/>
      <p:bldP spid="4" grpId="0"/>
      <p:bldP spid="5" grpId="0" animBg="1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76672"/>
            <a:ext cx="80698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c) 2,5  6,7  -3,6  4,2  -1,9  -5,8  -1,9  2,3  0  0,8  -0,7  4,0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999892"/>
            <a:ext cx="89001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(2,5 + 6,7 - 3,6 + 4,2 - 2 . 1,9 - 5,8 + 2,3 + 0,8 - 0,7 + 4) : 12 = </a:t>
            </a:r>
          </a:p>
          <a:p>
            <a:r>
              <a:rPr lang="cs-CZ" sz="2800" dirty="0" smtClean="0"/>
              <a:t>= 6,6 : 12 =   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000428" y="1430779"/>
            <a:ext cx="822661" cy="523220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0,55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2204864"/>
            <a:ext cx="85031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K předešlým číslům přidejte další číslo, aby se aritmetický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růměr všech čísel včetně přidaného snížil na 0,5.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444253" y="3293033"/>
            <a:ext cx="28616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(6,6 + </a:t>
            </a:r>
            <a:r>
              <a:rPr lang="cs-CZ" sz="2800" i="1" dirty="0" smtClean="0"/>
              <a:t>x</a:t>
            </a:r>
            <a:r>
              <a:rPr lang="cs-CZ" sz="2800" dirty="0" smtClean="0"/>
              <a:t>) : 13 = 0,5 </a:t>
            </a:r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3251882" y="3838390"/>
            <a:ext cx="25571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/>
              <a:t>6,6 + </a:t>
            </a:r>
            <a:r>
              <a:rPr lang="cs-CZ" sz="2800" i="1" dirty="0" smtClean="0"/>
              <a:t>x</a:t>
            </a:r>
            <a:r>
              <a:rPr lang="cs-CZ" sz="2800" dirty="0" smtClean="0"/>
              <a:t> = 0,5 . 13</a:t>
            </a:r>
            <a:endParaRPr lang="cs-CZ" sz="2800" dirty="0"/>
          </a:p>
        </p:txBody>
      </p:sp>
      <p:sp>
        <p:nvSpPr>
          <p:cNvPr id="8" name="Obdélník 7"/>
          <p:cNvSpPr/>
          <p:nvPr/>
        </p:nvSpPr>
        <p:spPr>
          <a:xfrm>
            <a:off x="3251882" y="4355936"/>
            <a:ext cx="19367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/>
              <a:t>6,6 + </a:t>
            </a:r>
            <a:r>
              <a:rPr lang="cs-CZ" sz="2800" i="1" dirty="0"/>
              <a:t>x</a:t>
            </a:r>
            <a:r>
              <a:rPr lang="cs-CZ" sz="2800" dirty="0"/>
              <a:t> = </a:t>
            </a:r>
            <a:r>
              <a:rPr lang="cs-CZ" sz="2800" dirty="0" smtClean="0"/>
              <a:t>6,5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056874" y="4903350"/>
            <a:ext cx="19367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x</a:t>
            </a:r>
            <a:r>
              <a:rPr lang="cs-CZ" sz="2800" dirty="0" smtClean="0"/>
              <a:t> = 6,5 – 6,6</a:t>
            </a:r>
            <a:endParaRPr lang="cs-CZ" sz="2800" i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056874" y="5407950"/>
            <a:ext cx="1249060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x</a:t>
            </a:r>
            <a:r>
              <a:rPr lang="cs-CZ" sz="2800" dirty="0" smtClean="0"/>
              <a:t> = -0,1</a:t>
            </a:r>
            <a:endParaRPr lang="cs-CZ" sz="2800" i="1" dirty="0"/>
          </a:p>
        </p:txBody>
      </p:sp>
      <p:cxnSp>
        <p:nvCxnSpPr>
          <p:cNvPr id="12" name="Přímá spojnice 11"/>
          <p:cNvCxnSpPr/>
          <p:nvPr/>
        </p:nvCxnSpPr>
        <p:spPr>
          <a:xfrm>
            <a:off x="395536" y="6381328"/>
            <a:ext cx="84969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73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5" presetClass="emph" presetSubtype="0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6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4" grpId="0" animBg="1"/>
      <p:bldP spid="5" grpId="0"/>
      <p:bldP spid="6" grpId="0"/>
      <p:bldP spid="7" grpId="0"/>
      <p:bldP spid="8" grpId="0"/>
      <p:bldP spid="9" grpId="0"/>
      <p:bldP spid="10" grpId="0" animBg="1"/>
      <p:bldP spid="10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79512" y="332656"/>
                <a:ext cx="8806324" cy="1764329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Příklad č. 2</a:t>
                </a:r>
                <a:r>
                  <a:rPr lang="cs-CZ" sz="2800" dirty="0" smtClean="0"/>
                  <a:t>: Turista šel po rovině rychlostí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cs-CZ" sz="2800" dirty="0" smtClean="0"/>
                  <a:t> po dobu</a:t>
                </a:r>
              </a:p>
              <a:p>
                <a:r>
                  <a:rPr lang="cs-CZ" sz="2800" dirty="0" smtClean="0"/>
                  <a:t>30 min a pak vystupoval dalších 30 min do kopce rychlostí </a:t>
                </a:r>
              </a:p>
              <a:p>
                <a:r>
                  <a:rPr lang="cs-CZ" sz="2800" dirty="0" smtClean="0"/>
                  <a:t>2,6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cs-CZ" sz="2800" dirty="0" smtClean="0"/>
                  <a:t> . Určete jeho průměrnou rychlost.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32656"/>
                <a:ext cx="8806324" cy="176432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55068" y="1996414"/>
            <a:ext cx="2109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?</a:t>
            </a:r>
            <a:endParaRPr lang="cs-CZ" sz="4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2442690"/>
            <a:ext cx="86444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Lze průměrnou rychlost turisty vypočítat jako aritmetický průměr daných rychlostí?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60545" y="3396797"/>
            <a:ext cx="2420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Ano</a:t>
            </a:r>
            <a:r>
              <a:rPr lang="cs-CZ" sz="2800" dirty="0" smtClean="0"/>
              <a:t>, protože …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092267" y="3396797"/>
            <a:ext cx="71211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s</a:t>
            </a:r>
            <a:r>
              <a:rPr lang="cs-CZ" sz="2800" dirty="0" smtClean="0"/>
              <a:t>e každou rychlostí pohyboval po </a:t>
            </a:r>
            <a:r>
              <a:rPr lang="cs-CZ" sz="2800" b="1" dirty="0" smtClean="0"/>
              <a:t>stejnou dobu.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898145" y="3877147"/>
                <a:ext cx="1690719" cy="6878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cs-CZ" sz="2800" b="0" i="1" smtClean="0"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145" y="3877147"/>
                <a:ext cx="1690719" cy="687881"/>
              </a:xfrm>
              <a:prstGeom prst="rect">
                <a:avLst/>
              </a:prstGeom>
              <a:blipFill rotWithShape="1">
                <a:blip r:embed="rId4"/>
                <a:stretch>
                  <a:fillRect b="-115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délník 8"/>
              <p:cNvSpPr/>
              <p:nvPr/>
            </p:nvSpPr>
            <p:spPr>
              <a:xfrm>
                <a:off x="2936115" y="4552059"/>
                <a:ext cx="2077748" cy="712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5+2,6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9" name="Obdélní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115" y="4552059"/>
                <a:ext cx="2077748" cy="712887"/>
              </a:xfrm>
              <a:prstGeom prst="rect">
                <a:avLst/>
              </a:prstGeom>
              <a:blipFill rotWithShape="1">
                <a:blip r:embed="rId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Obdélník 9"/>
              <p:cNvSpPr/>
              <p:nvPr/>
            </p:nvSpPr>
            <p:spPr>
              <a:xfrm>
                <a:off x="2936115" y="5272252"/>
                <a:ext cx="1830886" cy="712887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:r>
                  <a:rPr lang="cs-CZ" sz="2800" dirty="0" smtClean="0"/>
                  <a:t>3,8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0" name="Obdélní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6115" y="5272252"/>
                <a:ext cx="1830886" cy="712887"/>
              </a:xfrm>
              <a:prstGeom prst="rect">
                <a:avLst/>
              </a:prstGeom>
              <a:blipFill rotWithShape="1">
                <a:blip r:embed="rId6"/>
                <a:stretch>
                  <a:fillRect b="-1008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60545" y="6032708"/>
                <a:ext cx="8825291" cy="712887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Turista se pohyboval průměrnou rychlostí 3,8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cs-CZ" sz="2800" dirty="0" smtClean="0"/>
                  <a:t>.</a:t>
                </a:r>
                <a:endParaRPr lang="cs-CZ" sz="28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45" y="6032708"/>
                <a:ext cx="8825291" cy="71288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514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5" grpId="0"/>
      <p:bldP spid="6" grpId="0"/>
      <p:bldP spid="7" grpId="0"/>
      <p:bldP spid="9" grpId="0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163791" y="747123"/>
                <a:ext cx="8800695" cy="1764329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cs-CZ" sz="2800" b="1" u="sng" dirty="0" smtClean="0"/>
                  <a:t>Příklad č. 3</a:t>
                </a:r>
                <a:r>
                  <a:rPr lang="cs-CZ" sz="2800" dirty="0" smtClean="0"/>
                  <a:t>: Turista vystupoval </a:t>
                </a:r>
                <a:r>
                  <a:rPr lang="cs-CZ" sz="2800" smtClean="0"/>
                  <a:t>do kopce </a:t>
                </a:r>
                <a:r>
                  <a:rPr lang="cs-CZ" sz="2800" dirty="0" smtClean="0"/>
                  <a:t>rychlostí 2,6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cs-CZ" sz="2800" dirty="0" smtClean="0"/>
                  <a:t>  a </a:t>
                </a:r>
              </a:p>
              <a:p>
                <a:r>
                  <a:rPr lang="cs-CZ" sz="2800" dirty="0" smtClean="0"/>
                  <a:t>pak z něj sestupoval rychlostí 5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cs-CZ" sz="2800" dirty="0" smtClean="0"/>
                  <a:t>. Určete jeho průměrnou</a:t>
                </a:r>
              </a:p>
              <a:p>
                <a:r>
                  <a:rPr lang="cs-CZ" sz="2800" dirty="0"/>
                  <a:t>r</a:t>
                </a:r>
                <a:r>
                  <a:rPr lang="cs-CZ" sz="2800" dirty="0" smtClean="0"/>
                  <a:t>ychlost.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791" y="747123"/>
                <a:ext cx="8800695" cy="176432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163792" y="188640"/>
            <a:ext cx="8800695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Porovnejte předešlý příklad s následujícím: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-47163" y="2319018"/>
            <a:ext cx="4219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dirty="0" smtClean="0"/>
              <a:t>?</a:t>
            </a:r>
            <a:endParaRPr lang="cs-CZ" sz="4000" dirty="0"/>
          </a:p>
        </p:txBody>
      </p:sp>
      <p:sp>
        <p:nvSpPr>
          <p:cNvPr id="5" name="Obdélník 4"/>
          <p:cNvSpPr/>
          <p:nvPr/>
        </p:nvSpPr>
        <p:spPr>
          <a:xfrm>
            <a:off x="210955" y="2556744"/>
            <a:ext cx="88216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Lze průměrnou rychlost turisty vypočítat jako aritmetický průměr daných rychlostí?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63792" y="3457386"/>
            <a:ext cx="21991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 smtClean="0"/>
              <a:t>Ne</a:t>
            </a:r>
            <a:r>
              <a:rPr lang="cs-CZ" sz="2800" dirty="0" smtClean="0"/>
              <a:t>, protože …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1916723" y="3474410"/>
            <a:ext cx="70477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/>
              <a:t>s</a:t>
            </a:r>
            <a:r>
              <a:rPr lang="cs-CZ" sz="2800" dirty="0" smtClean="0"/>
              <a:t>e každou rychlostí pohyboval po </a:t>
            </a:r>
            <a:r>
              <a:rPr lang="cs-CZ" sz="2800" b="1" dirty="0" smtClean="0"/>
              <a:t>různou dobu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cxnSp>
        <p:nvCxnSpPr>
          <p:cNvPr id="9" name="Přímá spojnice 8"/>
          <p:cNvCxnSpPr/>
          <p:nvPr/>
        </p:nvCxnSpPr>
        <p:spPr>
          <a:xfrm>
            <a:off x="244994" y="3980606"/>
            <a:ext cx="87535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163792" y="3980606"/>
            <a:ext cx="25557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Vyřešme úlohu fyzikálně: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555777" y="4009820"/>
                <a:ext cx="1647502" cy="7412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cs-CZ" sz="2800" b="0" i="1" smtClean="0"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cs-CZ" sz="2800" b="0" i="1" smtClean="0"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7" y="4009820"/>
                <a:ext cx="1647502" cy="741293"/>
              </a:xfrm>
              <a:prstGeom prst="rect">
                <a:avLst/>
              </a:prstGeom>
              <a:blipFill rotWithShape="1">
                <a:blip r:embed="rId4"/>
                <a:stretch>
                  <a:fillRect b="-413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délník 12"/>
              <p:cNvSpPr/>
              <p:nvPr/>
            </p:nvSpPr>
            <p:spPr>
              <a:xfrm>
                <a:off x="2564744" y="4751113"/>
                <a:ext cx="1712777" cy="8642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800" i="1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800" i="1">
                            <a:latin typeface="Cambria Math"/>
                          </a:rPr>
                          <m:t>+ </m:t>
                        </m:r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3" name="Obdélník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4744" y="4751113"/>
                <a:ext cx="1712777" cy="86421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4188872" y="4727239"/>
                <a:ext cx="1917704" cy="8642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𝑠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2 . </m:t>
                            </m:r>
                            <m:sSub>
                              <m:sSub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 + 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𝑠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2 .  </m:t>
                            </m:r>
                            <m:sSub>
                              <m:sSub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cs-CZ" sz="2800" b="0" i="1" smtClean="0">
                                <a:latin typeface="Cambria Math"/>
                              </a:rPr>
                              <m:t> 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8872" y="4727239"/>
                <a:ext cx="1917704" cy="864211"/>
              </a:xfrm>
              <a:prstGeom prst="rect">
                <a:avLst/>
              </a:prstGeom>
              <a:blipFill rotWithShape="1">
                <a:blip r:embed="rId6"/>
                <a:stretch>
                  <a:fillRect l="-634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6048868" y="4715411"/>
                <a:ext cx="1731756" cy="916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 (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 + </m:t>
                        </m:r>
                        <m:f>
                          <m:f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r>
                          <a:rPr lang="cs-CZ" sz="28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8868" y="4715411"/>
                <a:ext cx="1731756" cy="916982"/>
              </a:xfrm>
              <a:prstGeom prst="rect">
                <a:avLst/>
              </a:prstGeom>
              <a:blipFill rotWithShape="1">
                <a:blip r:embed="rId7"/>
                <a:stretch>
                  <a:fillRect l="-70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7698612" y="4733333"/>
                <a:ext cx="1211422" cy="9157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cs-CZ" sz="2800" b="0" i="1" smtClean="0">
                                <a:latin typeface="Cambria Math"/>
                              </a:rPr>
                              <m:t>+ </m:t>
                            </m:r>
                            <m:sSub>
                              <m:sSub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cs-CZ" sz="2800" b="0" i="1" smtClean="0">
                                <a:latin typeface="Cambria Math"/>
                              </a:rPr>
                              <m:t> .  </m:t>
                            </m:r>
                            <m:sSub>
                              <m:sSubPr>
                                <m:ctrlPr>
                                  <a:rPr lang="cs-CZ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8612" y="4733333"/>
                <a:ext cx="1211422" cy="915700"/>
              </a:xfrm>
              <a:prstGeom prst="rect">
                <a:avLst/>
              </a:prstGeom>
              <a:blipFill rotWithShape="1">
                <a:blip r:embed="rId8"/>
                <a:stretch>
                  <a:fillRect l="-1055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2569818" y="5681294"/>
                <a:ext cx="1690719" cy="755015"/>
              </a:xfrm>
              <a:prstGeom prst="rect">
                <a:avLst/>
              </a:prstGeom>
              <a:noFill/>
              <a:ln w="5715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cs-CZ" sz="2800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2 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cs-CZ" sz="2800" b="0" i="1" smtClean="0"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818" y="5681294"/>
                <a:ext cx="1690719" cy="75501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 w="571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4293549" y="5661876"/>
                <a:ext cx="2079095" cy="7430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2 .  2,6 .  5 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2,6 + 5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h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3549" y="5661876"/>
                <a:ext cx="2079095" cy="743089"/>
              </a:xfrm>
              <a:prstGeom prst="rect">
                <a:avLst/>
              </a:prstGeom>
              <a:blipFill rotWithShape="1">
                <a:blip r:embed="rId10"/>
                <a:stretch>
                  <a:fillRect l="-5865" b="-65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6225452" y="5676976"/>
                <a:ext cx="1471878" cy="7211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= </a:t>
                </a:r>
                <a:r>
                  <a:rPr lang="cs-CZ" sz="2800" b="1" dirty="0" smtClean="0"/>
                  <a:t>3,4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𝒌𝒎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𝒉</m:t>
                        </m:r>
                      </m:den>
                    </m:f>
                  </m:oMath>
                </a14:m>
                <a:r>
                  <a:rPr lang="cs-CZ" sz="2800" dirty="0" smtClean="0"/>
                  <a:t> </a:t>
                </a:r>
                <a:endParaRPr lang="cs-CZ" sz="2800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5452" y="5676976"/>
                <a:ext cx="1471878" cy="721159"/>
              </a:xfrm>
              <a:prstGeom prst="rect">
                <a:avLst/>
              </a:prstGeom>
              <a:blipFill rotWithShape="1">
                <a:blip r:embed="rId11"/>
                <a:stretch>
                  <a:fillRect l="-8264" b="-1008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Přímá spojnice 20"/>
          <p:cNvCxnSpPr/>
          <p:nvPr/>
        </p:nvCxnSpPr>
        <p:spPr>
          <a:xfrm>
            <a:off x="210955" y="6741368"/>
            <a:ext cx="869907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241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/>
      <p:bldP spid="7" grpId="0"/>
      <p:bldP spid="10" grpId="0"/>
      <p:bldP spid="11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260648"/>
            <a:ext cx="9144000" cy="138499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b="1" u="sng" dirty="0" smtClean="0"/>
              <a:t>Příklad č. 4</a:t>
            </a:r>
            <a:r>
              <a:rPr lang="cs-CZ" sz="2800" dirty="0" smtClean="0"/>
              <a:t>: Na gymnáziu je v prvním ročníku 5 tříd. Z údajů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 následující tabulce vypočítejte průměrnou známku </a:t>
            </a:r>
          </a:p>
          <a:p>
            <a:r>
              <a:rPr lang="cs-CZ" sz="2800" dirty="0"/>
              <a:t>z</a:t>
            </a:r>
            <a:r>
              <a:rPr lang="cs-CZ" sz="2800" dirty="0" smtClean="0"/>
              <a:t> matematiky ve všech třídách prvního ročníku dohromady.</a:t>
            </a:r>
            <a:endParaRPr lang="cs-CZ" sz="28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275874"/>
              </p:ext>
            </p:extLst>
          </p:nvPr>
        </p:nvGraphicFramePr>
        <p:xfrm>
          <a:off x="-5323" y="1994024"/>
          <a:ext cx="91440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Třída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E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Průměrná známka </a:t>
                      </a:r>
                    </a:p>
                    <a:p>
                      <a:r>
                        <a:rPr lang="cs-CZ" dirty="0" smtClean="0"/>
                        <a:t>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dirty="0" smtClean="0"/>
                        <a:t>matematiky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2,08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2,25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2,30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2,10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2,50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dirty="0" smtClean="0"/>
                        <a:t>Počet žáků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-6393" y="4437112"/>
            <a:ext cx="91358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(2,08 . 25 + 2,25 . 32 + 2,30 . 30 + 2,10 . 30 + 2,50 . 28) : 145 =</a:t>
            </a:r>
          </a:p>
          <a:p>
            <a:r>
              <a:rPr lang="cs-CZ" sz="2800" dirty="0" smtClean="0"/>
              <a:t>= (52 + 72 + 69 + 63 + 70) : 145 = 326 : 145 = </a:t>
            </a:r>
            <a:r>
              <a:rPr lang="cs-CZ" sz="2800" b="1" u="sng" dirty="0" smtClean="0"/>
              <a:t>2,248</a:t>
            </a:r>
            <a:endParaRPr lang="cs-CZ" sz="2800" b="1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8166" y="3815462"/>
            <a:ext cx="81973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Průměrnou známku ve všech třídách vypočítáme takto: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9228" y="5589240"/>
            <a:ext cx="9114772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Průměrná známka z matematiky ve všech třídách prvního</a:t>
            </a:r>
          </a:p>
          <a:p>
            <a:r>
              <a:rPr lang="cs-CZ" sz="2800" dirty="0"/>
              <a:t>r</a:t>
            </a:r>
            <a:r>
              <a:rPr lang="cs-CZ" sz="2800" dirty="0" smtClean="0"/>
              <a:t>očníku byla přibližně 2,25.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2337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834</Words>
  <Application>Microsoft Office PowerPoint</Application>
  <PresentationFormat>Předvádění na obrazovce (4:3)</PresentationFormat>
  <Paragraphs>100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Výpočet aritmetického průměru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71</cp:revision>
  <dcterms:created xsi:type="dcterms:W3CDTF">2012-06-18T15:15:37Z</dcterms:created>
  <dcterms:modified xsi:type="dcterms:W3CDTF">2013-07-26T16:48:56Z</dcterms:modified>
</cp:coreProperties>
</file>