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Prodej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err="1"/>
                      <a:t>Anglický</a:t>
                    </a:r>
                    <a:r>
                      <a:rPr lang="en-US" dirty="0"/>
                      <a:t> </a:t>
                    </a:r>
                    <a:r>
                      <a:rPr lang="en-US" dirty="0" err="1"/>
                      <a:t>jazyk</a:t>
                    </a:r>
                    <a:r>
                      <a:rPr lang="en-US"/>
                      <a:t>
</a:t>
                    </a:r>
                    <a:r>
                      <a:rPr lang="en-US" smtClean="0"/>
                      <a:t>68</a:t>
                    </a:r>
                    <a:r>
                      <a:rPr lang="cs-CZ" smtClean="0"/>
                      <a:t>,2 </a:t>
                    </a:r>
                    <a:r>
                      <a:rPr lang="en-US" smtClean="0"/>
                      <a:t>%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err="1"/>
                      <a:t>Španělský</a:t>
                    </a:r>
                    <a:r>
                      <a:rPr lang="en-US" dirty="0"/>
                      <a:t> </a:t>
                    </a:r>
                    <a:r>
                      <a:rPr lang="en-US" dirty="0" err="1"/>
                      <a:t>jazyk</a:t>
                    </a:r>
                    <a:r>
                      <a:rPr lang="en-US"/>
                      <a:t>
</a:t>
                    </a:r>
                    <a:r>
                      <a:rPr lang="en-US" smtClean="0"/>
                      <a:t>14</a:t>
                    </a:r>
                    <a:r>
                      <a:rPr lang="cs-CZ" smtClean="0"/>
                      <a:t>,3 </a:t>
                    </a:r>
                    <a:r>
                      <a:rPr lang="en-US" smtClean="0"/>
                      <a:t>%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 err="1"/>
                      <a:t>Francouzský</a:t>
                    </a:r>
                    <a:r>
                      <a:rPr lang="en-US" dirty="0"/>
                      <a:t> </a:t>
                    </a:r>
                    <a:r>
                      <a:rPr lang="en-US" dirty="0" err="1"/>
                      <a:t>jazyk</a:t>
                    </a:r>
                    <a:r>
                      <a:rPr lang="en-US"/>
                      <a:t>
</a:t>
                    </a:r>
                    <a:r>
                      <a:rPr lang="cs-CZ" smtClean="0"/>
                      <a:t>4,</a:t>
                    </a:r>
                    <a:r>
                      <a:rPr lang="en-US" smtClean="0"/>
                      <a:t>5</a:t>
                    </a:r>
                    <a:r>
                      <a:rPr lang="cs-CZ" smtClean="0"/>
                      <a:t> </a:t>
                    </a:r>
                    <a:r>
                      <a:rPr lang="en-US" smtClean="0"/>
                      <a:t>%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List1!$A$2:$A$5</c:f>
              <c:strCache>
                <c:ptCount val="4"/>
                <c:pt idx="0">
                  <c:v>Anglický jazyk</c:v>
                </c:pt>
                <c:pt idx="1">
                  <c:v>Německý jazyk</c:v>
                </c:pt>
                <c:pt idx="2">
                  <c:v>Španělský jazyk</c:v>
                </c:pt>
                <c:pt idx="3">
                  <c:v>Francouzský jazyk</c:v>
                </c:pt>
              </c:strCache>
            </c:strRef>
          </c:cat>
          <c:val>
            <c:numRef>
              <c:f>List1!$B$2:$B$5</c:f>
              <c:numCache>
                <c:formatCode>Vęeobecný</c:formatCode>
                <c:ptCount val="4"/>
                <c:pt idx="0">
                  <c:v>105</c:v>
                </c:pt>
                <c:pt idx="1">
                  <c:v>20</c:v>
                </c:pt>
                <c:pt idx="2">
                  <c:v>22</c:v>
                </c:pt>
                <c:pt idx="3">
                  <c:v>7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Součet čísel, která padla při hodu dvěma kostkami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List1!$A$2:$A$12</c:f>
              <c:strCache>
                <c:ptCount val="11"/>
                <c:pt idx="0">
                  <c:v>Součet 2</c:v>
                </c:pt>
                <c:pt idx="1">
                  <c:v>Součet 3</c:v>
                </c:pt>
                <c:pt idx="2">
                  <c:v>Součet 4</c:v>
                </c:pt>
                <c:pt idx="3">
                  <c:v>Součet 5</c:v>
                </c:pt>
                <c:pt idx="4">
                  <c:v>Součet 6</c:v>
                </c:pt>
                <c:pt idx="5">
                  <c:v>Součet 7</c:v>
                </c:pt>
                <c:pt idx="6">
                  <c:v>Součet 8</c:v>
                </c:pt>
                <c:pt idx="7">
                  <c:v>Součet 9</c:v>
                </c:pt>
                <c:pt idx="8">
                  <c:v>Součet 10</c:v>
                </c:pt>
                <c:pt idx="9">
                  <c:v>Součet 11</c:v>
                </c:pt>
                <c:pt idx="10">
                  <c:v>Součet 12</c:v>
                </c:pt>
              </c:strCache>
            </c:strRef>
          </c:cat>
          <c:val>
            <c:numRef>
              <c:f>List1!$B$2:$B$12</c:f>
              <c:numCache>
                <c:formatCode>Vęeobecný</c:formatCode>
                <c:ptCount val="11"/>
                <c:pt idx="0">
                  <c:v>4</c:v>
                </c:pt>
                <c:pt idx="1">
                  <c:v>3</c:v>
                </c:pt>
                <c:pt idx="2">
                  <c:v>4</c:v>
                </c:pt>
                <c:pt idx="3">
                  <c:v>3</c:v>
                </c:pt>
                <c:pt idx="4">
                  <c:v>3</c:v>
                </c:pt>
                <c:pt idx="5">
                  <c:v>2</c:v>
                </c:pt>
                <c:pt idx="6">
                  <c:v>2</c:v>
                </c:pt>
                <c:pt idx="7">
                  <c:v>3</c:v>
                </c:pt>
                <c:pt idx="8">
                  <c:v>3</c:v>
                </c:pt>
                <c:pt idx="9">
                  <c:v>6</c:v>
                </c:pt>
                <c:pt idx="10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dirty="0" smtClean="0"/>
              <a:t>Součet čísel, která padla při hodu dvěma kostkami</a:t>
            </a:r>
            <a:endParaRPr lang="cs-CZ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Součet 2</c:v>
                </c:pt>
              </c:strCache>
            </c:strRef>
          </c:tx>
          <c:invertIfNegative val="0"/>
          <c:cat>
            <c:numRef>
              <c:f>List1!$A$2</c:f>
              <c:numCache>
                <c:formatCode>Vęeobecný</c:formatCode>
                <c:ptCount val="1"/>
              </c:numCache>
            </c:numRef>
          </c:cat>
          <c:val>
            <c:numRef>
              <c:f>List1!$B$2</c:f>
              <c:numCache>
                <c:formatCode>Vęeobecný</c:formatCode>
                <c:ptCount val="1"/>
                <c:pt idx="0">
                  <c:v>4</c:v>
                </c:pt>
              </c:numCache>
            </c:numRef>
          </c:val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Součet 3</c:v>
                </c:pt>
              </c:strCache>
            </c:strRef>
          </c:tx>
          <c:invertIfNegative val="0"/>
          <c:cat>
            <c:numRef>
              <c:f>List1!$A$2</c:f>
              <c:numCache>
                <c:formatCode>Vęeobecný</c:formatCode>
                <c:ptCount val="1"/>
              </c:numCache>
            </c:numRef>
          </c:cat>
          <c:val>
            <c:numRef>
              <c:f>List1!$C$2</c:f>
              <c:numCache>
                <c:formatCode>Vęeobecný</c:formatCode>
                <c:ptCount val="1"/>
                <c:pt idx="0">
                  <c:v>3</c:v>
                </c:pt>
              </c:numCache>
            </c:numRef>
          </c:val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Součet 4</c:v>
                </c:pt>
              </c:strCache>
            </c:strRef>
          </c:tx>
          <c:invertIfNegative val="0"/>
          <c:cat>
            <c:numRef>
              <c:f>List1!$A$2</c:f>
              <c:numCache>
                <c:formatCode>Vęeobecný</c:formatCode>
                <c:ptCount val="1"/>
              </c:numCache>
            </c:numRef>
          </c:cat>
          <c:val>
            <c:numRef>
              <c:f>List1!$D$2</c:f>
              <c:numCache>
                <c:formatCode>Vęeobecný</c:formatCode>
                <c:ptCount val="1"/>
                <c:pt idx="0">
                  <c:v>4</c:v>
                </c:pt>
              </c:numCache>
            </c:numRef>
          </c:val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Součet 5</c:v>
                </c:pt>
              </c:strCache>
            </c:strRef>
          </c:tx>
          <c:invertIfNegative val="0"/>
          <c:cat>
            <c:numRef>
              <c:f>List1!$A$2</c:f>
              <c:numCache>
                <c:formatCode>Vęeobecný</c:formatCode>
                <c:ptCount val="1"/>
              </c:numCache>
            </c:numRef>
          </c:cat>
          <c:val>
            <c:numRef>
              <c:f>List1!$E$2</c:f>
              <c:numCache>
                <c:formatCode>Vęeobecný</c:formatCode>
                <c:ptCount val="1"/>
                <c:pt idx="0">
                  <c:v>3</c:v>
                </c:pt>
              </c:numCache>
            </c:numRef>
          </c:val>
        </c:ser>
        <c:ser>
          <c:idx val="4"/>
          <c:order val="4"/>
          <c:tx>
            <c:strRef>
              <c:f>List1!$F$1</c:f>
              <c:strCache>
                <c:ptCount val="1"/>
                <c:pt idx="0">
                  <c:v>Součet 6</c:v>
                </c:pt>
              </c:strCache>
            </c:strRef>
          </c:tx>
          <c:invertIfNegative val="0"/>
          <c:cat>
            <c:numRef>
              <c:f>List1!$A$2</c:f>
              <c:numCache>
                <c:formatCode>Vęeobecný</c:formatCode>
                <c:ptCount val="1"/>
              </c:numCache>
            </c:numRef>
          </c:cat>
          <c:val>
            <c:numRef>
              <c:f>List1!$F$2</c:f>
              <c:numCache>
                <c:formatCode>Vęeobecný</c:formatCode>
                <c:ptCount val="1"/>
                <c:pt idx="0">
                  <c:v>3</c:v>
                </c:pt>
              </c:numCache>
            </c:numRef>
          </c:val>
        </c:ser>
        <c:ser>
          <c:idx val="5"/>
          <c:order val="5"/>
          <c:tx>
            <c:strRef>
              <c:f>List1!$G$1</c:f>
              <c:strCache>
                <c:ptCount val="1"/>
                <c:pt idx="0">
                  <c:v>Součet 7</c:v>
                </c:pt>
              </c:strCache>
            </c:strRef>
          </c:tx>
          <c:invertIfNegative val="0"/>
          <c:cat>
            <c:numRef>
              <c:f>List1!$A$2</c:f>
              <c:numCache>
                <c:formatCode>Vęeobecný</c:formatCode>
                <c:ptCount val="1"/>
              </c:numCache>
            </c:numRef>
          </c:cat>
          <c:val>
            <c:numRef>
              <c:f>List1!$G$2</c:f>
              <c:numCache>
                <c:formatCode>Vęeobecný</c:formatCode>
                <c:ptCount val="1"/>
                <c:pt idx="0">
                  <c:v>2</c:v>
                </c:pt>
              </c:numCache>
            </c:numRef>
          </c:val>
        </c:ser>
        <c:ser>
          <c:idx val="6"/>
          <c:order val="6"/>
          <c:tx>
            <c:strRef>
              <c:f>List1!$H$1</c:f>
              <c:strCache>
                <c:ptCount val="1"/>
                <c:pt idx="0">
                  <c:v>Součet 8</c:v>
                </c:pt>
              </c:strCache>
            </c:strRef>
          </c:tx>
          <c:invertIfNegative val="0"/>
          <c:cat>
            <c:numRef>
              <c:f>List1!$A$2</c:f>
              <c:numCache>
                <c:formatCode>Vęeobecný</c:formatCode>
                <c:ptCount val="1"/>
              </c:numCache>
            </c:numRef>
          </c:cat>
          <c:val>
            <c:numRef>
              <c:f>List1!$H$2</c:f>
              <c:numCache>
                <c:formatCode>Vęeobecný</c:formatCode>
                <c:ptCount val="1"/>
                <c:pt idx="0">
                  <c:v>2</c:v>
                </c:pt>
              </c:numCache>
            </c:numRef>
          </c:val>
        </c:ser>
        <c:ser>
          <c:idx val="7"/>
          <c:order val="7"/>
          <c:tx>
            <c:strRef>
              <c:f>List1!$I$1</c:f>
              <c:strCache>
                <c:ptCount val="1"/>
                <c:pt idx="0">
                  <c:v>Součet 9</c:v>
                </c:pt>
              </c:strCache>
            </c:strRef>
          </c:tx>
          <c:invertIfNegative val="0"/>
          <c:cat>
            <c:numRef>
              <c:f>List1!$A$2</c:f>
              <c:numCache>
                <c:formatCode>Vęeobecný</c:formatCode>
                <c:ptCount val="1"/>
              </c:numCache>
            </c:numRef>
          </c:cat>
          <c:val>
            <c:numRef>
              <c:f>List1!$I$2</c:f>
              <c:numCache>
                <c:formatCode>Vęeobecný</c:formatCode>
                <c:ptCount val="1"/>
                <c:pt idx="0">
                  <c:v>3</c:v>
                </c:pt>
              </c:numCache>
            </c:numRef>
          </c:val>
        </c:ser>
        <c:ser>
          <c:idx val="8"/>
          <c:order val="8"/>
          <c:tx>
            <c:strRef>
              <c:f>List1!$J$1</c:f>
              <c:strCache>
                <c:ptCount val="1"/>
                <c:pt idx="0">
                  <c:v>Součet 10</c:v>
                </c:pt>
              </c:strCache>
            </c:strRef>
          </c:tx>
          <c:invertIfNegative val="0"/>
          <c:cat>
            <c:numRef>
              <c:f>List1!$A$2</c:f>
              <c:numCache>
                <c:formatCode>Vęeobecný</c:formatCode>
                <c:ptCount val="1"/>
              </c:numCache>
            </c:numRef>
          </c:cat>
          <c:val>
            <c:numRef>
              <c:f>List1!$J$2</c:f>
              <c:numCache>
                <c:formatCode>Vęeobecný</c:formatCode>
                <c:ptCount val="1"/>
                <c:pt idx="0">
                  <c:v>3</c:v>
                </c:pt>
              </c:numCache>
            </c:numRef>
          </c:val>
        </c:ser>
        <c:ser>
          <c:idx val="9"/>
          <c:order val="9"/>
          <c:tx>
            <c:strRef>
              <c:f>List1!$K$1</c:f>
              <c:strCache>
                <c:ptCount val="1"/>
                <c:pt idx="0">
                  <c:v>Součet 11</c:v>
                </c:pt>
              </c:strCache>
            </c:strRef>
          </c:tx>
          <c:invertIfNegative val="0"/>
          <c:cat>
            <c:numRef>
              <c:f>List1!$A$2</c:f>
              <c:numCache>
                <c:formatCode>Vęeobecný</c:formatCode>
                <c:ptCount val="1"/>
              </c:numCache>
            </c:numRef>
          </c:cat>
          <c:val>
            <c:numRef>
              <c:f>List1!$K$2</c:f>
              <c:numCache>
                <c:formatCode>Vęeobecný</c:formatCode>
                <c:ptCount val="1"/>
                <c:pt idx="0">
                  <c:v>6</c:v>
                </c:pt>
              </c:numCache>
            </c:numRef>
          </c:val>
        </c:ser>
        <c:ser>
          <c:idx val="10"/>
          <c:order val="10"/>
          <c:tx>
            <c:strRef>
              <c:f>List1!$L$1</c:f>
              <c:strCache>
                <c:ptCount val="1"/>
                <c:pt idx="0">
                  <c:v>Součet 12</c:v>
                </c:pt>
              </c:strCache>
            </c:strRef>
          </c:tx>
          <c:invertIfNegative val="0"/>
          <c:cat>
            <c:numRef>
              <c:f>List1!$A$2</c:f>
              <c:numCache>
                <c:formatCode>Vęeobecný</c:formatCode>
                <c:ptCount val="1"/>
              </c:numCache>
            </c:numRef>
          </c:cat>
          <c:val>
            <c:numRef>
              <c:f>List1!$L$2</c:f>
              <c:numCache>
                <c:formatCode>Vęeobecný</c:formatCode>
                <c:ptCount val="1"/>
                <c:pt idx="0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6735616"/>
        <c:axId val="96737152"/>
      </c:barChart>
      <c:catAx>
        <c:axId val="96735616"/>
        <c:scaling>
          <c:orientation val="minMax"/>
        </c:scaling>
        <c:delete val="0"/>
        <c:axPos val="b"/>
        <c:numFmt formatCode="Vęeobecný" sourceLinked="1"/>
        <c:majorTickMark val="none"/>
        <c:minorTickMark val="none"/>
        <c:tickLblPos val="nextTo"/>
        <c:crossAx val="96737152"/>
        <c:crosses val="autoZero"/>
        <c:auto val="1"/>
        <c:lblAlgn val="ctr"/>
        <c:lblOffset val="100"/>
        <c:noMultiLvlLbl val="0"/>
      </c:catAx>
      <c:valAx>
        <c:axId val="96737152"/>
        <c:scaling>
          <c:orientation val="minMax"/>
        </c:scaling>
        <c:delete val="0"/>
        <c:axPos val="l"/>
        <c:majorGridlines/>
        <c:numFmt formatCode="Vęeobecný" sourceLinked="1"/>
        <c:majorTickMark val="none"/>
        <c:minorTickMark val="none"/>
        <c:tickLblPos val="nextTo"/>
        <c:crossAx val="9673561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dirty="0" smtClean="0"/>
              <a:t>Součet</a:t>
            </a:r>
            <a:r>
              <a:rPr lang="cs-CZ" baseline="0" dirty="0" smtClean="0"/>
              <a:t> čísel, která padla při hodu dvěma kostkami</a:t>
            </a:r>
            <a:endParaRPr lang="en-US" dirty="0"/>
          </a:p>
        </c:rich>
      </c:tx>
      <c:layout>
        <c:manualLayout>
          <c:xMode val="edge"/>
          <c:yMode val="edge"/>
          <c:x val="0.20394357718157785"/>
          <c:y val="2.1994961487795617E-2"/>
        </c:manualLayout>
      </c:layout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ln w="76200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List1!$A$2:$A$12</c:f>
              <c:strCache>
                <c:ptCount val="11"/>
                <c:pt idx="0">
                  <c:v>Součet 2</c:v>
                </c:pt>
                <c:pt idx="1">
                  <c:v>Součet 3</c:v>
                </c:pt>
                <c:pt idx="2">
                  <c:v>Součet 4 </c:v>
                </c:pt>
                <c:pt idx="3">
                  <c:v>Součet 5 </c:v>
                </c:pt>
                <c:pt idx="4">
                  <c:v>Součet 6</c:v>
                </c:pt>
                <c:pt idx="5">
                  <c:v>Součet 7</c:v>
                </c:pt>
                <c:pt idx="6">
                  <c:v>Součet 8</c:v>
                </c:pt>
                <c:pt idx="7">
                  <c:v>Součet 9</c:v>
                </c:pt>
                <c:pt idx="8">
                  <c:v>Součet 10</c:v>
                </c:pt>
                <c:pt idx="9">
                  <c:v>Součet 11</c:v>
                </c:pt>
                <c:pt idx="10">
                  <c:v>Součet 12</c:v>
                </c:pt>
              </c:strCache>
            </c:strRef>
          </c:cat>
          <c:val>
            <c:numRef>
              <c:f>List1!$B$2:$B$12</c:f>
              <c:numCache>
                <c:formatCode>Vęeobecný</c:formatCode>
                <c:ptCount val="11"/>
                <c:pt idx="0">
                  <c:v>4</c:v>
                </c:pt>
                <c:pt idx="1">
                  <c:v>3</c:v>
                </c:pt>
                <c:pt idx="2">
                  <c:v>4</c:v>
                </c:pt>
                <c:pt idx="3">
                  <c:v>3</c:v>
                </c:pt>
                <c:pt idx="4">
                  <c:v>3</c:v>
                </c:pt>
                <c:pt idx="5">
                  <c:v>2</c:v>
                </c:pt>
                <c:pt idx="6">
                  <c:v>2</c:v>
                </c:pt>
                <c:pt idx="7">
                  <c:v>3</c:v>
                </c:pt>
                <c:pt idx="8">
                  <c:v>3</c:v>
                </c:pt>
                <c:pt idx="9">
                  <c:v>6</c:v>
                </c:pt>
                <c:pt idx="10">
                  <c:v>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6787840"/>
        <c:axId val="96789632"/>
      </c:lineChart>
      <c:catAx>
        <c:axId val="96787840"/>
        <c:scaling>
          <c:orientation val="minMax"/>
        </c:scaling>
        <c:delete val="0"/>
        <c:axPos val="b"/>
        <c:majorTickMark val="out"/>
        <c:minorTickMark val="none"/>
        <c:tickLblPos val="nextTo"/>
        <c:crossAx val="96789632"/>
        <c:crosses val="autoZero"/>
        <c:auto val="1"/>
        <c:lblAlgn val="ctr"/>
        <c:lblOffset val="100"/>
        <c:noMultiLvlLbl val="0"/>
      </c:catAx>
      <c:valAx>
        <c:axId val="96789632"/>
        <c:scaling>
          <c:orientation val="minMax"/>
        </c:scaling>
        <c:delete val="0"/>
        <c:axPos val="l"/>
        <c:majorGridlines/>
        <c:numFmt formatCode="Vęeobecný" sourceLinked="1"/>
        <c:majorTickMark val="out"/>
        <c:minorTickMark val="none"/>
        <c:tickLblPos val="nextTo"/>
        <c:crossAx val="967878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794D9-CCB4-4F7F-A5E1-163340E6A002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3F6963-F406-4CD4-9D89-29AD1F5E2B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5587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2891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90927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18010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77290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94650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71771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2626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5633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6632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1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Absolutní a relativní četnost </a:t>
            </a:r>
            <a:endParaRPr lang="cs-CZ" sz="3600" b="1" dirty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0445126"/>
              </p:ext>
            </p:extLst>
          </p:nvPr>
        </p:nvGraphicFramePr>
        <p:xfrm>
          <a:off x="729020" y="2492896"/>
          <a:ext cx="7666515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MATEMATIKA</a:t>
                      </a:r>
                      <a:r>
                        <a:rPr lang="cs-CZ" baseline="0" dirty="0" smtClean="0"/>
                        <a:t> - Finanční matematika a statistika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2. 11. 2012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osmiletého studia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Vysvětlení pojmů, užití na příkladech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Postupným procházením stránek vysvětlíme rozdíly mezi danými pojmy.</a:t>
                      </a:r>
                      <a:r>
                        <a:rPr lang="cs-CZ" baseline="0" dirty="0" smtClean="0"/>
                        <a:t> Následují úlohy, které žáci </a:t>
                      </a:r>
                      <a:r>
                        <a:rPr lang="cs-CZ" baseline="0" smtClean="0"/>
                        <a:t>řeší samostatně.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Petr Zezulka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VY_32_INOVACE_24_MZEZ10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00662" y="116632"/>
            <a:ext cx="8987264" cy="113877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3400" b="1" u="sng" dirty="0" smtClean="0"/>
              <a:t>Jaký je rozdíl mezi absolutní a relativní </a:t>
            </a:r>
            <a:r>
              <a:rPr lang="cs-CZ" sz="3200" b="1" u="sng" dirty="0" smtClean="0"/>
              <a:t>četností </a:t>
            </a:r>
          </a:p>
          <a:p>
            <a:r>
              <a:rPr lang="cs-CZ" sz="3200" b="1" u="sng" dirty="0" smtClean="0"/>
              <a:t>a k čemu slouží</a:t>
            </a:r>
            <a:r>
              <a:rPr lang="cs-CZ" sz="3400" b="1" u="sng" dirty="0" smtClean="0"/>
              <a:t>?</a:t>
            </a:r>
            <a:endParaRPr lang="cs-CZ" sz="3400" b="1" u="sng" dirty="0"/>
          </a:p>
        </p:txBody>
      </p:sp>
      <p:sp>
        <p:nvSpPr>
          <p:cNvPr id="3" name="TextovéPole 2"/>
          <p:cNvSpPr txBox="1"/>
          <p:nvPr/>
        </p:nvSpPr>
        <p:spPr>
          <a:xfrm>
            <a:off x="100660" y="1591998"/>
            <a:ext cx="8987266" cy="138499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b="1" dirty="0" smtClean="0"/>
              <a:t>Statistický soubor</a:t>
            </a:r>
            <a:r>
              <a:rPr lang="cs-CZ" sz="2800" dirty="0" smtClean="0"/>
              <a:t> obsahuje prvky, kterým říkáme </a:t>
            </a:r>
            <a:r>
              <a:rPr lang="cs-CZ" sz="2800" b="1" dirty="0" smtClean="0"/>
              <a:t>statistické</a:t>
            </a:r>
          </a:p>
          <a:p>
            <a:r>
              <a:rPr lang="cs-CZ" sz="2800" b="1" dirty="0"/>
              <a:t>j</a:t>
            </a:r>
            <a:r>
              <a:rPr lang="cs-CZ" sz="2800" b="1" dirty="0" smtClean="0"/>
              <a:t>ednotky</a:t>
            </a:r>
            <a:r>
              <a:rPr lang="cs-CZ" sz="2800" dirty="0" smtClean="0"/>
              <a:t>. Zkoumáme je podle tzv. </a:t>
            </a:r>
            <a:r>
              <a:rPr lang="cs-CZ" sz="2800" b="1" dirty="0" smtClean="0"/>
              <a:t>znaků</a:t>
            </a:r>
            <a:r>
              <a:rPr lang="cs-CZ" sz="2800" dirty="0" smtClean="0"/>
              <a:t> (informací různého</a:t>
            </a:r>
          </a:p>
          <a:p>
            <a:r>
              <a:rPr lang="cs-CZ" sz="2800" dirty="0" smtClean="0"/>
              <a:t>druhu). Znaky mají různé </a:t>
            </a:r>
            <a:r>
              <a:rPr lang="cs-CZ" sz="2800" b="1" dirty="0" smtClean="0"/>
              <a:t>hodnoty</a:t>
            </a:r>
            <a:r>
              <a:rPr lang="cs-CZ" sz="2800" dirty="0" smtClean="0"/>
              <a:t>. </a:t>
            </a:r>
            <a:endParaRPr lang="cs-CZ" sz="28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100662" y="3356992"/>
            <a:ext cx="8968415" cy="138499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b="1" u="sng" dirty="0" smtClean="0"/>
              <a:t>Absolutní četnost</a:t>
            </a:r>
            <a:r>
              <a:rPr lang="cs-CZ" sz="2800" dirty="0" smtClean="0"/>
              <a:t> (</a:t>
            </a:r>
            <a:r>
              <a:rPr lang="cs-CZ" sz="2800" smtClean="0"/>
              <a:t>stručně </a:t>
            </a:r>
            <a:r>
              <a:rPr lang="cs-CZ" sz="2800" smtClean="0"/>
              <a:t>jen </a:t>
            </a:r>
            <a:r>
              <a:rPr lang="cs-CZ" sz="2800" dirty="0" smtClean="0"/>
              <a:t>četnost) dané </a:t>
            </a:r>
            <a:r>
              <a:rPr lang="cs-CZ" sz="2800" b="1" u="sng" dirty="0" smtClean="0"/>
              <a:t>hodnoty</a:t>
            </a:r>
            <a:r>
              <a:rPr lang="cs-CZ" sz="2800" dirty="0" smtClean="0"/>
              <a:t> </a:t>
            </a:r>
          </a:p>
          <a:p>
            <a:r>
              <a:rPr lang="cs-CZ" sz="2800" dirty="0"/>
              <a:t>u</a:t>
            </a:r>
            <a:r>
              <a:rPr lang="cs-CZ" sz="2800" dirty="0" smtClean="0"/>
              <a:t>rčíme tak, že spočítáme, kolikrát se tato hodnota opakuje </a:t>
            </a:r>
          </a:p>
          <a:p>
            <a:r>
              <a:rPr lang="cs-CZ" sz="2800" dirty="0"/>
              <a:t>m</a:t>
            </a:r>
            <a:r>
              <a:rPr lang="cs-CZ" sz="2800" dirty="0" smtClean="0"/>
              <a:t>ezi </a:t>
            </a:r>
            <a:r>
              <a:rPr lang="cs-CZ" sz="2800" dirty="0"/>
              <a:t>v</a:t>
            </a:r>
            <a:r>
              <a:rPr lang="cs-CZ" sz="2800" dirty="0" smtClean="0"/>
              <a:t>šemi hodnotami jednotek souboru.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100661" y="5157192"/>
            <a:ext cx="8968416" cy="138499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b="1" u="sng" dirty="0" smtClean="0"/>
              <a:t>Relativní četnost dané hodnoty</a:t>
            </a:r>
            <a:r>
              <a:rPr lang="cs-CZ" sz="2800" dirty="0" smtClean="0"/>
              <a:t> vypočítáme tak, že </a:t>
            </a:r>
          </a:p>
          <a:p>
            <a:r>
              <a:rPr lang="cs-CZ" sz="2800" dirty="0"/>
              <a:t>v</a:t>
            </a:r>
            <a:r>
              <a:rPr lang="cs-CZ" sz="2800" dirty="0" smtClean="0"/>
              <a:t>ydělíme </a:t>
            </a:r>
            <a:r>
              <a:rPr lang="cs-CZ" sz="2800" dirty="0"/>
              <a:t>č</a:t>
            </a:r>
            <a:r>
              <a:rPr lang="cs-CZ" sz="2800" dirty="0" smtClean="0"/>
              <a:t>etnost této hodnoty počtem statistických </a:t>
            </a:r>
          </a:p>
          <a:p>
            <a:r>
              <a:rPr lang="cs-CZ" sz="2800" dirty="0"/>
              <a:t>j</a:t>
            </a:r>
            <a:r>
              <a:rPr lang="cs-CZ" sz="2800" dirty="0" smtClean="0"/>
              <a:t>ednotek v souboru (tzv. rozsahem statistického souboru).</a:t>
            </a:r>
          </a:p>
        </p:txBody>
      </p:sp>
    </p:spTree>
    <p:extLst>
      <p:ext uri="{BB962C8B-B14F-4D97-AF65-F5344CB8AC3E}">
        <p14:creationId xmlns:p14="http://schemas.microsoft.com/office/powerpoint/2010/main" val="2353458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17866" y="116632"/>
            <a:ext cx="4219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 smtClean="0"/>
              <a:t>?</a:t>
            </a:r>
            <a:endParaRPr lang="cs-CZ" sz="40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145858" y="620688"/>
            <a:ext cx="87466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V jakých jednotkách určujeme četnost a relativní četnost</a:t>
            </a:r>
          </a:p>
          <a:p>
            <a:r>
              <a:rPr lang="cs-CZ" sz="2800" dirty="0"/>
              <a:t>h</a:t>
            </a:r>
            <a:r>
              <a:rPr lang="cs-CZ" sz="2800" dirty="0" smtClean="0"/>
              <a:t>odnot znaku a čemu je roven jejich součet?</a:t>
            </a:r>
            <a:endParaRPr lang="cs-CZ" sz="2800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145858" y="1606507"/>
            <a:ext cx="860260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ovéPole 5"/>
          <p:cNvSpPr txBox="1"/>
          <p:nvPr/>
        </p:nvSpPr>
        <p:spPr>
          <a:xfrm>
            <a:off x="145858" y="1653596"/>
            <a:ext cx="89981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a) Protože </a:t>
            </a:r>
            <a:r>
              <a:rPr lang="cs-CZ" sz="2800" u="sng" dirty="0" smtClean="0">
                <a:solidFill>
                  <a:srgbClr val="FF0000"/>
                </a:solidFill>
              </a:rPr>
              <a:t>četnost hodnoty</a:t>
            </a:r>
            <a:r>
              <a:rPr lang="cs-CZ" sz="2800" dirty="0" smtClean="0"/>
              <a:t> určuje </a:t>
            </a:r>
            <a:r>
              <a:rPr lang="cs-CZ" sz="2800" b="1" dirty="0" smtClean="0"/>
              <a:t>počet jednotek</a:t>
            </a:r>
            <a:r>
              <a:rPr lang="cs-CZ" sz="2800" dirty="0" smtClean="0"/>
              <a:t> v souboru,</a:t>
            </a:r>
          </a:p>
          <a:p>
            <a:r>
              <a:rPr lang="cs-CZ" sz="2800" dirty="0"/>
              <a:t>k</a:t>
            </a:r>
            <a:r>
              <a:rPr lang="cs-CZ" sz="2800" dirty="0" smtClean="0"/>
              <a:t>terým tato hodnota přísluší, je bez jednotky.</a:t>
            </a:r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64335" y="2607703"/>
            <a:ext cx="90150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Součet četností</a:t>
            </a:r>
            <a:r>
              <a:rPr lang="cs-CZ" sz="2800" dirty="0" smtClean="0"/>
              <a:t> všech možných hodnot znaku se rovná počtu</a:t>
            </a:r>
          </a:p>
          <a:p>
            <a:r>
              <a:rPr lang="cs-CZ" sz="2800" dirty="0"/>
              <a:t>v</a:t>
            </a:r>
            <a:r>
              <a:rPr lang="cs-CZ" sz="2800" dirty="0" smtClean="0"/>
              <a:t>šech jednotek souboru, tzv. </a:t>
            </a:r>
            <a:r>
              <a:rPr lang="cs-CZ" sz="2800" b="1" dirty="0" smtClean="0"/>
              <a:t>rozsahu statistického souboru</a:t>
            </a:r>
            <a:r>
              <a:rPr lang="cs-CZ" sz="2800" dirty="0" smtClean="0"/>
              <a:t>.</a:t>
            </a:r>
            <a:endParaRPr lang="cs-CZ" sz="2800" dirty="0"/>
          </a:p>
        </p:txBody>
      </p:sp>
      <p:cxnSp>
        <p:nvCxnSpPr>
          <p:cNvPr id="11" name="Přímá spojnice 10"/>
          <p:cNvCxnSpPr/>
          <p:nvPr/>
        </p:nvCxnSpPr>
        <p:spPr>
          <a:xfrm>
            <a:off x="145858" y="3645024"/>
            <a:ext cx="874662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145858" y="3717032"/>
            <a:ext cx="906971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b) Protože </a:t>
            </a:r>
            <a:r>
              <a:rPr lang="cs-CZ" sz="2800" u="sng" dirty="0" smtClean="0">
                <a:solidFill>
                  <a:srgbClr val="FF0000"/>
                </a:solidFill>
              </a:rPr>
              <a:t>relativní četnost hodnoty </a:t>
            </a:r>
            <a:r>
              <a:rPr lang="cs-CZ" sz="2800" dirty="0" smtClean="0"/>
              <a:t>je dána </a:t>
            </a:r>
            <a:r>
              <a:rPr lang="cs-CZ" sz="2800" b="1" dirty="0" smtClean="0"/>
              <a:t>podílem četnosti</a:t>
            </a:r>
          </a:p>
          <a:p>
            <a:r>
              <a:rPr lang="cs-CZ" sz="2800" dirty="0" smtClean="0"/>
              <a:t>(bez jednotky) a </a:t>
            </a:r>
            <a:r>
              <a:rPr lang="cs-CZ" sz="2800" b="1" dirty="0" smtClean="0"/>
              <a:t>rozsahu souboru </a:t>
            </a:r>
            <a:r>
              <a:rPr lang="cs-CZ" sz="2800" dirty="0" smtClean="0"/>
              <a:t>(bez jednotky), jde o číslo </a:t>
            </a:r>
          </a:p>
          <a:p>
            <a:r>
              <a:rPr lang="cs-CZ" sz="2800" dirty="0"/>
              <a:t>v</a:t>
            </a:r>
            <a:r>
              <a:rPr lang="cs-CZ" sz="2800" dirty="0" smtClean="0"/>
              <a:t> rozmezí od 0 do 1 bez jednotky. Může být uvedena </a:t>
            </a:r>
          </a:p>
          <a:p>
            <a:r>
              <a:rPr lang="cs-CZ" sz="2800" dirty="0"/>
              <a:t>v</a:t>
            </a:r>
            <a:r>
              <a:rPr lang="cs-CZ" sz="2800" dirty="0" smtClean="0"/>
              <a:t> procentech.</a:t>
            </a:r>
            <a:endParaRPr lang="cs-CZ" sz="28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145858" y="5445224"/>
            <a:ext cx="893357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Součet relativních četností </a:t>
            </a:r>
            <a:r>
              <a:rPr lang="cs-CZ" sz="2800" dirty="0" smtClean="0"/>
              <a:t>všech hodnot </a:t>
            </a:r>
            <a:r>
              <a:rPr lang="cs-CZ" sz="2800" b="1" dirty="0" smtClean="0"/>
              <a:t>je roven 1</a:t>
            </a:r>
          </a:p>
          <a:p>
            <a:r>
              <a:rPr lang="cs-CZ" sz="2800" dirty="0" smtClean="0"/>
              <a:t>(tedy 100 %)</a:t>
            </a:r>
            <a:endParaRPr lang="cs-CZ" sz="2800" dirty="0"/>
          </a:p>
        </p:txBody>
      </p:sp>
      <p:cxnSp>
        <p:nvCxnSpPr>
          <p:cNvPr id="15" name="Přímá spojnice 14"/>
          <p:cNvCxnSpPr/>
          <p:nvPr/>
        </p:nvCxnSpPr>
        <p:spPr>
          <a:xfrm>
            <a:off x="217866" y="6487021"/>
            <a:ext cx="867461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9137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7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143054"/>
            <a:ext cx="19159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u="sng" dirty="0" smtClean="0"/>
              <a:t>Příklad č. 1:</a:t>
            </a:r>
            <a:endParaRPr lang="cs-CZ" sz="2800" b="1" u="sng" dirty="0"/>
          </a:p>
        </p:txBody>
      </p:sp>
      <p:sp>
        <p:nvSpPr>
          <p:cNvPr id="3" name="TextovéPole 2"/>
          <p:cNvSpPr txBox="1"/>
          <p:nvPr/>
        </p:nvSpPr>
        <p:spPr>
          <a:xfrm>
            <a:off x="251520" y="476672"/>
            <a:ext cx="8857874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Statistickým souborem jsou žáci 4. ročníku gymnázia.</a:t>
            </a:r>
          </a:p>
          <a:p>
            <a:r>
              <a:rPr lang="cs-CZ" sz="2800" dirty="0" smtClean="0"/>
              <a:t>Rozdělíme je podle cizího jazyka, ze kterého budou konat</a:t>
            </a:r>
          </a:p>
          <a:p>
            <a:r>
              <a:rPr lang="cs-CZ" sz="2800" dirty="0"/>
              <a:t>m</a:t>
            </a:r>
            <a:r>
              <a:rPr lang="cs-CZ" sz="2800" dirty="0" smtClean="0"/>
              <a:t>aturitní zkoušku: anglický jazyk - 105, německý jazyk - 20, </a:t>
            </a:r>
          </a:p>
          <a:p>
            <a:r>
              <a:rPr lang="cs-CZ" sz="2800" dirty="0"/>
              <a:t>š</a:t>
            </a:r>
            <a:r>
              <a:rPr lang="cs-CZ" sz="2800" dirty="0" smtClean="0"/>
              <a:t>panělský jazyk - 22 a francouzský jazyk - 7. Znázorněte</a:t>
            </a:r>
          </a:p>
          <a:p>
            <a:r>
              <a:rPr lang="cs-CZ" sz="2800" dirty="0"/>
              <a:t>p</a:t>
            </a:r>
            <a:r>
              <a:rPr lang="cs-CZ" sz="2800" dirty="0" smtClean="0"/>
              <a:t>omocí tabulky rozdělení četností hodnot znaku a určete</a:t>
            </a:r>
          </a:p>
          <a:p>
            <a:r>
              <a:rPr lang="cs-CZ" sz="2800" dirty="0"/>
              <a:t>p</a:t>
            </a:r>
            <a:r>
              <a:rPr lang="cs-CZ" sz="2800" dirty="0" smtClean="0"/>
              <a:t>říslušné relativní četnosti.</a:t>
            </a:r>
            <a:endParaRPr lang="cs-CZ" sz="2800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359977" y="3068960"/>
            <a:ext cx="86409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5109319"/>
              </p:ext>
            </p:extLst>
          </p:nvPr>
        </p:nvGraphicFramePr>
        <p:xfrm>
          <a:off x="1209474" y="3174246"/>
          <a:ext cx="6264695" cy="8136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2939"/>
                <a:gridCol w="1252939"/>
                <a:gridCol w="1252939"/>
                <a:gridCol w="1197760"/>
                <a:gridCol w="1308118"/>
              </a:tblGrid>
              <a:tr h="406844">
                <a:tc>
                  <a:txBody>
                    <a:bodyPr/>
                    <a:lstStyle/>
                    <a:p>
                      <a:r>
                        <a:rPr lang="cs-CZ" dirty="0" smtClean="0"/>
                        <a:t>Cizí jazyk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anglický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německý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španělský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francouzský</a:t>
                      </a:r>
                      <a:endParaRPr lang="cs-CZ" dirty="0"/>
                    </a:p>
                  </a:txBody>
                  <a:tcPr/>
                </a:tc>
              </a:tr>
              <a:tr h="406844">
                <a:tc>
                  <a:txBody>
                    <a:bodyPr/>
                    <a:lstStyle/>
                    <a:p>
                      <a:r>
                        <a:rPr lang="cs-CZ" dirty="0" smtClean="0"/>
                        <a:t>Četnost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ovéPole 6"/>
          <p:cNvSpPr txBox="1"/>
          <p:nvPr/>
        </p:nvSpPr>
        <p:spPr>
          <a:xfrm>
            <a:off x="249572" y="4025537"/>
            <a:ext cx="5669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Rozsah souboru</a:t>
            </a:r>
            <a:r>
              <a:rPr lang="cs-CZ" sz="2800" dirty="0" smtClean="0"/>
              <a:t>: 105 + 20 + 22 + 7 = </a:t>
            </a:r>
            <a:endParaRPr lang="cs-CZ" sz="2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5569706" y="4046884"/>
            <a:ext cx="732893" cy="523220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cs-CZ" sz="2800" b="1" dirty="0" smtClean="0"/>
              <a:t>154</a:t>
            </a:r>
            <a:endParaRPr lang="cs-CZ" sz="2800" b="1" dirty="0"/>
          </a:p>
        </p:txBody>
      </p:sp>
      <p:sp>
        <p:nvSpPr>
          <p:cNvPr id="9" name="TextovéPole 8"/>
          <p:cNvSpPr txBox="1"/>
          <p:nvPr/>
        </p:nvSpPr>
        <p:spPr>
          <a:xfrm>
            <a:off x="251520" y="4666589"/>
            <a:ext cx="28578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/>
              <a:t>Relativní četnosti</a:t>
            </a:r>
            <a:r>
              <a:rPr lang="cs-CZ" sz="2800" dirty="0" smtClean="0"/>
              <a:t>:</a:t>
            </a:r>
            <a:endParaRPr lang="cs-C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ovéPole 9"/>
              <p:cNvSpPr txBox="1"/>
              <p:nvPr/>
            </p:nvSpPr>
            <p:spPr>
              <a:xfrm>
                <a:off x="251520" y="5085183"/>
                <a:ext cx="5310788" cy="7104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800" u="sng" dirty="0" smtClean="0"/>
                  <a:t>Anglický jazyk</a:t>
                </a:r>
                <a:r>
                  <a:rPr lang="cs-CZ" sz="2800" dirty="0" smtClean="0"/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105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154</m:t>
                        </m:r>
                      </m:den>
                    </m:f>
                  </m:oMath>
                </a14:m>
                <a:r>
                  <a:rPr lang="cs-CZ" sz="2800" dirty="0" smtClean="0"/>
                  <a:t> = 0,682 = </a:t>
                </a:r>
                <a:r>
                  <a:rPr lang="cs-CZ" sz="2800" b="1" dirty="0" smtClean="0"/>
                  <a:t>68,2 %</a:t>
                </a:r>
                <a:endParaRPr lang="cs-CZ" sz="2800" b="1" dirty="0"/>
              </a:p>
            </p:txBody>
          </p:sp>
        </mc:Choice>
        <mc:Fallback xmlns="">
          <p:sp>
            <p:nvSpPr>
              <p:cNvPr id="10" name="TextovéPol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5085183"/>
                <a:ext cx="5310788" cy="710451"/>
              </a:xfrm>
              <a:prstGeom prst="rect">
                <a:avLst/>
              </a:prstGeom>
              <a:blipFill rotWithShape="1">
                <a:blip r:embed="rId3"/>
                <a:stretch>
                  <a:fillRect l="-2296" r="-1607" b="-1111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249572" y="5821786"/>
                <a:ext cx="5186100" cy="7042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800" u="sng" dirty="0" smtClean="0"/>
                  <a:t>Německý jazyk</a:t>
                </a:r>
                <a:r>
                  <a:rPr lang="cs-CZ" sz="2800" dirty="0" smtClean="0"/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20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154</m:t>
                        </m:r>
                      </m:den>
                    </m:f>
                  </m:oMath>
                </a14:m>
                <a:r>
                  <a:rPr lang="cs-CZ" sz="2800" dirty="0" smtClean="0"/>
                  <a:t> = 0,130 = </a:t>
                </a:r>
                <a:r>
                  <a:rPr lang="cs-CZ" sz="2800" b="1" dirty="0" smtClean="0"/>
                  <a:t>13 %</a:t>
                </a:r>
                <a:endParaRPr lang="cs-CZ" sz="2800" b="1" dirty="0"/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572" y="5821786"/>
                <a:ext cx="5186100" cy="704295"/>
              </a:xfrm>
              <a:prstGeom prst="rect">
                <a:avLst/>
              </a:prstGeom>
              <a:blipFill rotWithShape="1">
                <a:blip r:embed="rId4"/>
                <a:stretch>
                  <a:fillRect l="-2468" r="-1410" b="-1120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32677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 animBg="1"/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197197" y="28636"/>
                <a:ext cx="5546775" cy="7042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u="sng" dirty="0" smtClean="0"/>
                  <a:t>Španělský jazyk</a:t>
                </a:r>
                <a:r>
                  <a:rPr lang="cs-CZ" sz="2800" dirty="0" smtClean="0"/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22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154</m:t>
                        </m:r>
                      </m:den>
                    </m:f>
                  </m:oMath>
                </a14:m>
                <a:r>
                  <a:rPr lang="cs-CZ" sz="2800" dirty="0" smtClean="0"/>
                  <a:t> = 0,143 = </a:t>
                </a:r>
                <a:r>
                  <a:rPr lang="cs-CZ" sz="2800" b="1" dirty="0" smtClean="0"/>
                  <a:t>14,3 %</a:t>
                </a:r>
                <a:endParaRPr lang="cs-CZ" sz="2800" b="1" dirty="0"/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197" y="28636"/>
                <a:ext cx="5546775" cy="704295"/>
              </a:xfrm>
              <a:prstGeom prst="rect">
                <a:avLst/>
              </a:prstGeom>
              <a:blipFill rotWithShape="1">
                <a:blip r:embed="rId3"/>
                <a:stretch>
                  <a:fillRect l="-2198" r="-1429" b="-1217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197197" y="732931"/>
                <a:ext cx="5724223" cy="7018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800" u="sng" dirty="0" smtClean="0"/>
                  <a:t>Francouzský jazyk</a:t>
                </a:r>
                <a:r>
                  <a:rPr lang="cs-CZ" sz="2800" dirty="0" smtClean="0"/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154</m:t>
                        </m:r>
                      </m:den>
                    </m:f>
                  </m:oMath>
                </a14:m>
                <a:r>
                  <a:rPr lang="cs-CZ" sz="2800" dirty="0" smtClean="0"/>
                  <a:t> = 0,045 = </a:t>
                </a:r>
                <a:r>
                  <a:rPr lang="cs-CZ" sz="2800" b="1" dirty="0" smtClean="0"/>
                  <a:t>4,5 %</a:t>
                </a:r>
                <a:endParaRPr lang="cs-CZ" sz="2800" b="1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197" y="732931"/>
                <a:ext cx="5724223" cy="701859"/>
              </a:xfrm>
              <a:prstGeom prst="rect">
                <a:avLst/>
              </a:prstGeom>
              <a:blipFill rotWithShape="1">
                <a:blip r:embed="rId4"/>
                <a:stretch>
                  <a:fillRect l="-2130" r="-852" b="-1130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0197741"/>
              </p:ext>
            </p:extLst>
          </p:nvPr>
        </p:nvGraphicFramePr>
        <p:xfrm>
          <a:off x="1691680" y="2204864"/>
          <a:ext cx="6264695" cy="1453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2939"/>
                <a:gridCol w="1252939"/>
                <a:gridCol w="1252939"/>
                <a:gridCol w="1197760"/>
                <a:gridCol w="1308118"/>
              </a:tblGrid>
              <a:tr h="406844">
                <a:tc>
                  <a:txBody>
                    <a:bodyPr/>
                    <a:lstStyle/>
                    <a:p>
                      <a:r>
                        <a:rPr lang="cs-CZ" dirty="0" smtClean="0"/>
                        <a:t>Cizí jazyk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anglický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německý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španělský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francouzský</a:t>
                      </a:r>
                      <a:endParaRPr lang="cs-CZ" dirty="0"/>
                    </a:p>
                  </a:txBody>
                  <a:tcPr/>
                </a:tc>
              </a:tr>
              <a:tr h="406844">
                <a:tc>
                  <a:txBody>
                    <a:bodyPr/>
                    <a:lstStyle/>
                    <a:p>
                      <a:r>
                        <a:rPr lang="cs-CZ" dirty="0" smtClean="0"/>
                        <a:t>Četnost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/>
                </a:tc>
              </a:tr>
              <a:tr h="406844">
                <a:tc>
                  <a:txBody>
                    <a:bodyPr/>
                    <a:lstStyle/>
                    <a:p>
                      <a:r>
                        <a:rPr lang="cs-CZ" dirty="0" smtClean="0"/>
                        <a:t>Relativní četnost</a:t>
                      </a:r>
                      <a:r>
                        <a:rPr lang="cs-CZ" baseline="0" dirty="0" smtClean="0"/>
                        <a:t>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68,2 %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13 %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14,3 %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4,5 %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197197" y="1570182"/>
            <a:ext cx="796602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Tabulku rozdělení četností můžeme doplnit o relativní</a:t>
            </a:r>
          </a:p>
          <a:p>
            <a:r>
              <a:rPr lang="cs-CZ" sz="2800" dirty="0" smtClean="0"/>
              <a:t>četnosti:</a:t>
            </a:r>
            <a:endParaRPr lang="cs-CZ" sz="2800" dirty="0"/>
          </a:p>
        </p:txBody>
      </p:sp>
      <p:graphicFrame>
        <p:nvGraphicFramePr>
          <p:cNvPr id="6" name="Graf 5"/>
          <p:cNvGraphicFramePr/>
          <p:nvPr>
            <p:extLst>
              <p:ext uri="{D42A27DB-BD31-4B8C-83A1-F6EECF244321}">
                <p14:modId xmlns:p14="http://schemas.microsoft.com/office/powerpoint/2010/main" val="2386944832"/>
              </p:ext>
            </p:extLst>
          </p:nvPr>
        </p:nvGraphicFramePr>
        <p:xfrm>
          <a:off x="1691680" y="3861048"/>
          <a:ext cx="6096000" cy="2762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142049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Graphic spid="6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05921" y="89803"/>
            <a:ext cx="20086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u="sng" dirty="0" smtClean="0"/>
              <a:t>Příklad č. 2:</a:t>
            </a:r>
            <a:endParaRPr lang="cs-CZ" sz="2800" b="1" u="sng" dirty="0"/>
          </a:p>
        </p:txBody>
      </p:sp>
      <p:sp>
        <p:nvSpPr>
          <p:cNvPr id="3" name="TextovéPole 2"/>
          <p:cNvSpPr txBox="1"/>
          <p:nvPr/>
        </p:nvSpPr>
        <p:spPr>
          <a:xfrm>
            <a:off x="105921" y="476672"/>
            <a:ext cx="906239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Pavel házel současně dvěma kostkami a postupně si zapisoval</a:t>
            </a:r>
          </a:p>
          <a:p>
            <a:r>
              <a:rPr lang="cs-CZ" sz="2800" dirty="0"/>
              <a:t>s</a:t>
            </a:r>
            <a:r>
              <a:rPr lang="cs-CZ" sz="2800" dirty="0" smtClean="0"/>
              <a:t>oučet čísel, která na nich padla:</a:t>
            </a:r>
          </a:p>
          <a:p>
            <a:r>
              <a:rPr lang="cs-CZ" sz="2800" dirty="0" smtClean="0"/>
              <a:t>  </a:t>
            </a:r>
            <a:endParaRPr lang="cs-CZ" sz="28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105920" y="1384613"/>
            <a:ext cx="88025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7, 9, 11, 3, 3, 6, 10, 2, 10, 3, 11, 8, 5, 2, 4, 11, 8, 12, 6, 12, 7,</a:t>
            </a:r>
          </a:p>
          <a:p>
            <a:r>
              <a:rPr lang="cs-CZ" sz="2800" dirty="0" smtClean="0"/>
              <a:t>5, 5, 9, 4, 10, 12, 4, 4, 9, 2, 11, 11, 6, 2, 11. 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105920" y="2267585"/>
            <a:ext cx="83439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Určete četnosti a relativní četnosti jednotlivých hodnot.</a:t>
            </a:r>
            <a:endParaRPr lang="cs-CZ" sz="2800" dirty="0"/>
          </a:p>
        </p:txBody>
      </p:sp>
      <p:cxnSp>
        <p:nvCxnSpPr>
          <p:cNvPr id="9" name="Přímá spojnice 8"/>
          <p:cNvCxnSpPr/>
          <p:nvPr/>
        </p:nvCxnSpPr>
        <p:spPr>
          <a:xfrm>
            <a:off x="96362" y="2790805"/>
            <a:ext cx="882164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ovéPole 9"/>
          <p:cNvSpPr txBox="1"/>
          <p:nvPr/>
        </p:nvSpPr>
        <p:spPr>
          <a:xfrm>
            <a:off x="105921" y="2790805"/>
            <a:ext cx="880253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Statistickým souborem </a:t>
            </a:r>
            <a:r>
              <a:rPr lang="cs-CZ" sz="2800" dirty="0" smtClean="0"/>
              <a:t>je množina všech 36 hodů dvěma </a:t>
            </a:r>
          </a:p>
          <a:p>
            <a:r>
              <a:rPr lang="cs-CZ" sz="2800" dirty="0"/>
              <a:t>k</a:t>
            </a:r>
            <a:r>
              <a:rPr lang="cs-CZ" sz="2800" dirty="0" smtClean="0"/>
              <a:t>ostkami. </a:t>
            </a:r>
            <a:r>
              <a:rPr lang="cs-CZ" sz="2800" b="1" dirty="0" smtClean="0"/>
              <a:t>Zkoumaným znakem </a:t>
            </a:r>
            <a:r>
              <a:rPr lang="cs-CZ" sz="2800" dirty="0" smtClean="0"/>
              <a:t>je součet čísel, která padla</a:t>
            </a:r>
          </a:p>
          <a:p>
            <a:r>
              <a:rPr lang="cs-CZ" sz="2800" dirty="0"/>
              <a:t>n</a:t>
            </a:r>
            <a:r>
              <a:rPr lang="cs-CZ" sz="2800" dirty="0" smtClean="0"/>
              <a:t>a kostkách. Tento znak má celkem </a:t>
            </a:r>
            <a:r>
              <a:rPr lang="cs-CZ" sz="2800" b="1" dirty="0" smtClean="0"/>
              <a:t>11 hodnot </a:t>
            </a:r>
            <a:r>
              <a:rPr lang="cs-CZ" sz="2800" dirty="0" smtClean="0"/>
              <a:t>(součty 2 až </a:t>
            </a:r>
          </a:p>
          <a:p>
            <a:r>
              <a:rPr lang="cs-CZ" sz="2800" dirty="0" smtClean="0"/>
              <a:t>12).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1" name="Tabulka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72196103"/>
                  </p:ext>
                </p:extLst>
              </p:nvPr>
            </p:nvGraphicFramePr>
            <p:xfrm>
              <a:off x="348683" y="4725144"/>
              <a:ext cx="8576867" cy="164819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80120"/>
                    <a:gridCol w="648072"/>
                    <a:gridCol w="648072"/>
                    <a:gridCol w="578693"/>
                    <a:gridCol w="675419"/>
                    <a:gridCol w="658057"/>
                    <a:gridCol w="714739"/>
                    <a:gridCol w="714739"/>
                    <a:gridCol w="714739"/>
                    <a:gridCol w="714739"/>
                    <a:gridCol w="714739"/>
                    <a:gridCol w="714739"/>
                  </a:tblGrid>
                  <a:tr h="504055">
                    <a:tc>
                      <a:txBody>
                        <a:bodyPr/>
                        <a:lstStyle/>
                        <a:p>
                          <a:r>
                            <a:rPr lang="cs-CZ" dirty="0" smtClean="0"/>
                            <a:t>Součet 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dirty="0" smtClean="0"/>
                            <a:t>2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dirty="0" smtClean="0"/>
                            <a:t>3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dirty="0" smtClean="0"/>
                            <a:t>4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dirty="0" smtClean="0"/>
                            <a:t>5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dirty="0" smtClean="0"/>
                            <a:t>6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dirty="0" smtClean="0"/>
                            <a:t>7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dirty="0" smtClean="0"/>
                            <a:t>8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dirty="0" smtClean="0"/>
                            <a:t>9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dirty="0" smtClean="0"/>
                            <a:t>10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dirty="0" smtClean="0"/>
                            <a:t>11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dirty="0" smtClean="0"/>
                            <a:t>12</a:t>
                          </a:r>
                          <a:endParaRPr lang="cs-CZ" dirty="0"/>
                        </a:p>
                      </a:txBody>
                      <a:tcPr/>
                    </a:tc>
                  </a:tr>
                  <a:tr h="504056">
                    <a:tc>
                      <a:txBody>
                        <a:bodyPr/>
                        <a:lstStyle/>
                        <a:p>
                          <a:r>
                            <a:rPr lang="cs-CZ" dirty="0" smtClean="0"/>
                            <a:t>Četnost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dirty="0" smtClean="0"/>
                            <a:t>4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dirty="0" smtClean="0"/>
                            <a:t>3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dirty="0" smtClean="0"/>
                            <a:t>4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dirty="0" smtClean="0"/>
                            <a:t>3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dirty="0" smtClean="0"/>
                            <a:t>3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dirty="0" smtClean="0"/>
                            <a:t>2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dirty="0" smtClean="0"/>
                            <a:t>2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dirty="0" smtClean="0"/>
                            <a:t>3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dirty="0" smtClean="0"/>
                            <a:t>3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dirty="0" smtClean="0"/>
                            <a:t>6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dirty="0" smtClean="0"/>
                            <a:t>3</a:t>
                          </a:r>
                          <a:endParaRPr lang="cs-CZ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cs-CZ" dirty="0" smtClean="0"/>
                            <a:t>Relativní četnost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cs-CZ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cs-CZ" b="0" i="1" smtClean="0">
                                        <a:latin typeface="Cambria Math"/>
                                      </a:rPr>
                                      <m:t>9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cs-CZ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cs-CZ" b="0" i="1" smtClean="0">
                                        <a:latin typeface="Cambria Math"/>
                                      </a:rPr>
                                      <m:t>12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cs-CZ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cs-CZ" b="0" i="1" smtClean="0">
                                        <a:latin typeface="Cambria Math"/>
                                      </a:rPr>
                                      <m:t>9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cs-CZ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cs-CZ" b="0" i="1" smtClean="0">
                                        <a:latin typeface="Cambria Math"/>
                                      </a:rPr>
                                      <m:t>12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cs-CZ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cs-CZ" b="0" i="1" smtClean="0">
                                        <a:latin typeface="Cambria Math"/>
                                      </a:rPr>
                                      <m:t>12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cs-CZ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cs-CZ" b="0" i="1" smtClean="0">
                                        <a:latin typeface="Cambria Math"/>
                                      </a:rPr>
                                      <m:t>18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cs-CZ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cs-CZ" b="0" i="1" smtClean="0">
                                        <a:latin typeface="Cambria Math"/>
                                      </a:rPr>
                                      <m:t>18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cs-CZ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cs-CZ" b="0" i="1" smtClean="0">
                                        <a:latin typeface="Cambria Math"/>
                                      </a:rPr>
                                      <m:t>12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cs-CZ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cs-CZ" b="0" i="1" smtClean="0">
                                        <a:latin typeface="Cambria Math"/>
                                      </a:rPr>
                                      <m:t>12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cs-CZ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cs-CZ" b="0" i="1" smtClean="0">
                                        <a:latin typeface="Cambria Math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cs-CZ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cs-CZ" b="0" i="1" smtClean="0">
                                        <a:latin typeface="Cambria Math"/>
                                      </a:rPr>
                                      <m:t>12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cs-CZ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1" name="Tabulka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72196103"/>
                  </p:ext>
                </p:extLst>
              </p:nvPr>
            </p:nvGraphicFramePr>
            <p:xfrm>
              <a:off x="348683" y="4725144"/>
              <a:ext cx="8576867" cy="164819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80120"/>
                    <a:gridCol w="648072"/>
                    <a:gridCol w="648072"/>
                    <a:gridCol w="578693"/>
                    <a:gridCol w="675419"/>
                    <a:gridCol w="658057"/>
                    <a:gridCol w="714739"/>
                    <a:gridCol w="714739"/>
                    <a:gridCol w="714739"/>
                    <a:gridCol w="714739"/>
                    <a:gridCol w="714739"/>
                    <a:gridCol w="714739"/>
                  </a:tblGrid>
                  <a:tr h="504055">
                    <a:tc>
                      <a:txBody>
                        <a:bodyPr/>
                        <a:lstStyle/>
                        <a:p>
                          <a:r>
                            <a:rPr lang="cs-CZ" dirty="0" smtClean="0"/>
                            <a:t>Součet 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dirty="0" smtClean="0"/>
                            <a:t>2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dirty="0" smtClean="0"/>
                            <a:t>3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dirty="0" smtClean="0"/>
                            <a:t>4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dirty="0" smtClean="0"/>
                            <a:t>5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dirty="0" smtClean="0"/>
                            <a:t>6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dirty="0" smtClean="0"/>
                            <a:t>7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dirty="0" smtClean="0"/>
                            <a:t>8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dirty="0" smtClean="0"/>
                            <a:t>9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dirty="0" smtClean="0"/>
                            <a:t>10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dirty="0" smtClean="0"/>
                            <a:t>11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dirty="0" smtClean="0"/>
                            <a:t>12</a:t>
                          </a:r>
                          <a:endParaRPr lang="cs-CZ" dirty="0"/>
                        </a:p>
                      </a:txBody>
                      <a:tcPr/>
                    </a:tc>
                  </a:tr>
                  <a:tr h="504056">
                    <a:tc>
                      <a:txBody>
                        <a:bodyPr/>
                        <a:lstStyle/>
                        <a:p>
                          <a:r>
                            <a:rPr lang="cs-CZ" dirty="0" smtClean="0"/>
                            <a:t>Četnost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dirty="0" smtClean="0"/>
                            <a:t>4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dirty="0" smtClean="0"/>
                            <a:t>3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dirty="0" smtClean="0"/>
                            <a:t>4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dirty="0" smtClean="0"/>
                            <a:t>3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dirty="0" smtClean="0"/>
                            <a:t>3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dirty="0" smtClean="0"/>
                            <a:t>2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dirty="0" smtClean="0"/>
                            <a:t>2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dirty="0" smtClean="0"/>
                            <a:t>3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dirty="0" smtClean="0"/>
                            <a:t>3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dirty="0" smtClean="0"/>
                            <a:t>6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dirty="0" smtClean="0"/>
                            <a:t>3</a:t>
                          </a:r>
                          <a:endParaRPr lang="cs-CZ" dirty="0"/>
                        </a:p>
                      </a:txBody>
                      <a:tcPr/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r>
                            <a:rPr lang="cs-CZ" dirty="0" smtClean="0"/>
                            <a:t>Relativní četnost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165421" t="-161905" r="-1050467" b="-152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267925" t="-161905" r="-960377" b="-152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410526" t="-161905" r="-971579" b="-152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436937" t="-161905" r="-731532" b="-152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557009" t="-161905" r="-658879" b="-152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595763" t="-161905" r="-497458" b="-152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701709" t="-161905" r="-401709" b="-152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801709" t="-161905" r="-301709" b="-152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901709" t="-161905" r="-201709" b="-152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993220" t="-161905" r="-100000" b="-152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1102564" t="-161905" r="-855" b="-15238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75991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4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4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4" grpId="1"/>
      <p:bldP spid="5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79512" y="188640"/>
            <a:ext cx="8856984" cy="95410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Podívejte se, jak můžeme rozdělení četností hodnot tohoto</a:t>
            </a:r>
          </a:p>
          <a:p>
            <a:r>
              <a:rPr lang="cs-CZ" sz="2800" dirty="0"/>
              <a:t>z</a:t>
            </a:r>
            <a:r>
              <a:rPr lang="cs-CZ" sz="2800" dirty="0" smtClean="0"/>
              <a:t>naku znázornit různými diagramy:</a:t>
            </a:r>
            <a:endParaRPr lang="cs-CZ" sz="2800" dirty="0"/>
          </a:p>
        </p:txBody>
      </p:sp>
      <p:graphicFrame>
        <p:nvGraphicFramePr>
          <p:cNvPr id="3" name="Graf 2"/>
          <p:cNvGraphicFramePr/>
          <p:nvPr>
            <p:extLst>
              <p:ext uri="{D42A27DB-BD31-4B8C-83A1-F6EECF244321}">
                <p14:modId xmlns:p14="http://schemas.microsoft.com/office/powerpoint/2010/main" val="2212800600"/>
              </p:ext>
            </p:extLst>
          </p:nvPr>
        </p:nvGraphicFramePr>
        <p:xfrm>
          <a:off x="179512" y="1340768"/>
          <a:ext cx="8856984" cy="5272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07502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Graphic spid="3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 1"/>
          <p:cNvGraphicFramePr/>
          <p:nvPr>
            <p:extLst>
              <p:ext uri="{D42A27DB-BD31-4B8C-83A1-F6EECF244321}">
                <p14:modId xmlns:p14="http://schemas.microsoft.com/office/powerpoint/2010/main" val="2227854267"/>
              </p:ext>
            </p:extLst>
          </p:nvPr>
        </p:nvGraphicFramePr>
        <p:xfrm>
          <a:off x="107504" y="116632"/>
          <a:ext cx="8784976" cy="6624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82791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af 2"/>
          <p:cNvGraphicFramePr/>
          <p:nvPr>
            <p:extLst>
              <p:ext uri="{D42A27DB-BD31-4B8C-83A1-F6EECF244321}">
                <p14:modId xmlns:p14="http://schemas.microsoft.com/office/powerpoint/2010/main" val="2879947870"/>
              </p:ext>
            </p:extLst>
          </p:nvPr>
        </p:nvGraphicFramePr>
        <p:xfrm>
          <a:off x="107504" y="188640"/>
          <a:ext cx="8856984" cy="6552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64996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709</Words>
  <Application>Microsoft Office PowerPoint</Application>
  <PresentationFormat>Předvádění na obrazovce (4:3)</PresentationFormat>
  <Paragraphs>145</Paragraphs>
  <Slides>9</Slides>
  <Notes>9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systému Office</vt:lpstr>
      <vt:lpstr>Absolutní a relativní četnost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Petr</cp:lastModifiedBy>
  <cp:revision>77</cp:revision>
  <dcterms:created xsi:type="dcterms:W3CDTF">2012-06-18T15:15:37Z</dcterms:created>
  <dcterms:modified xsi:type="dcterms:W3CDTF">2013-07-26T16:42:20Z</dcterms:modified>
</cp:coreProperties>
</file>