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Výtvarn</a:t>
                    </a:r>
                    <a:r>
                      <a:rPr lang="cs-CZ" smtClean="0"/>
                      <a:t>ý</a:t>
                    </a:r>
                    <a:r>
                      <a:rPr lang="en-US" smtClean="0"/>
                      <a:t>; </a:t>
                    </a:r>
                    <a:r>
                      <a:rPr lang="en-US"/>
                      <a:t>3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List1!$A$2:$A$8</c:f>
              <c:strCache>
                <c:ptCount val="7"/>
                <c:pt idx="0">
                  <c:v>Dramatický kroužek</c:v>
                </c:pt>
                <c:pt idx="1">
                  <c:v>Fotbal</c:v>
                </c:pt>
                <c:pt idx="2">
                  <c:v>Florbal</c:v>
                </c:pt>
                <c:pt idx="3">
                  <c:v>Výtvarná výchova</c:v>
                </c:pt>
                <c:pt idx="4">
                  <c:v>Přírodovědný kroužek</c:v>
                </c:pt>
                <c:pt idx="5">
                  <c:v>Volejbal</c:v>
                </c:pt>
                <c:pt idx="6">
                  <c:v>Fotografický kroužek</c:v>
                </c:pt>
              </c:strCache>
            </c:strRef>
          </c:cat>
          <c:val>
            <c:numRef>
              <c:f>List1!$B$2:$B$8</c:f>
              <c:numCache>
                <c:formatCode>Vęeobecný</c:formatCode>
                <c:ptCount val="7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err="1"/>
                      <a:t>Dramatický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kroužek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1</a:t>
                    </a:r>
                    <a:r>
                      <a:rPr lang="cs-CZ" dirty="0" smtClean="0"/>
                      <a:t>6,</a:t>
                    </a:r>
                    <a:r>
                      <a:rPr lang="en-US" dirty="0" smtClean="0"/>
                      <a:t>7</a:t>
                    </a:r>
                    <a:r>
                      <a:rPr lang="cs-CZ" dirty="0" smtClean="0"/>
                      <a:t>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err="1"/>
                      <a:t>Fotbal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2</a:t>
                    </a:r>
                    <a:r>
                      <a:rPr lang="cs-CZ" dirty="0" smtClean="0"/>
                      <a:t>0,8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err="1"/>
                      <a:t>Florbal</a:t>
                    </a:r>
                    <a:r>
                      <a:rPr lang="en-US"/>
                      <a:t>
</a:t>
                    </a:r>
                    <a:r>
                      <a:rPr lang="en-US" smtClean="0"/>
                      <a:t>25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err="1" smtClean="0"/>
                      <a:t>Výtvarn</a:t>
                    </a:r>
                    <a:r>
                      <a:rPr lang="cs-CZ" dirty="0" smtClean="0"/>
                      <a:t>ý</a:t>
                    </a:r>
                    <a:r>
                      <a:rPr lang="en-US" dirty="0" smtClean="0"/>
                      <a:t>; </a:t>
                    </a:r>
                    <a:r>
                      <a:rPr lang="cs-CZ" dirty="0" smtClean="0"/>
                      <a:t>12,5</a:t>
                    </a:r>
                    <a:r>
                      <a:rPr lang="cs-CZ" baseline="0" dirty="0" smtClean="0"/>
                      <a:t> 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err="1"/>
                      <a:t>Přírodovědný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kroužek</a:t>
                    </a:r>
                    <a:r>
                      <a:rPr lang="en-US"/>
                      <a:t>
</a:t>
                    </a:r>
                    <a:r>
                      <a:rPr lang="en-US" smtClean="0"/>
                      <a:t>8</a:t>
                    </a:r>
                    <a:r>
                      <a:rPr lang="cs-CZ" smtClean="0"/>
                      <a:t>,3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err="1"/>
                      <a:t>Volejbal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1</a:t>
                    </a:r>
                    <a:r>
                      <a:rPr lang="cs-CZ" dirty="0" smtClean="0"/>
                      <a:t>2,5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err="1"/>
                      <a:t>Fotografický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kroužek</a:t>
                    </a:r>
                    <a:r>
                      <a:rPr lang="en-US"/>
                      <a:t>
</a:t>
                    </a:r>
                    <a:r>
                      <a:rPr lang="en-US" smtClean="0"/>
                      <a:t>4</a:t>
                    </a:r>
                    <a:r>
                      <a:rPr lang="cs-CZ" smtClean="0"/>
                      <a:t>,2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List1!$A$2:$A$8</c:f>
              <c:strCache>
                <c:ptCount val="7"/>
                <c:pt idx="0">
                  <c:v>Dramatický kroužek</c:v>
                </c:pt>
                <c:pt idx="1">
                  <c:v>Fotbal</c:v>
                </c:pt>
                <c:pt idx="2">
                  <c:v>Florbal</c:v>
                </c:pt>
                <c:pt idx="3">
                  <c:v>Výtvarná výchova</c:v>
                </c:pt>
                <c:pt idx="4">
                  <c:v>Přírodovědný kroužek</c:v>
                </c:pt>
                <c:pt idx="5">
                  <c:v>Volejbal</c:v>
                </c:pt>
                <c:pt idx="6">
                  <c:v>Fotografický kroužek</c:v>
                </c:pt>
              </c:strCache>
            </c:strRef>
          </c:cat>
          <c:val>
            <c:numRef>
              <c:f>List1!$B$2:$B$8</c:f>
              <c:numCache>
                <c:formatCode>Vęeobecný</c:formatCode>
                <c:ptCount val="7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Dramatický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List1!$B$2</c:f>
              <c:numCache>
                <c:formatCode>Vęeobecný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Fotbal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List1!$C$2</c:f>
              <c:numCache>
                <c:formatCode>Vęeobecný</c:formatCode>
                <c:ptCount val="1"/>
                <c:pt idx="0">
                  <c:v>5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Florbal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List1!$D$2</c:f>
              <c:numCache>
                <c:formatCode>Vęeobecný</c:formatCode>
                <c:ptCount val="1"/>
                <c:pt idx="0">
                  <c:v>6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Výtvarný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List1!$E$2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Přírodovědný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List1!$F$2</c:f>
              <c:numCache>
                <c:formatCode>Vęeobecný</c:formatCode>
                <c:ptCount val="1"/>
                <c:pt idx="0">
                  <c:v>2</c:v>
                </c:pt>
              </c:numCache>
            </c:numRef>
          </c:val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Volejbal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List1!$G$2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Fotografický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List1!$H$2</c:f>
              <c:numCache>
                <c:formatCode>Vęeobecný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240512"/>
        <c:axId val="92242304"/>
      </c:barChart>
      <c:catAx>
        <c:axId val="92240512"/>
        <c:scaling>
          <c:orientation val="minMax"/>
        </c:scaling>
        <c:delete val="0"/>
        <c:axPos val="b"/>
        <c:numFmt formatCode="Vęeobecný" sourceLinked="1"/>
        <c:majorTickMark val="out"/>
        <c:minorTickMark val="none"/>
        <c:tickLblPos val="nextTo"/>
        <c:crossAx val="92242304"/>
        <c:crosses val="autoZero"/>
        <c:auto val="1"/>
        <c:lblAlgn val="ctr"/>
        <c:lblOffset val="100"/>
        <c:noMultiLvlLbl val="0"/>
      </c:catAx>
      <c:valAx>
        <c:axId val="92242304"/>
        <c:scaling>
          <c:orientation val="minMax"/>
        </c:scaling>
        <c:delete val="0"/>
        <c:axPos val="l"/>
        <c:majorGridlines/>
        <c:numFmt formatCode="Vęeobecný" sourceLinked="1"/>
        <c:majorTickMark val="out"/>
        <c:minorTickMark val="none"/>
        <c:tickLblPos val="nextTo"/>
        <c:crossAx val="922405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/>
              <a:t>Kroužky ve 4. B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cat>
            <c:strRef>
              <c:f>List1!$A$2:$A$8</c:f>
              <c:strCache>
                <c:ptCount val="7"/>
                <c:pt idx="0">
                  <c:v>Dramatický</c:v>
                </c:pt>
                <c:pt idx="1">
                  <c:v>Fotbal</c:v>
                </c:pt>
                <c:pt idx="2">
                  <c:v>Florbal</c:v>
                </c:pt>
                <c:pt idx="3">
                  <c:v>Výtvarný</c:v>
                </c:pt>
                <c:pt idx="4">
                  <c:v>Přírodovědný</c:v>
                </c:pt>
                <c:pt idx="5">
                  <c:v>Volejbal</c:v>
                </c:pt>
                <c:pt idx="6">
                  <c:v>Fotografický</c:v>
                </c:pt>
              </c:strCache>
            </c:strRef>
          </c:cat>
          <c:val>
            <c:numRef>
              <c:f>List1!$B$2:$B$8</c:f>
              <c:numCache>
                <c:formatCode>Vęeobecný</c:formatCode>
                <c:ptCount val="7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276608"/>
        <c:axId val="92278144"/>
      </c:lineChart>
      <c:catAx>
        <c:axId val="92276608"/>
        <c:scaling>
          <c:orientation val="minMax"/>
        </c:scaling>
        <c:delete val="0"/>
        <c:axPos val="b"/>
        <c:majorTickMark val="out"/>
        <c:minorTickMark val="none"/>
        <c:tickLblPos val="nextTo"/>
        <c:crossAx val="92278144"/>
        <c:crosses val="autoZero"/>
        <c:auto val="1"/>
        <c:lblAlgn val="ctr"/>
        <c:lblOffset val="100"/>
        <c:noMultiLvlLbl val="0"/>
      </c:catAx>
      <c:valAx>
        <c:axId val="92278144"/>
        <c:scaling>
          <c:orientation val="minMax"/>
        </c:scaling>
        <c:delete val="0"/>
        <c:axPos val="l"/>
        <c:majorGridlines/>
        <c:numFmt formatCode="Vęeobecný" sourceLinked="1"/>
        <c:majorTickMark val="out"/>
        <c:minorTickMark val="none"/>
        <c:tickLblPos val="nextTo"/>
        <c:crossAx val="92276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0.86567</cdr:x>
      <cdr:y>0.09731</cdr:y>
    </cdr:from>
    <cdr:to>
      <cdr:x>0.97018</cdr:x>
      <cdr:y>0.25177</cdr:y>
    </cdr:to>
    <cdr:sp macro="" textlink="">
      <cdr:nvSpPr>
        <cdr:cNvPr id="3" name="TextovéPole 2"/>
        <cdr:cNvSpPr txBox="1"/>
      </cdr:nvSpPr>
      <cdr:spPr>
        <a:xfrm xmlns:a="http://schemas.openxmlformats.org/drawingml/2006/main">
          <a:off x="7574095" y="5760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s-CZ" sz="1100" dirty="0"/>
        </a:p>
      </cdr:txBody>
    </cdr:sp>
  </cdr:relSizeAnchor>
  <cdr:relSizeAnchor xmlns:cdr="http://schemas.openxmlformats.org/drawingml/2006/chartDrawing">
    <cdr:from>
      <cdr:x>0.7093</cdr:x>
      <cdr:y>0.10418</cdr:y>
    </cdr:from>
    <cdr:to>
      <cdr:x>0.81381</cdr:x>
      <cdr:y>0.25864</cdr:y>
    </cdr:to>
    <cdr:sp macro="" textlink="">
      <cdr:nvSpPr>
        <cdr:cNvPr id="4" name="TextovéPole 3"/>
        <cdr:cNvSpPr txBox="1"/>
      </cdr:nvSpPr>
      <cdr:spPr>
        <a:xfrm xmlns:a="http://schemas.openxmlformats.org/drawingml/2006/main">
          <a:off x="6205943" y="61671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s-CZ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415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415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0624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817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415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6152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072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chart" Target="../charts/chart2.xm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7714" y="1690179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Diagramy - opakování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247225"/>
              </p:ext>
            </p:extLst>
          </p:nvPr>
        </p:nvGraphicFramePr>
        <p:xfrm>
          <a:off x="727714" y="2330319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Cvičení k opakování kruhového a </a:t>
                      </a:r>
                      <a:r>
                        <a:rPr lang="cs-CZ" smtClean="0"/>
                        <a:t>sloupkového </a:t>
                      </a:r>
                      <a:r>
                        <a:rPr lang="cs-CZ" smtClean="0"/>
                        <a:t>diagramu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a druhá strana tvoří pracovní list pro žáky. Samostatně řeší úlohu k opakování kruhového a sloupkového diagramu. Postupným procházením dalších stránek provádíme kontrolu</a:t>
                      </a:r>
                      <a:r>
                        <a:rPr lang="cs-CZ" baseline="0" dirty="0" smtClean="0"/>
                        <a:t> a rozbor řešení.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5800" y="260648"/>
            <a:ext cx="8950696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u="sng" dirty="0" smtClean="0"/>
              <a:t>Příklad</a:t>
            </a:r>
            <a:r>
              <a:rPr lang="cs-CZ" sz="2800" dirty="0" smtClean="0"/>
              <a:t>: Každý žák ve třídě 4. B navštěvuje právě jeden</a:t>
            </a:r>
          </a:p>
          <a:p>
            <a:r>
              <a:rPr lang="cs-CZ" sz="2800" dirty="0" smtClean="0"/>
              <a:t>kroužek. Na základě údajů z následujícího kruhového diagramu: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85800" y="1890410"/>
            <a:ext cx="895069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a) určete, kolik žáků chodí do třídy 4. B;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85674" y="2586004"/>
            <a:ext cx="8950821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b) vytvořte tabulku znázorňující rozdělení četností;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85674" y="3354888"/>
            <a:ext cx="8950821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c) vypočítejte příslušné relativní četnosti jednotlivých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hodnot tohoto znaku;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85675" y="4417948"/>
            <a:ext cx="895082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d) určete středové úhly jednotlivých kruhových výsečí;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85675" y="5138028"/>
            <a:ext cx="895082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e) znázorněte rozdělení četností sloupkovým diagramem;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85674" y="5897595"/>
            <a:ext cx="8950821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f) vytvořte spojnicový diagram.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8712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3490333553"/>
              </p:ext>
            </p:extLst>
          </p:nvPr>
        </p:nvGraphicFramePr>
        <p:xfrm>
          <a:off x="166257" y="908720"/>
          <a:ext cx="8749383" cy="5919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07504" y="287070"/>
            <a:ext cx="8928992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/>
              <a:t>Kroužky žáků 4. B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13760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84284"/>
            <a:ext cx="871296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ŘEŠENÍ</a:t>
            </a:r>
            <a:endParaRPr lang="cs-CZ" sz="32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1124744"/>
            <a:ext cx="4592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a) 4 + 5 + 6 + 3 + 2 + 3 + 1 = </a:t>
            </a:r>
            <a:r>
              <a:rPr lang="cs-CZ" sz="2800" b="1" u="sng" dirty="0" smtClean="0"/>
              <a:t>24</a:t>
            </a:r>
            <a:endParaRPr lang="cs-CZ" sz="28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1647964"/>
            <a:ext cx="4150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Do třídy 4. B chodí 24 žáků.</a:t>
            </a:r>
            <a:endParaRPr lang="cs-CZ" sz="2800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0" y="217118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251520" y="2420888"/>
            <a:ext cx="45132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b) Tabulka rozdělení četností: </a:t>
            </a:r>
            <a:endParaRPr lang="cs-CZ" sz="2800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103023"/>
              </p:ext>
            </p:extLst>
          </p:nvPr>
        </p:nvGraphicFramePr>
        <p:xfrm>
          <a:off x="8718" y="2944108"/>
          <a:ext cx="913528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910"/>
                <a:gridCol w="1261132"/>
                <a:gridCol w="864096"/>
                <a:gridCol w="864096"/>
                <a:gridCol w="1080120"/>
                <a:gridCol w="1512168"/>
                <a:gridCol w="1008112"/>
                <a:gridCol w="140364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Kroužek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Dramatický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Fotbal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Florbal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Výtvarný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Přírodovědný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Volejbal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Fotografický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Četnost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Přímá spojnice 9"/>
          <p:cNvCxnSpPr/>
          <p:nvPr/>
        </p:nvCxnSpPr>
        <p:spPr>
          <a:xfrm>
            <a:off x="0" y="3933056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251520" y="4066481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c) Relativní četnosti hodnot, středové úhly kruhových výsečí 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251520" y="4589701"/>
                <a:ext cx="8892480" cy="7033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Dramatický</a:t>
                </a:r>
                <a:r>
                  <a:rPr lang="cs-CZ" sz="28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sz="2800" dirty="0" smtClean="0"/>
                  <a:t> = 0,167 = </a:t>
                </a:r>
                <a:r>
                  <a:rPr lang="cs-CZ" sz="2800" b="1" dirty="0" smtClean="0"/>
                  <a:t>16,7 % </a:t>
                </a:r>
                <a:r>
                  <a:rPr lang="cs-CZ" sz="2800" dirty="0" smtClean="0"/>
                  <a:t>… středový úhel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𝟔𝟎</m:t>
                        </m:r>
                      </m:e>
                      <m:sup>
                        <m:r>
                          <a:rPr lang="cs-CZ" sz="28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589701"/>
                <a:ext cx="8892480" cy="703398"/>
              </a:xfrm>
              <a:prstGeom prst="rect">
                <a:avLst/>
              </a:prstGeom>
              <a:blipFill rotWithShape="1">
                <a:blip r:embed="rId3"/>
                <a:stretch>
                  <a:fillRect l="-1371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251520" y="5314052"/>
                <a:ext cx="8712968" cy="707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Fotbal</a:t>
                </a:r>
                <a:r>
                  <a:rPr lang="cs-CZ" sz="28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r>
                  <a:rPr lang="cs-CZ" sz="2800" dirty="0" smtClean="0"/>
                  <a:t> = 0,208 = </a:t>
                </a:r>
                <a:r>
                  <a:rPr lang="cs-CZ" sz="2800" b="1" dirty="0" smtClean="0"/>
                  <a:t>20,8 %</a:t>
                </a:r>
                <a:r>
                  <a:rPr lang="cs-CZ" sz="2800" dirty="0" smtClean="0"/>
                  <a:t> …                středový úhel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𝟕𝟓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cs-CZ" sz="2800" b="1" dirty="0" smtClean="0"/>
                  <a:t>  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314052"/>
                <a:ext cx="8712968" cy="707758"/>
              </a:xfrm>
              <a:prstGeom prst="rect">
                <a:avLst/>
              </a:prstGeom>
              <a:blipFill rotWithShape="1">
                <a:blip r:embed="rId4"/>
                <a:stretch>
                  <a:fillRect l="-1399" b="-120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251520" y="6021810"/>
                <a:ext cx="8712968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Florbal</a:t>
                </a:r>
                <a:r>
                  <a:rPr lang="cs-CZ" sz="28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800" dirty="0" smtClean="0"/>
                  <a:t> = 0,25 = </a:t>
                </a:r>
                <a:r>
                  <a:rPr lang="cs-CZ" sz="2800" b="1" dirty="0" smtClean="0"/>
                  <a:t>25 %</a:t>
                </a:r>
                <a:r>
                  <a:rPr lang="cs-CZ" sz="2800" dirty="0" smtClean="0"/>
                  <a:t> …              středový úhel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𝟗</m:t>
                        </m:r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021810"/>
                <a:ext cx="8712968" cy="701602"/>
              </a:xfrm>
              <a:prstGeom prst="rect">
                <a:avLst/>
              </a:prstGeom>
              <a:blipFill rotWithShape="1">
                <a:blip r:embed="rId5"/>
                <a:stretch>
                  <a:fillRect l="-1399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720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14" grpId="0"/>
      <p:bldP spid="15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16562" y="116632"/>
                <a:ext cx="8927438" cy="703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Výtvarný</a:t>
                </a:r>
                <a:r>
                  <a:rPr lang="cs-CZ" sz="28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cs-CZ" sz="2800" dirty="0" smtClean="0"/>
                  <a:t> = 0,125 = </a:t>
                </a:r>
                <a:r>
                  <a:rPr lang="cs-CZ" sz="2800" b="1" dirty="0" smtClean="0"/>
                  <a:t>12,5 %</a:t>
                </a:r>
                <a:r>
                  <a:rPr lang="cs-CZ" sz="2800" dirty="0" smtClean="0"/>
                  <a:t> …        středový úhel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𝟒</m:t>
                        </m:r>
                        <m:r>
                          <a:rPr lang="cs-CZ" sz="2800" b="1" i="1">
                            <a:latin typeface="Cambria Math"/>
                          </a:rPr>
                          <m:t>𝟓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562" y="116632"/>
                <a:ext cx="8927438" cy="703654"/>
              </a:xfrm>
              <a:prstGeom prst="rect">
                <a:avLst/>
              </a:prstGeom>
              <a:blipFill rotWithShape="1">
                <a:blip r:embed="rId3"/>
                <a:stretch>
                  <a:fillRect l="-1434" b="-112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16562" y="854638"/>
                <a:ext cx="8927438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Přírodovědný</a:t>
                </a:r>
                <a:r>
                  <a:rPr lang="cs-CZ" sz="28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cs-CZ" sz="2800" dirty="0" smtClean="0"/>
                  <a:t> = 0,083 = </a:t>
                </a:r>
                <a:r>
                  <a:rPr lang="cs-CZ" sz="2800" b="1" dirty="0" smtClean="0"/>
                  <a:t>8,3 %</a:t>
                </a:r>
                <a:r>
                  <a:rPr lang="cs-CZ" sz="2800" dirty="0" smtClean="0"/>
                  <a:t> … středový úhel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𝟑</m:t>
                        </m:r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562" y="854638"/>
                <a:ext cx="8927438" cy="701602"/>
              </a:xfrm>
              <a:prstGeom prst="rect">
                <a:avLst/>
              </a:prstGeom>
              <a:blipFill rotWithShape="1">
                <a:blip r:embed="rId4"/>
                <a:stretch>
                  <a:fillRect l="-1434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16562" y="1571353"/>
                <a:ext cx="8927438" cy="703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Volejbal</a:t>
                </a:r>
                <a:r>
                  <a:rPr lang="cs-CZ" sz="2800" dirty="0" smtClean="0"/>
                  <a:t> ...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cs-CZ" sz="2800" dirty="0"/>
                  <a:t> = 0,125 = </a:t>
                </a:r>
                <a:r>
                  <a:rPr lang="cs-CZ" sz="2800" b="1" dirty="0"/>
                  <a:t>12,5 </a:t>
                </a:r>
                <a:r>
                  <a:rPr lang="cs-CZ" sz="2800" b="1" dirty="0" smtClean="0"/>
                  <a:t>%</a:t>
                </a:r>
                <a:r>
                  <a:rPr lang="cs-CZ" sz="2800" dirty="0" smtClean="0"/>
                  <a:t> …         středový úhel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𝟒𝟓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562" y="1571353"/>
                <a:ext cx="8927438" cy="703654"/>
              </a:xfrm>
              <a:prstGeom prst="rect">
                <a:avLst/>
              </a:prstGeom>
              <a:blipFill rotWithShape="1">
                <a:blip r:embed="rId5"/>
                <a:stretch>
                  <a:fillRect l="-1434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16562" y="2298176"/>
                <a:ext cx="8927438" cy="700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Fotografický</a:t>
                </a:r>
                <a:r>
                  <a:rPr lang="cs-CZ" sz="28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r>
                  <a:rPr lang="cs-CZ" sz="2800" dirty="0" smtClean="0"/>
                  <a:t> = 0,042 = </a:t>
                </a:r>
                <a:r>
                  <a:rPr lang="cs-CZ" sz="2800" b="1" dirty="0" smtClean="0"/>
                  <a:t>4,2 %</a:t>
                </a:r>
                <a:r>
                  <a:rPr lang="cs-CZ" sz="2800" dirty="0" smtClean="0"/>
                  <a:t> …           středový úhel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𝟏</m:t>
                        </m:r>
                        <m:r>
                          <a:rPr lang="cs-CZ" sz="2800" b="1" i="1">
                            <a:latin typeface="Cambria Math"/>
                          </a:rPr>
                          <m:t>𝟓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cs-CZ" sz="2800" dirty="0"/>
                  <a:t> 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562" y="2298176"/>
                <a:ext cx="8927438" cy="700705"/>
              </a:xfrm>
              <a:prstGeom prst="rect">
                <a:avLst/>
              </a:prstGeom>
              <a:blipFill rotWithShape="1">
                <a:blip r:embed="rId6"/>
                <a:stretch>
                  <a:fillRect l="-1434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216561" y="3140968"/>
            <a:ext cx="86039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Tabulku s rozdělením četností hodnot můžeme doplnit</a:t>
            </a:r>
          </a:p>
          <a:p>
            <a:r>
              <a:rPr lang="cs-CZ" sz="2800" dirty="0" smtClean="0"/>
              <a:t>relativními četnostmi:</a:t>
            </a:r>
            <a:endParaRPr lang="cs-CZ" sz="2800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53374"/>
              </p:ext>
            </p:extLst>
          </p:nvPr>
        </p:nvGraphicFramePr>
        <p:xfrm>
          <a:off x="91256" y="4149080"/>
          <a:ext cx="9052744" cy="1689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360"/>
                <a:gridCol w="1296144"/>
                <a:gridCol w="864096"/>
                <a:gridCol w="864096"/>
                <a:gridCol w="1080120"/>
                <a:gridCol w="1512168"/>
                <a:gridCol w="1008112"/>
                <a:gridCol w="1403648"/>
              </a:tblGrid>
              <a:tr h="614960">
                <a:tc>
                  <a:txBody>
                    <a:bodyPr/>
                    <a:lstStyle/>
                    <a:p>
                      <a:r>
                        <a:rPr lang="cs-CZ" dirty="0" smtClean="0"/>
                        <a:t>Kroužek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Dramatický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Fotbal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Florbal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Výtvarný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Přírodovědný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Volejbal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Fotografický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Četnost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</a:tr>
              <a:tr h="703561">
                <a:tc>
                  <a:txBody>
                    <a:bodyPr/>
                    <a:lstStyle/>
                    <a:p>
                      <a:r>
                        <a:rPr lang="cs-CZ" dirty="0" smtClean="0"/>
                        <a:t>Relativní</a:t>
                      </a:r>
                    </a:p>
                    <a:p>
                      <a:r>
                        <a:rPr lang="cs-CZ" dirty="0" smtClean="0"/>
                        <a:t>četnost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16,7 %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20,8 %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12,5 %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8,3 %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12,5 %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4,2 %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Přímá spojnice 9"/>
          <p:cNvCxnSpPr/>
          <p:nvPr/>
        </p:nvCxnSpPr>
        <p:spPr>
          <a:xfrm>
            <a:off x="0" y="6237312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68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1101361068"/>
              </p:ext>
            </p:extLst>
          </p:nvPr>
        </p:nvGraphicFramePr>
        <p:xfrm>
          <a:off x="166257" y="908720"/>
          <a:ext cx="8749383" cy="5919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07504" y="287070"/>
            <a:ext cx="8928992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/>
              <a:t>Kroužky žáků 4. B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5724128" y="2276872"/>
                <a:ext cx="867994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𝟔𝟎</m:t>
                          </m:r>
                        </m:e>
                        <m:sup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2276872"/>
                <a:ext cx="867994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804248" y="3789040"/>
                <a:ext cx="867994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𝟕𝟓</m:t>
                          </m:r>
                        </m:e>
                        <m:sup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789040"/>
                <a:ext cx="867994" cy="5329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5076056" y="4578400"/>
                <a:ext cx="867994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578400"/>
                <a:ext cx="867994" cy="5329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403648" y="3791541"/>
                <a:ext cx="867994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𝟒𝟓</m:t>
                          </m:r>
                        </m:e>
                        <m:sup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3791541"/>
                <a:ext cx="867994" cy="5329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403648" y="2672344"/>
                <a:ext cx="867994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𝟑𝟎</m:t>
                          </m:r>
                        </m:e>
                        <m:sup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2672344"/>
                <a:ext cx="867994" cy="53296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3456528" y="2348880"/>
                <a:ext cx="867994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𝟒𝟓</m:t>
                          </m:r>
                        </m:e>
                        <m:sup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528" y="2348880"/>
                <a:ext cx="867994" cy="53296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774445" y="1659723"/>
                <a:ext cx="867994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𝟏𝟓</m:t>
                          </m:r>
                        </m:e>
                        <m:sup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4445" y="1659723"/>
                <a:ext cx="867994" cy="53296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017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2" grpId="0"/>
      <p:bldP spid="5" grpId="0"/>
      <p:bldP spid="6" grpId="0"/>
      <p:bldP spid="7" grpId="0"/>
      <p:bldP spid="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04664"/>
            <a:ext cx="3484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e) </a:t>
            </a:r>
            <a:r>
              <a:rPr lang="cs-CZ" sz="2800" b="1" u="sng" dirty="0" smtClean="0"/>
              <a:t>Sloupkový diagram:</a:t>
            </a:r>
            <a:endParaRPr lang="cs-CZ" sz="2800" b="1" u="sng" dirty="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2096337320"/>
              </p:ext>
            </p:extLst>
          </p:nvPr>
        </p:nvGraphicFramePr>
        <p:xfrm>
          <a:off x="323528" y="927884"/>
          <a:ext cx="8424936" cy="5813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712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36311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g) </a:t>
            </a:r>
            <a:r>
              <a:rPr lang="cs-CZ" sz="2800" b="1" u="sng" dirty="0" smtClean="0"/>
              <a:t>Spojnicový diagram</a:t>
            </a:r>
            <a:r>
              <a:rPr lang="cs-CZ" sz="2800" dirty="0" smtClean="0"/>
              <a:t>: </a:t>
            </a:r>
            <a:endParaRPr lang="cs-CZ" sz="2800" dirty="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765750935"/>
              </p:ext>
            </p:extLst>
          </p:nvPr>
        </p:nvGraphicFramePr>
        <p:xfrm>
          <a:off x="107504" y="931420"/>
          <a:ext cx="8784976" cy="5737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940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519</Words>
  <Application>Microsoft Office PowerPoint</Application>
  <PresentationFormat>Předvádění na obrazovce (4:3)</PresentationFormat>
  <Paragraphs>108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Diagramy - opakování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70</cp:revision>
  <dcterms:created xsi:type="dcterms:W3CDTF">2012-06-18T15:15:37Z</dcterms:created>
  <dcterms:modified xsi:type="dcterms:W3CDTF">2013-07-26T16:49:35Z</dcterms:modified>
</cp:coreProperties>
</file>