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Výška žáků</c:v>
                </c:pt>
              </c:strCache>
            </c:strRef>
          </c:tx>
          <c:invertIfNegative val="0"/>
          <c:cat>
            <c:strRef>
              <c:f>List1!$A$2:$A$8</c:f>
              <c:strCache>
                <c:ptCount val="7"/>
                <c:pt idx="0">
                  <c:v>170 cm</c:v>
                </c:pt>
                <c:pt idx="1">
                  <c:v>174 cm</c:v>
                </c:pt>
                <c:pt idx="2">
                  <c:v>176 cm</c:v>
                </c:pt>
                <c:pt idx="3">
                  <c:v>177 cm</c:v>
                </c:pt>
                <c:pt idx="4">
                  <c:v>179 cm</c:v>
                </c:pt>
                <c:pt idx="5">
                  <c:v>180 cm</c:v>
                </c:pt>
                <c:pt idx="6">
                  <c:v>182 cm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6</c:v>
                </c:pt>
                <c:pt idx="1">
                  <c:v>8</c:v>
                </c:pt>
                <c:pt idx="2">
                  <c:v>9</c:v>
                </c:pt>
                <c:pt idx="3">
                  <c:v>12</c:v>
                </c:pt>
                <c:pt idx="4">
                  <c:v>7</c:v>
                </c:pt>
                <c:pt idx="5">
                  <c:v>5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835392"/>
        <c:axId val="67836928"/>
      </c:barChart>
      <c:catAx>
        <c:axId val="67835392"/>
        <c:scaling>
          <c:orientation val="minMax"/>
        </c:scaling>
        <c:delete val="0"/>
        <c:axPos val="b"/>
        <c:majorTickMark val="none"/>
        <c:minorTickMark val="none"/>
        <c:tickLblPos val="nextTo"/>
        <c:crossAx val="67836928"/>
        <c:crosses val="autoZero"/>
        <c:auto val="1"/>
        <c:lblAlgn val="ctr"/>
        <c:lblOffset val="100"/>
        <c:noMultiLvlLbl val="0"/>
      </c:catAx>
      <c:valAx>
        <c:axId val="678369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 dirty="0" smtClean="0"/>
                  <a:t>Počet</a:t>
                </a:r>
                <a:r>
                  <a:rPr lang="cs-CZ" baseline="0" dirty="0" smtClean="0"/>
                  <a:t> žáků</a:t>
                </a:r>
                <a:endParaRPr lang="cs-CZ" dirty="0"/>
              </a:p>
            </c:rich>
          </c:tx>
          <c:layout/>
          <c:overlay val="0"/>
        </c:title>
        <c:numFmt formatCode="Vęeobecný" sourceLinked="1"/>
        <c:majorTickMark val="out"/>
        <c:minorTickMark val="none"/>
        <c:tickLblPos val="nextTo"/>
        <c:crossAx val="67835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Výška žáků</c:v>
                </c:pt>
              </c:strCache>
            </c:strRef>
          </c:tx>
          <c:invertIfNegative val="0"/>
          <c:cat>
            <c:strRef>
              <c:f>List1!$A$2:$A$8</c:f>
              <c:strCache>
                <c:ptCount val="7"/>
                <c:pt idx="0">
                  <c:v>170 cm</c:v>
                </c:pt>
                <c:pt idx="1">
                  <c:v>174 cm</c:v>
                </c:pt>
                <c:pt idx="2">
                  <c:v>176 cm</c:v>
                </c:pt>
                <c:pt idx="3">
                  <c:v>177 cm</c:v>
                </c:pt>
                <c:pt idx="4">
                  <c:v>179 cm</c:v>
                </c:pt>
                <c:pt idx="5">
                  <c:v>180 cm</c:v>
                </c:pt>
                <c:pt idx="6">
                  <c:v>182 cm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6</c:v>
                </c:pt>
                <c:pt idx="1">
                  <c:v>8</c:v>
                </c:pt>
                <c:pt idx="2">
                  <c:v>9</c:v>
                </c:pt>
                <c:pt idx="3">
                  <c:v>12</c:v>
                </c:pt>
                <c:pt idx="4">
                  <c:v>7</c:v>
                </c:pt>
                <c:pt idx="5">
                  <c:v>5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889024"/>
        <c:axId val="67890560"/>
      </c:barChart>
      <c:catAx>
        <c:axId val="67889024"/>
        <c:scaling>
          <c:orientation val="minMax"/>
        </c:scaling>
        <c:delete val="0"/>
        <c:axPos val="b"/>
        <c:majorTickMark val="none"/>
        <c:minorTickMark val="none"/>
        <c:tickLblPos val="nextTo"/>
        <c:crossAx val="67890560"/>
        <c:crosses val="autoZero"/>
        <c:auto val="1"/>
        <c:lblAlgn val="ctr"/>
        <c:lblOffset val="100"/>
        <c:noMultiLvlLbl val="0"/>
      </c:catAx>
      <c:valAx>
        <c:axId val="678905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 dirty="0" smtClean="0"/>
                  <a:t>Počet</a:t>
                </a:r>
                <a:r>
                  <a:rPr lang="cs-CZ" baseline="0" dirty="0" smtClean="0"/>
                  <a:t> žáků</a:t>
                </a:r>
                <a:endParaRPr lang="cs-CZ" dirty="0"/>
              </a:p>
            </c:rich>
          </c:tx>
          <c:layout/>
          <c:overlay val="0"/>
        </c:title>
        <c:numFmt formatCode="Vęeobecný" sourceLinked="1"/>
        <c:majorTickMark val="out"/>
        <c:minorTickMark val="none"/>
        <c:tickLblPos val="nextTo"/>
        <c:crossAx val="67889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47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648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843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417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045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43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Modus a medián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3921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8. 11.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definice pojmů modus a medián,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objasníme rozdíl mezi pojmy modus a medián. Žáci řeší</a:t>
                      </a:r>
                      <a:r>
                        <a:rPr lang="cs-CZ" baseline="0" dirty="0" smtClean="0"/>
                        <a:t> samostatně další úkoly.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5776" y="116632"/>
            <a:ext cx="862371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Co je </a:t>
            </a:r>
            <a:r>
              <a:rPr lang="cs-CZ" sz="2800" b="1" u="sng" dirty="0" smtClean="0"/>
              <a:t>modus</a:t>
            </a:r>
            <a:r>
              <a:rPr lang="cs-CZ" sz="2800" dirty="0" smtClean="0"/>
              <a:t> znaku?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65776" y="764704"/>
            <a:ext cx="8623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Modus znaku je ta hodnota, která se mezi všemi 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odnotami vyskytuje nejčastěji. Říkáme, že jde o hodnotu</a:t>
            </a:r>
          </a:p>
          <a:p>
            <a:r>
              <a:rPr lang="cs-CZ" sz="2800" dirty="0" smtClean="0"/>
              <a:t>s největší četností.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65776" y="1998755"/>
            <a:ext cx="8623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 případě, že je mezi hodnotami více takových, které mají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ejvětší četnost, považujeme za modus každou z těchto </a:t>
            </a:r>
          </a:p>
          <a:p>
            <a:r>
              <a:rPr lang="cs-CZ" sz="2800" dirty="0" smtClean="0"/>
              <a:t>hodnot.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65776" y="3380339"/>
            <a:ext cx="862371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Co je </a:t>
            </a:r>
            <a:r>
              <a:rPr lang="cs-CZ" sz="2800" b="1" u="sng" dirty="0" smtClean="0"/>
              <a:t>medián</a:t>
            </a:r>
            <a:r>
              <a:rPr lang="cs-CZ" sz="2800" dirty="0" smtClean="0"/>
              <a:t> </a:t>
            </a:r>
            <a:r>
              <a:rPr lang="cs-CZ" sz="2800" dirty="0"/>
              <a:t>znaku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65776" y="4009293"/>
            <a:ext cx="8623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Hodnoty uspořádáme podle velikostí.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65776" y="4536122"/>
            <a:ext cx="8623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Je-li počet hodnot lichý, medián je roven prostřední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hodnotě. 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65776" y="5490229"/>
            <a:ext cx="8623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b) Je-li počet hodnot sudý, medián je roven aritmetickému</a:t>
            </a:r>
          </a:p>
          <a:p>
            <a:r>
              <a:rPr lang="cs-CZ" sz="2800" dirty="0" smtClean="0"/>
              <a:t>     průměru prostředních dvou hodnot.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1182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332656"/>
            <a:ext cx="86551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1</a:t>
            </a:r>
            <a:r>
              <a:rPr lang="cs-CZ" sz="2800" dirty="0" smtClean="0"/>
              <a:t>: Určete </a:t>
            </a:r>
            <a:r>
              <a:rPr lang="cs-CZ" sz="2800" b="1" dirty="0" smtClean="0"/>
              <a:t>modus a medián</a:t>
            </a:r>
            <a:r>
              <a:rPr lang="cs-CZ" sz="2800" dirty="0" smtClean="0"/>
              <a:t> znaku, jehož všechny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odnoty na jednotlivých jednotkách souboru jsou: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8602" y="1286763"/>
            <a:ext cx="4531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22, 8, 7, 5, 9, 9, 7, 6, 8, 7, 11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1799274"/>
            <a:ext cx="6631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Porovnejte je s </a:t>
            </a:r>
            <a:r>
              <a:rPr lang="cs-CZ" sz="2800" b="1" dirty="0" smtClean="0"/>
              <a:t>průměrnou hodnotou </a:t>
            </a:r>
            <a:r>
              <a:rPr lang="cs-CZ" sz="2800" dirty="0" smtClean="0"/>
              <a:t>znaku.</a:t>
            </a:r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328602" y="2322494"/>
            <a:ext cx="84918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19488" y="2420888"/>
            <a:ext cx="5619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Hodnoty uspořádáme podle velikosti:</a:t>
            </a:r>
          </a:p>
          <a:p>
            <a:r>
              <a:rPr lang="cs-CZ" sz="2800" dirty="0" smtClean="0"/>
              <a:t>5, 6, 7, 7, 7, 8, 8, 9, 9, 11, 22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19488" y="3284984"/>
            <a:ext cx="5614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Určíme hodnotu s největší četností: </a:t>
            </a:r>
            <a:r>
              <a:rPr lang="cs-CZ" sz="2800" b="1" dirty="0" smtClean="0"/>
              <a:t>7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3717032"/>
            <a:ext cx="83100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Určíme prostřední hodnotu (ze zadaných 11 hodnot jde 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 šestou hodnotu): </a:t>
            </a:r>
            <a:r>
              <a:rPr lang="cs-CZ" sz="2800" b="1" dirty="0" smtClean="0"/>
              <a:t>8</a:t>
            </a:r>
            <a:endParaRPr lang="cs-CZ" sz="2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19488" y="4607550"/>
            <a:ext cx="3398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Aritmetický průměr: </a:t>
            </a:r>
            <a:r>
              <a:rPr lang="cs-CZ" sz="2800" b="1" dirty="0" smtClean="0"/>
              <a:t>9</a:t>
            </a:r>
            <a:endParaRPr lang="cs-CZ" sz="2800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19488" y="5130770"/>
            <a:ext cx="865923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Modus je 7, medián je 8 a průměrná hodnota je 9.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19488" y="5805264"/>
            <a:ext cx="8659229" cy="95410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Uvedené charakteristiky tedy obecně nesplývají a každá 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 nich má pro dané rozdělení důležitý význam.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3234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03335" y="33361"/>
            <a:ext cx="83111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2</a:t>
            </a:r>
            <a:r>
              <a:rPr lang="cs-CZ" sz="2800" dirty="0" smtClean="0"/>
              <a:t>: Písemnou práci z matematiky psalo celkem </a:t>
            </a:r>
          </a:p>
          <a:p>
            <a:r>
              <a:rPr lang="cs-CZ" sz="2800" dirty="0" smtClean="0"/>
              <a:t>32 žáků. Následující tabulka uvádí rozdělení žáků podle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očtu získaných bodů:</a:t>
            </a:r>
            <a:endParaRPr lang="cs-CZ" sz="28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32719"/>
              </p:ext>
            </p:extLst>
          </p:nvPr>
        </p:nvGraphicFramePr>
        <p:xfrm>
          <a:off x="1054324" y="1418356"/>
          <a:ext cx="628386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726"/>
                <a:gridCol w="568606"/>
                <a:gridCol w="504056"/>
                <a:gridCol w="550159"/>
                <a:gridCol w="628387"/>
                <a:gridCol w="628387"/>
                <a:gridCol w="641339"/>
                <a:gridCol w="648072"/>
                <a:gridCol w="648072"/>
                <a:gridCol w="57606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bodů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303646" y="2760731"/>
            <a:ext cx="8718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Určete aritmetický průměr, modus a medián tohoto znaku.</a:t>
            </a:r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414252" y="3307835"/>
            <a:ext cx="84969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23528" y="3410034"/>
            <a:ext cx="3133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Aritmetický průměr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81942" y="3789040"/>
            <a:ext cx="83167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(20 . 3 + 19 . 2 + 18 . 5 + 16 . 6 + 15 . 7 + 14 . 2 + 12 . 4 + </a:t>
            </a:r>
          </a:p>
          <a:p>
            <a:r>
              <a:rPr lang="cs-CZ" sz="2800" dirty="0" smtClean="0"/>
              <a:t> + 10 . 2 + 8 . 1) : 32 = </a:t>
            </a:r>
            <a:r>
              <a:rPr lang="cs-CZ" sz="2800" b="1" dirty="0" smtClean="0"/>
              <a:t>15,41</a:t>
            </a:r>
            <a:endParaRPr lang="cs-CZ" sz="2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81942" y="4653136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Modus</a:t>
            </a:r>
            <a:r>
              <a:rPr lang="cs-CZ" sz="2800" dirty="0" smtClean="0"/>
              <a:t>: </a:t>
            </a:r>
            <a:r>
              <a:rPr lang="cs-CZ" sz="2800" b="1" dirty="0" smtClean="0"/>
              <a:t>15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81942" y="5085184"/>
                <a:ext cx="8670840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u="sng" dirty="0" smtClean="0"/>
                  <a:t>Medián</a:t>
                </a:r>
                <a:r>
                  <a:rPr lang="cs-CZ" sz="2800" dirty="0" smtClean="0"/>
                  <a:t>: hodnoty uspořádáme podle velikosti a</a:t>
                </a:r>
                <a:r>
                  <a:rPr lang="cs-CZ" sz="2800" dirty="0"/>
                  <a:t> </a:t>
                </a:r>
                <a:r>
                  <a:rPr lang="cs-CZ" sz="2800" dirty="0" smtClean="0"/>
                  <a:t>určíme aritmetický průměr 16. a 17. hodnoty: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16+15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 smtClean="0"/>
                  <a:t>15,5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2" y="5085184"/>
                <a:ext cx="8670840" cy="1170641"/>
              </a:xfrm>
              <a:prstGeom prst="rect">
                <a:avLst/>
              </a:prstGeom>
              <a:blipFill rotWithShape="1">
                <a:blip r:embed="rId3"/>
                <a:stretch>
                  <a:fillRect l="-1405" t="-4688" b="-41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323528" y="6381328"/>
            <a:ext cx="85876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48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3535" y="11219"/>
            <a:ext cx="85816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 č. 3</a:t>
            </a:r>
            <a:r>
              <a:rPr lang="cs-CZ" sz="2800" dirty="0" smtClean="0"/>
              <a:t>: V laboratorním cvičení z fyziky dostal Michal 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a úkol změřit délku nejdelší hrany kvádru posuvným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ěřítkem. Naměřené hodnoty zapsal do tabulky: </a:t>
            </a:r>
            <a:endParaRPr lang="cs-CZ" sz="28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386521"/>
              </p:ext>
            </p:extLst>
          </p:nvPr>
        </p:nvGraphicFramePr>
        <p:xfrm>
          <a:off x="229378" y="1396214"/>
          <a:ext cx="868829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829"/>
                <a:gridCol w="868829"/>
                <a:gridCol w="868829"/>
                <a:gridCol w="868829"/>
                <a:gridCol w="868829"/>
                <a:gridCol w="868829"/>
                <a:gridCol w="868829"/>
                <a:gridCol w="868829"/>
                <a:gridCol w="868829"/>
                <a:gridCol w="86882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Číslo</a:t>
                      </a:r>
                      <a:r>
                        <a:rPr lang="cs-CZ" baseline="0" dirty="0" smtClean="0"/>
                        <a:t> měření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Délka hrany </a:t>
                      </a:r>
                    </a:p>
                    <a:p>
                      <a:r>
                        <a:rPr lang="cs-CZ" baseline="0" dirty="0" smtClean="0"/>
                        <a:t>v mm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27,0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3535" y="2924944"/>
            <a:ext cx="8581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Určete průměrnou hodnotu délky hrany, modus a medián.</a:t>
            </a:r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83535" y="3448164"/>
            <a:ext cx="89008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83535" y="3484165"/>
            <a:ext cx="89522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Aritmetický průměr (v mm)</a:t>
            </a:r>
            <a:r>
              <a:rPr lang="cs-CZ" sz="2800" dirty="0" smtClean="0"/>
              <a:t>: Součet všech hodnot vydělíme 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ejich počtem: </a:t>
            </a:r>
          </a:p>
          <a:p>
            <a:r>
              <a:rPr lang="cs-CZ" sz="2800" dirty="0" smtClean="0"/>
              <a:t>(26,7 + 2 . 27,1 + 3 . 26,8 + 26,5 + 26,4 + 27,0) : 9 =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469468" y="4345940"/>
            <a:ext cx="8226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26,8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83535" y="4869160"/>
            <a:ext cx="6673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Modus (v mm) </a:t>
            </a:r>
            <a:r>
              <a:rPr lang="cs-CZ" sz="2800" dirty="0"/>
              <a:t>-</a:t>
            </a:r>
            <a:r>
              <a:rPr lang="cs-CZ" sz="2800" dirty="0" smtClean="0"/>
              <a:t> hodnota s největší četností: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680142" y="4869160"/>
            <a:ext cx="8226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26,8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3535" y="5395916"/>
            <a:ext cx="8904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Medián (v mm) </a:t>
            </a:r>
            <a:r>
              <a:rPr lang="cs-CZ" sz="2800" dirty="0" smtClean="0"/>
              <a:t>- prostřední, tj. pátá hodnota, jestliže 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odnoty uspořádáme podle velikosti: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709174" y="5788778"/>
            <a:ext cx="90441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26, 8</a:t>
            </a:r>
            <a:endParaRPr lang="cs-CZ" sz="2800" b="1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134983" y="6453336"/>
            <a:ext cx="89008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78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  <p:bldP spid="9" grpId="0"/>
      <p:bldP spid="10" grpId="0" animBg="1"/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32656"/>
            <a:ext cx="8166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4</a:t>
            </a:r>
            <a:r>
              <a:rPr lang="cs-CZ" sz="2800" dirty="0" smtClean="0"/>
              <a:t>: Ve skupině 48 žáků zjišťujeme jejich výšku.</a:t>
            </a: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583929886"/>
              </p:ext>
            </p:extLst>
          </p:nvPr>
        </p:nvGraphicFramePr>
        <p:xfrm>
          <a:off x="938449" y="831868"/>
          <a:ext cx="6648400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79512" y="5838081"/>
            <a:ext cx="8718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Určete aritmetický průměr, modus a medián tohoto znaku.</a:t>
            </a:r>
            <a:endParaRPr lang="cs-CZ" sz="2800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179512" y="6361301"/>
            <a:ext cx="87181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20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400026362"/>
              </p:ext>
            </p:extLst>
          </p:nvPr>
        </p:nvGraphicFramePr>
        <p:xfrm>
          <a:off x="1658082" y="-46587"/>
          <a:ext cx="504056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07504" y="3068960"/>
            <a:ext cx="4295535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 smtClean="0"/>
              <a:t>Aritmetický průměr (v cm)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7503" y="3592180"/>
            <a:ext cx="84497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</a:t>
            </a:r>
            <a:r>
              <a:rPr lang="cs-CZ" sz="2800" b="1" dirty="0" smtClean="0"/>
              <a:t>6</a:t>
            </a:r>
            <a:r>
              <a:rPr lang="cs-CZ" sz="2800" dirty="0" smtClean="0"/>
              <a:t> . 170 + </a:t>
            </a:r>
            <a:r>
              <a:rPr lang="cs-CZ" sz="2800" b="1" dirty="0" smtClean="0"/>
              <a:t>8</a:t>
            </a:r>
            <a:r>
              <a:rPr lang="cs-CZ" sz="2800" dirty="0" smtClean="0"/>
              <a:t> . 174 + </a:t>
            </a:r>
            <a:r>
              <a:rPr lang="cs-CZ" sz="2800" b="1" dirty="0" smtClean="0"/>
              <a:t>9</a:t>
            </a:r>
            <a:r>
              <a:rPr lang="cs-CZ" sz="2800" dirty="0" smtClean="0"/>
              <a:t> . 176 + </a:t>
            </a:r>
            <a:r>
              <a:rPr lang="cs-CZ" sz="2800" b="1" dirty="0" smtClean="0"/>
              <a:t>12</a:t>
            </a:r>
            <a:r>
              <a:rPr lang="cs-CZ" sz="2800" dirty="0" smtClean="0"/>
              <a:t> . 177 + </a:t>
            </a:r>
            <a:r>
              <a:rPr lang="cs-CZ" sz="2800" b="1" dirty="0" smtClean="0"/>
              <a:t>7</a:t>
            </a:r>
            <a:r>
              <a:rPr lang="cs-CZ" sz="2800" dirty="0" smtClean="0"/>
              <a:t> . 179 + </a:t>
            </a:r>
            <a:r>
              <a:rPr lang="cs-CZ" sz="2800" b="1" dirty="0" smtClean="0"/>
              <a:t>5</a:t>
            </a:r>
            <a:r>
              <a:rPr lang="cs-CZ" sz="2800" dirty="0" smtClean="0"/>
              <a:t> . 180 + </a:t>
            </a:r>
          </a:p>
          <a:p>
            <a:r>
              <a:rPr lang="cs-CZ" sz="2800" dirty="0" smtClean="0"/>
              <a:t>+ </a:t>
            </a:r>
            <a:r>
              <a:rPr lang="cs-CZ" sz="2800" b="1" dirty="0" smtClean="0"/>
              <a:t>1</a:t>
            </a:r>
            <a:r>
              <a:rPr lang="cs-CZ" sz="2800" dirty="0" smtClean="0"/>
              <a:t> . 182) : 48 = </a:t>
            </a:r>
            <a:r>
              <a:rPr lang="cs-CZ" sz="2800" u="sng" dirty="0" smtClean="0"/>
              <a:t>176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504" y="4546287"/>
            <a:ext cx="251222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Modus (v cm)</a:t>
            </a:r>
            <a:r>
              <a:rPr lang="cs-CZ" sz="2800" dirty="0" smtClean="0"/>
              <a:t>:</a:t>
            </a:r>
            <a:endParaRPr lang="cs-CZ" sz="2800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7504" y="5075297"/>
            <a:ext cx="25128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Medián (v cm)</a:t>
            </a:r>
            <a:r>
              <a:rPr lang="cs-CZ" sz="2800" dirty="0" smtClean="0"/>
              <a:t>:</a:t>
            </a:r>
            <a:r>
              <a:rPr lang="cs-CZ" sz="2800" b="1" dirty="0" smtClean="0"/>
              <a:t> 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24542" y="5575017"/>
                <a:ext cx="8767938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Uspořádáme podle velikosti všech 48 hodnot a určíme </a:t>
                </a:r>
              </a:p>
              <a:p>
                <a:r>
                  <a:rPr lang="cs-CZ" sz="2800" dirty="0"/>
                  <a:t>a</a:t>
                </a:r>
                <a:r>
                  <a:rPr lang="cs-CZ" sz="2800" smtClean="0"/>
                  <a:t>ritmetický </a:t>
                </a:r>
                <a:r>
                  <a:rPr lang="cs-CZ" sz="2800" dirty="0" smtClean="0"/>
                  <a:t>průměr 24. a 25. hodnoty: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177+177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177</a:t>
                </a: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42" y="5575017"/>
                <a:ext cx="8767938" cy="1170641"/>
              </a:xfrm>
              <a:prstGeom prst="rect">
                <a:avLst/>
              </a:prstGeom>
              <a:blipFill rotWithShape="1">
                <a:blip r:embed="rId4"/>
                <a:stretch>
                  <a:fillRect l="-1390" t="-4688" b="-36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2771800" y="4546287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177</a:t>
            </a:r>
            <a:endParaRPr lang="cs-CZ" sz="2800" u="sng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124542" y="6764219"/>
            <a:ext cx="87679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82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/>
      <p:bldP spid="6" grpId="0" animBg="1"/>
      <p:bldP spid="7" grpId="0" animBg="1"/>
      <p:bldP spid="8" grpId="0"/>
      <p:bldP spid="9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666</Words>
  <Application>Microsoft Office PowerPoint</Application>
  <PresentationFormat>Předvádění na obrazovce (4:3)</PresentationFormat>
  <Paragraphs>126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Modus a medián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71</cp:revision>
  <dcterms:created xsi:type="dcterms:W3CDTF">2012-06-18T15:15:37Z</dcterms:created>
  <dcterms:modified xsi:type="dcterms:W3CDTF">2013-07-26T16:50:35Z</dcterms:modified>
</cp:coreProperties>
</file>