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Počet zaměstnanců firmy v letech 2005 - 2012</a:t>
            </a:r>
            <a:endParaRPr lang="cs-CZ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cat>
            <c:numRef>
              <c:f>List1!$A$2:$A$9</c:f>
              <c:numCache>
                <c:formatCode>Vęeobecný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List1!$B$2:$B$9</c:f>
              <c:numCache>
                <c:formatCode>Vęeobecný</c:formatCode>
                <c:ptCount val="8"/>
                <c:pt idx="0">
                  <c:v>60</c:v>
                </c:pt>
                <c:pt idx="1">
                  <c:v>62</c:v>
                </c:pt>
                <c:pt idx="2">
                  <c:v>56</c:v>
                </c:pt>
                <c:pt idx="3">
                  <c:v>56</c:v>
                </c:pt>
                <c:pt idx="4">
                  <c:v>54</c:v>
                </c:pt>
                <c:pt idx="5">
                  <c:v>51</c:v>
                </c:pt>
                <c:pt idx="6">
                  <c:v>51</c:v>
                </c:pt>
                <c:pt idx="7">
                  <c:v>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994368"/>
        <c:axId val="67995904"/>
      </c:lineChart>
      <c:catAx>
        <c:axId val="67994368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67995904"/>
        <c:crosses val="autoZero"/>
        <c:auto val="1"/>
        <c:lblAlgn val="ctr"/>
        <c:lblOffset val="100"/>
        <c:noMultiLvlLbl val="0"/>
      </c:catAx>
      <c:valAx>
        <c:axId val="67995904"/>
        <c:scaling>
          <c:orientation val="minMax"/>
        </c:scaling>
        <c:delete val="0"/>
        <c:axPos val="l"/>
        <c:majorGridlines/>
        <c:numFmt formatCode="Vęeobecný" sourceLinked="1"/>
        <c:majorTickMark val="none"/>
        <c:minorTickMark val="none"/>
        <c:tickLblPos val="nextTo"/>
        <c:crossAx val="67994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Počet</a:t>
            </a:r>
            <a:r>
              <a:rPr lang="cs-CZ" baseline="0" dirty="0" smtClean="0"/>
              <a:t> zaměstnanců firmy v letech 2005 - 2012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cat>
            <c:numRef>
              <c:f>List1!$A$2:$A$9</c:f>
              <c:numCache>
                <c:formatCode>Vęeobecný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List1!$B$2:$B$9</c:f>
              <c:numCache>
                <c:formatCode>Vęeobecný</c:formatCode>
                <c:ptCount val="8"/>
                <c:pt idx="0">
                  <c:v>60</c:v>
                </c:pt>
                <c:pt idx="1">
                  <c:v>62</c:v>
                </c:pt>
                <c:pt idx="2">
                  <c:v>56</c:v>
                </c:pt>
                <c:pt idx="3">
                  <c:v>56</c:v>
                </c:pt>
                <c:pt idx="4">
                  <c:v>54</c:v>
                </c:pt>
                <c:pt idx="5">
                  <c:v>51</c:v>
                </c:pt>
                <c:pt idx="6">
                  <c:v>51</c:v>
                </c:pt>
                <c:pt idx="7">
                  <c:v>47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1621248"/>
        <c:axId val="91622784"/>
      </c:lineChart>
      <c:catAx>
        <c:axId val="91621248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91622784"/>
        <c:crosses val="autoZero"/>
        <c:auto val="1"/>
        <c:lblAlgn val="ctr"/>
        <c:lblOffset val="100"/>
        <c:noMultiLvlLbl val="0"/>
      </c:catAx>
      <c:valAx>
        <c:axId val="91622784"/>
        <c:scaling>
          <c:orientation val="minMax"/>
        </c:scaling>
        <c:delete val="0"/>
        <c:axPos val="l"/>
        <c:majorGridlines/>
        <c:numFmt formatCode="Vęeobecný" sourceLinked="1"/>
        <c:majorTickMark val="none"/>
        <c:minorTickMark val="none"/>
        <c:tickLblPos val="nextTo"/>
        <c:crossAx val="91621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cat>
            <c:numRef>
              <c:f>List1!$A$2:$A$9</c:f>
              <c:numCache>
                <c:formatCode>Vęeobecný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List1!$B$2:$B$9</c:f>
              <c:numCache>
                <c:formatCode>Vęeobecný</c:formatCode>
                <c:ptCount val="8"/>
                <c:pt idx="0">
                  <c:v>60</c:v>
                </c:pt>
                <c:pt idx="1">
                  <c:v>62</c:v>
                </c:pt>
                <c:pt idx="2">
                  <c:v>56</c:v>
                </c:pt>
                <c:pt idx="3">
                  <c:v>56</c:v>
                </c:pt>
                <c:pt idx="4">
                  <c:v>54</c:v>
                </c:pt>
                <c:pt idx="5">
                  <c:v>51</c:v>
                </c:pt>
                <c:pt idx="6">
                  <c:v>51</c:v>
                </c:pt>
                <c:pt idx="7">
                  <c:v>47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1656192"/>
        <c:axId val="91657728"/>
      </c:lineChart>
      <c:catAx>
        <c:axId val="91656192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91657728"/>
        <c:crosses val="autoZero"/>
        <c:auto val="1"/>
        <c:lblAlgn val="ctr"/>
        <c:lblOffset val="100"/>
        <c:noMultiLvlLbl val="0"/>
      </c:catAx>
      <c:valAx>
        <c:axId val="91657728"/>
        <c:scaling>
          <c:orientation val="minMax"/>
        </c:scaling>
        <c:delete val="1"/>
        <c:axPos val="l"/>
        <c:numFmt formatCode="Vęeobecný" sourceLinked="1"/>
        <c:majorTickMark val="none"/>
        <c:minorTickMark val="none"/>
        <c:tickLblPos val="nextTo"/>
        <c:crossAx val="91656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Celkový</a:t>
            </a:r>
            <a:r>
              <a:rPr lang="cs-CZ" baseline="0" dirty="0" smtClean="0"/>
              <a:t> počet žáků gymnázia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cat>
            <c:strRef>
              <c:f>List1!$A$2:$A$8</c:f>
              <c:strCache>
                <c:ptCount val="7"/>
                <c:pt idx="0">
                  <c:v>2005/2006</c:v>
                </c:pt>
                <c:pt idx="1">
                  <c:v>2006/2007</c:v>
                </c:pt>
                <c:pt idx="2">
                  <c:v>2007/2008</c:v>
                </c:pt>
                <c:pt idx="3">
                  <c:v>2008/2009</c:v>
                </c:pt>
                <c:pt idx="4">
                  <c:v>2009/2010</c:v>
                </c:pt>
                <c:pt idx="5">
                  <c:v>2010/2011</c:v>
                </c:pt>
                <c:pt idx="6">
                  <c:v>2011/2012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980</c:v>
                </c:pt>
                <c:pt idx="1">
                  <c:v>968</c:v>
                </c:pt>
                <c:pt idx="2">
                  <c:v>955</c:v>
                </c:pt>
                <c:pt idx="3">
                  <c:v>979</c:v>
                </c:pt>
                <c:pt idx="4">
                  <c:v>995</c:v>
                </c:pt>
                <c:pt idx="5">
                  <c:v>975</c:v>
                </c:pt>
                <c:pt idx="6">
                  <c:v>983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6317440"/>
        <c:axId val="96318976"/>
      </c:lineChart>
      <c:catAx>
        <c:axId val="96317440"/>
        <c:scaling>
          <c:orientation val="minMax"/>
        </c:scaling>
        <c:delete val="0"/>
        <c:axPos val="b"/>
        <c:majorTickMark val="none"/>
        <c:minorTickMark val="none"/>
        <c:tickLblPos val="nextTo"/>
        <c:crossAx val="96318976"/>
        <c:crosses val="autoZero"/>
        <c:auto val="1"/>
        <c:lblAlgn val="ctr"/>
        <c:lblOffset val="100"/>
        <c:noMultiLvlLbl val="0"/>
      </c:catAx>
      <c:valAx>
        <c:axId val="96318976"/>
        <c:scaling>
          <c:orientation val="minMax"/>
        </c:scaling>
        <c:delete val="0"/>
        <c:axPos val="l"/>
        <c:majorGridlines/>
        <c:numFmt formatCode="Vęeobecný" sourceLinked="1"/>
        <c:majorTickMark val="none"/>
        <c:minorTickMark val="none"/>
        <c:tickLblPos val="nextTo"/>
        <c:crossAx val="96317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70235498236437"/>
          <c:y val="4.4717460912303268E-2"/>
          <c:w val="0.88346284473064773"/>
          <c:h val="0.721004465507149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invertIfNegative val="0"/>
          <c:cat>
            <c:strRef>
              <c:f>List1!$A$2:$A$8</c:f>
              <c:strCache>
                <c:ptCount val="7"/>
                <c:pt idx="0">
                  <c:v>2005/2006</c:v>
                </c:pt>
                <c:pt idx="1">
                  <c:v>2006/2007</c:v>
                </c:pt>
                <c:pt idx="2">
                  <c:v>2007/2008</c:v>
                </c:pt>
                <c:pt idx="3">
                  <c:v>2008/2009</c:v>
                </c:pt>
                <c:pt idx="4">
                  <c:v>2009/2012</c:v>
                </c:pt>
                <c:pt idx="5">
                  <c:v>2010/2011</c:v>
                </c:pt>
                <c:pt idx="6">
                  <c:v>2011/2012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980</c:v>
                </c:pt>
                <c:pt idx="1">
                  <c:v>968</c:v>
                </c:pt>
                <c:pt idx="2">
                  <c:v>955</c:v>
                </c:pt>
                <c:pt idx="3">
                  <c:v>979</c:v>
                </c:pt>
                <c:pt idx="4">
                  <c:v>995</c:v>
                </c:pt>
                <c:pt idx="5">
                  <c:v>975</c:v>
                </c:pt>
                <c:pt idx="6">
                  <c:v>983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6400512"/>
        <c:axId val="96402048"/>
      </c:barChart>
      <c:catAx>
        <c:axId val="96400512"/>
        <c:scaling>
          <c:orientation val="minMax"/>
        </c:scaling>
        <c:delete val="0"/>
        <c:axPos val="b"/>
        <c:majorTickMark val="none"/>
        <c:minorTickMark val="none"/>
        <c:tickLblPos val="nextTo"/>
        <c:crossAx val="96402048"/>
        <c:crosses val="autoZero"/>
        <c:auto val="1"/>
        <c:lblAlgn val="ctr"/>
        <c:lblOffset val="100"/>
        <c:noMultiLvlLbl val="0"/>
      </c:catAx>
      <c:valAx>
        <c:axId val="96402048"/>
        <c:scaling>
          <c:orientation val="minMax"/>
        </c:scaling>
        <c:delete val="0"/>
        <c:axPos val="l"/>
        <c:numFmt formatCode="Vęeobecný" sourceLinked="1"/>
        <c:majorTickMark val="none"/>
        <c:minorTickMark val="none"/>
        <c:tickLblPos val="nextTo"/>
        <c:crossAx val="96400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2584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241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027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676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220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091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Spojnicový </a:t>
            </a:r>
            <a:r>
              <a:rPr lang="cs-CZ" sz="3600" b="1" smtClean="0"/>
              <a:t>diagram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250751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</a:t>
                      </a:r>
                      <a:r>
                        <a:rPr lang="cs-CZ" baseline="0" dirty="0" smtClean="0"/>
                        <a:t>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Seznámení se</a:t>
                      </a:r>
                      <a:r>
                        <a:rPr lang="cs-CZ" baseline="0" dirty="0" smtClean="0"/>
                        <a:t> spojnicovým diagramem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vysvětlíme, kdy je vhodné použít spojnicový diagram.</a:t>
                      </a:r>
                      <a:r>
                        <a:rPr lang="cs-CZ" baseline="0" dirty="0" smtClean="0"/>
                        <a:t> Následuje vzorový příklad, jehož jednotlivé části řeší žáci nejprve samostatně.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12276"/>
            <a:ext cx="864096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Co je spojnicový diagram a jak vypadá?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980728"/>
            <a:ext cx="8640960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Spojnicový diagram </a:t>
            </a:r>
            <a:r>
              <a:rPr lang="cs-CZ" sz="2800" dirty="0" smtClean="0"/>
              <a:t>získáme spojením bodů v pravoúhlé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oustavě souřadnic, jejichž </a:t>
            </a:r>
            <a:r>
              <a:rPr lang="cs-CZ" sz="2800" b="1" dirty="0" smtClean="0"/>
              <a:t>první souřadnice</a:t>
            </a:r>
            <a:r>
              <a:rPr lang="cs-CZ" sz="2800" dirty="0" smtClean="0"/>
              <a:t> vyjadřuje </a:t>
            </a:r>
          </a:p>
          <a:p>
            <a:r>
              <a:rPr lang="cs-CZ" sz="2800" b="1" dirty="0"/>
              <a:t>h</a:t>
            </a:r>
            <a:r>
              <a:rPr lang="cs-CZ" sz="2800" b="1" dirty="0" smtClean="0"/>
              <a:t>odnotu kvantitativního znaku </a:t>
            </a:r>
            <a:r>
              <a:rPr lang="cs-CZ" sz="2800" dirty="0" smtClean="0"/>
              <a:t>a </a:t>
            </a:r>
            <a:r>
              <a:rPr lang="cs-CZ" sz="2800" b="1" dirty="0" smtClean="0"/>
              <a:t>druhá souřadnice </a:t>
            </a:r>
            <a:r>
              <a:rPr lang="cs-CZ" sz="2800" dirty="0" smtClean="0"/>
              <a:t>je</a:t>
            </a:r>
          </a:p>
          <a:p>
            <a:r>
              <a:rPr lang="cs-CZ" sz="2800" b="1" dirty="0"/>
              <a:t>č</a:t>
            </a:r>
            <a:r>
              <a:rPr lang="cs-CZ" sz="2800" b="1" dirty="0" smtClean="0"/>
              <a:t>etnost</a:t>
            </a:r>
            <a:r>
              <a:rPr lang="cs-CZ" sz="2800" dirty="0" smtClean="0"/>
              <a:t> </a:t>
            </a:r>
            <a:r>
              <a:rPr lang="cs-CZ" sz="2800" b="1" dirty="0" smtClean="0"/>
              <a:t>této hodnoty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533059247"/>
              </p:ext>
            </p:extLst>
          </p:nvPr>
        </p:nvGraphicFramePr>
        <p:xfrm>
          <a:off x="647564" y="3522391"/>
          <a:ext cx="784887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51520" y="2924944"/>
            <a:ext cx="864096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Prohlédněte si různé varianty podoby grafu: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8303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4" grpId="0">
        <p:bldAsOne/>
      </p:bldGraphic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3118918607"/>
              </p:ext>
            </p:extLst>
          </p:nvPr>
        </p:nvGraphicFramePr>
        <p:xfrm>
          <a:off x="683568" y="0"/>
          <a:ext cx="784887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475947408"/>
              </p:ext>
            </p:extLst>
          </p:nvPr>
        </p:nvGraphicFramePr>
        <p:xfrm>
          <a:off x="899592" y="3284984"/>
          <a:ext cx="784887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Přímá spojnice 5"/>
          <p:cNvCxnSpPr/>
          <p:nvPr/>
        </p:nvCxnSpPr>
        <p:spPr>
          <a:xfrm>
            <a:off x="467544" y="3429000"/>
            <a:ext cx="828092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78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32656"/>
            <a:ext cx="8921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</a:t>
            </a:r>
            <a:r>
              <a:rPr lang="cs-CZ" sz="2800" dirty="0" smtClean="0"/>
              <a:t>: Následující tabulka uvádí vývoj celkového počtu</a:t>
            </a:r>
          </a:p>
          <a:p>
            <a:r>
              <a:rPr lang="cs-CZ" sz="2800" dirty="0" smtClean="0"/>
              <a:t>žáků gymnázia v letech 2005 – 2012. </a:t>
            </a:r>
            <a:endParaRPr lang="cs-CZ" sz="28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174702"/>
              </p:ext>
            </p:extLst>
          </p:nvPr>
        </p:nvGraphicFramePr>
        <p:xfrm>
          <a:off x="1283970" y="1412776"/>
          <a:ext cx="6163888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6"/>
                <a:gridCol w="770486"/>
                <a:gridCol w="770486"/>
                <a:gridCol w="770486"/>
                <a:gridCol w="770486"/>
                <a:gridCol w="770486"/>
                <a:gridCol w="770486"/>
                <a:gridCol w="77048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Školní</a:t>
                      </a:r>
                      <a:r>
                        <a:rPr lang="cs-CZ" baseline="0" dirty="0" smtClean="0"/>
                        <a:t> rok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2005/2006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2006/2007/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2007/2008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2008/2009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2009/2010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2010/2011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2011/2012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</a:t>
                      </a:r>
                    </a:p>
                    <a:p>
                      <a:r>
                        <a:rPr lang="cs-CZ" dirty="0" smtClean="0"/>
                        <a:t>žáků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968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955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979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995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975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79512" y="2996952"/>
            <a:ext cx="750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Ze zadaných údajů vytvořte spojnicový diagram.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3645024"/>
            <a:ext cx="84877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b) Porovnejte sklony jednotlivých úseček a vysvětlete, jak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souvisí se změnou počtu žáků.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79512" y="4525986"/>
            <a:ext cx="89218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c) Z diagramu vyčtěte období, kdy došlo k největšímu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poklesu a kdy k největšímu nárůstu celkového počtu žáků.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79512" y="5491168"/>
            <a:ext cx="80420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d) Znázorněte danou situaci i sloupkovým diagramem.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2156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538856"/>
              </p:ext>
            </p:extLst>
          </p:nvPr>
        </p:nvGraphicFramePr>
        <p:xfrm>
          <a:off x="1187624" y="34352"/>
          <a:ext cx="6163888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6"/>
                <a:gridCol w="770486"/>
                <a:gridCol w="770486"/>
                <a:gridCol w="770486"/>
                <a:gridCol w="770486"/>
                <a:gridCol w="770486"/>
                <a:gridCol w="770486"/>
                <a:gridCol w="77048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Školní</a:t>
                      </a:r>
                      <a:r>
                        <a:rPr lang="cs-CZ" baseline="0" dirty="0" smtClean="0"/>
                        <a:t> rok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2005/2006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2006/2007/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2007/2008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2008/2009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2009/2010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2010/2011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2011/2012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</a:t>
                      </a:r>
                    </a:p>
                    <a:p>
                      <a:r>
                        <a:rPr lang="cs-CZ" dirty="0" smtClean="0"/>
                        <a:t>žáků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968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955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979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995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975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30478" y="1461331"/>
            <a:ext cx="1332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ŘEŠENÍ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562574" y="1469817"/>
            <a:ext cx="7078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lphaLcParenR"/>
            </a:pPr>
            <a:r>
              <a:rPr lang="cs-CZ" sz="2800" dirty="0" smtClean="0"/>
              <a:t>Vyjádříme pomocí spojnicového diagramu,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4770" y="2001203"/>
            <a:ext cx="8463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j</a:t>
            </a:r>
            <a:r>
              <a:rPr lang="cs-CZ" sz="2800" dirty="0" smtClean="0"/>
              <a:t>ak se celkový počet žáků měnil v daném časovém období</a:t>
            </a:r>
            <a:endParaRPr lang="cs-CZ" sz="2800" dirty="0"/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533012344"/>
              </p:ext>
            </p:extLst>
          </p:nvPr>
        </p:nvGraphicFramePr>
        <p:xfrm>
          <a:off x="539552" y="2540965"/>
          <a:ext cx="770485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96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8144" y="332656"/>
            <a:ext cx="87367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b) Čím větší je sklon dané úsečky, tím k větší změně </a:t>
            </a:r>
          </a:p>
          <a:p>
            <a:r>
              <a:rPr lang="cs-CZ" sz="2800" dirty="0" smtClean="0"/>
              <a:t>(poklesu nebo nárůstu) došlo během jednoho časového 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bdobí.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3" y="1844824"/>
            <a:ext cx="87333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c) Z diagramu nebo i z tabulky vyčteme, že:</a:t>
            </a:r>
          </a:p>
          <a:p>
            <a:r>
              <a:rPr lang="cs-CZ" sz="2800" b="1" dirty="0" smtClean="0"/>
              <a:t>1. </a:t>
            </a:r>
            <a:r>
              <a:rPr lang="cs-CZ" sz="2800" dirty="0" smtClean="0"/>
              <a:t>K největšímu poklesu počtu žáků došlo po školním roce </a:t>
            </a:r>
          </a:p>
          <a:p>
            <a:r>
              <a:rPr lang="cs-CZ" sz="2800" dirty="0" smtClean="0"/>
              <a:t>2009/2010 (pokles o 20 žáků).</a:t>
            </a:r>
          </a:p>
          <a:p>
            <a:r>
              <a:rPr lang="cs-CZ" sz="2800" b="1" dirty="0" smtClean="0"/>
              <a:t>2. </a:t>
            </a:r>
            <a:r>
              <a:rPr lang="cs-CZ" sz="2800" dirty="0" smtClean="0"/>
              <a:t>K největšímu nárůstu počtu žáku došlo po školním roce</a:t>
            </a:r>
          </a:p>
          <a:p>
            <a:r>
              <a:rPr lang="cs-CZ" sz="2800" dirty="0" smtClean="0"/>
              <a:t>2007/2008 (nárůst o 24 žáků)</a:t>
            </a:r>
            <a:endParaRPr lang="cs-CZ" sz="28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251521" y="4293096"/>
            <a:ext cx="84969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251523" y="1815598"/>
            <a:ext cx="84969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251523" y="4509120"/>
            <a:ext cx="8733338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d) Pro srovnání znázorníme údaje i v </a:t>
            </a:r>
            <a:r>
              <a:rPr lang="cs-CZ" sz="2800" b="1" dirty="0" smtClean="0"/>
              <a:t>sloupkovém diagramu</a:t>
            </a:r>
            <a:r>
              <a:rPr lang="cs-CZ" sz="2800" dirty="0" smtClean="0"/>
              <a:t>. Zvolíme obdélníky o stejné šířce, na vodorovné ose zobrazíme příslušná časová období a na svislou osu</a:t>
            </a:r>
          </a:p>
          <a:p>
            <a:r>
              <a:rPr lang="cs-CZ" sz="2800" dirty="0"/>
              <a:t>u</a:t>
            </a:r>
            <a:r>
              <a:rPr lang="cs-CZ" sz="2800" dirty="0" smtClean="0"/>
              <a:t>místíme počet žáků.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1868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224858"/>
              </p:ext>
            </p:extLst>
          </p:nvPr>
        </p:nvGraphicFramePr>
        <p:xfrm>
          <a:off x="1115616" y="116632"/>
          <a:ext cx="6163888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6"/>
                <a:gridCol w="770486"/>
                <a:gridCol w="770486"/>
                <a:gridCol w="770486"/>
                <a:gridCol w="770486"/>
                <a:gridCol w="770486"/>
                <a:gridCol w="770486"/>
                <a:gridCol w="77048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Školní</a:t>
                      </a:r>
                      <a:r>
                        <a:rPr lang="cs-CZ" baseline="0" dirty="0" smtClean="0"/>
                        <a:t> rok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2005/2006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2006/2007/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2007/2008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2008/2009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2009/2010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2010/2011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2011/2012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</a:t>
                      </a:r>
                    </a:p>
                    <a:p>
                      <a:r>
                        <a:rPr lang="cs-CZ" dirty="0" smtClean="0"/>
                        <a:t>žáků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968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955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979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995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975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3914761625"/>
              </p:ext>
            </p:extLst>
          </p:nvPr>
        </p:nvGraphicFramePr>
        <p:xfrm>
          <a:off x="467544" y="1628800"/>
          <a:ext cx="770485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746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392</Words>
  <Application>Microsoft Office PowerPoint</Application>
  <PresentationFormat>Předvádění na obrazovce (4:3)</PresentationFormat>
  <Paragraphs>104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Spojnicový diagram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70</cp:revision>
  <dcterms:created xsi:type="dcterms:W3CDTF">2012-06-18T15:15:37Z</dcterms:created>
  <dcterms:modified xsi:type="dcterms:W3CDTF">2013-07-26T16:53:55Z</dcterms:modified>
</cp:coreProperties>
</file>