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Rozdělení žáků tříd 1. A, 1. B a 1. C podle vzdálenosti</a:t>
            </a:r>
            <a:r>
              <a:rPr lang="cs-CZ" baseline="0" dirty="0" smtClean="0"/>
              <a:t> bydliště od školy</a:t>
            </a:r>
            <a:endParaRPr lang="cs-CZ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1. A</c:v>
                </c:pt>
              </c:strCache>
            </c:strRef>
          </c:tx>
          <c:cat>
            <c:numRef>
              <c:f>List1!$A$2:$A$12</c:f>
              <c:numCache>
                <c:formatCode>Vęeobecný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  <c:pt idx="6">
                  <c:v>8</c:v>
                </c:pt>
                <c:pt idx="7">
                  <c:v>10</c:v>
                </c:pt>
                <c:pt idx="8">
                  <c:v>12</c:v>
                </c:pt>
                <c:pt idx="9">
                  <c:v>15</c:v>
                </c:pt>
                <c:pt idx="10">
                  <c:v>20</c:v>
                </c:pt>
              </c:numCache>
            </c:num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1. B</c:v>
                </c:pt>
              </c:strCache>
            </c:strRef>
          </c:tx>
          <c:cat>
            <c:numRef>
              <c:f>List1!$A$2:$A$12</c:f>
              <c:numCache>
                <c:formatCode>Vęeobecný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  <c:pt idx="6">
                  <c:v>8</c:v>
                </c:pt>
                <c:pt idx="7">
                  <c:v>10</c:v>
                </c:pt>
                <c:pt idx="8">
                  <c:v>12</c:v>
                </c:pt>
                <c:pt idx="9">
                  <c:v>15</c:v>
                </c:pt>
                <c:pt idx="10">
                  <c:v>20</c:v>
                </c:pt>
              </c:numCache>
            </c:numRef>
          </c:cat>
          <c:val>
            <c:numRef>
              <c:f>List1!$C$2:$C$12</c:f>
              <c:numCache>
                <c:formatCode>Vęeobecný</c:formatCode>
                <c:ptCount val="11"/>
                <c:pt idx="0">
                  <c:v>1</c:v>
                </c:pt>
                <c:pt idx="1">
                  <c:v>5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4</c:v>
                </c:pt>
                <c:pt idx="9">
                  <c:v>8</c:v>
                </c:pt>
                <c:pt idx="10">
                  <c:v>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1. C</c:v>
                </c:pt>
              </c:strCache>
            </c:strRef>
          </c:tx>
          <c:cat>
            <c:numRef>
              <c:f>List1!$A$2:$A$12</c:f>
              <c:numCache>
                <c:formatCode>Vęeobecný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  <c:pt idx="6">
                  <c:v>8</c:v>
                </c:pt>
                <c:pt idx="7">
                  <c:v>10</c:v>
                </c:pt>
                <c:pt idx="8">
                  <c:v>12</c:v>
                </c:pt>
                <c:pt idx="9">
                  <c:v>15</c:v>
                </c:pt>
                <c:pt idx="10">
                  <c:v>20</c:v>
                </c:pt>
              </c:numCache>
            </c:numRef>
          </c:cat>
          <c:val>
            <c:numRef>
              <c:f>List1!$D$2:$D$12</c:f>
              <c:numCache>
                <c:formatCode>Vęeobecný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6</c:v>
                </c:pt>
                <c:pt idx="3">
                  <c:v>5</c:v>
                </c:pt>
                <c:pt idx="4">
                  <c:v>7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622144"/>
        <c:axId val="81623680"/>
      </c:lineChart>
      <c:catAx>
        <c:axId val="81622144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81623680"/>
        <c:crosses val="autoZero"/>
        <c:auto val="1"/>
        <c:lblAlgn val="ctr"/>
        <c:lblOffset val="100"/>
        <c:noMultiLvlLbl val="0"/>
      </c:catAx>
      <c:valAx>
        <c:axId val="816236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 dirty="0" smtClean="0"/>
                  <a:t>Vzdálenost</a:t>
                </a:r>
                <a:r>
                  <a:rPr lang="cs-CZ" baseline="0" dirty="0" smtClean="0"/>
                  <a:t> bydliště od školy v kilometrech</a:t>
                </a:r>
                <a:endParaRPr lang="cs-CZ" dirty="0"/>
              </a:p>
            </c:rich>
          </c:tx>
          <c:layout/>
          <c:overlay val="0"/>
        </c:title>
        <c:numFmt formatCode="Vęeobecný" sourceLinked="1"/>
        <c:majorTickMark val="none"/>
        <c:minorTickMark val="none"/>
        <c:tickLblPos val="nextTo"/>
        <c:crossAx val="816221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invertIfNegative val="0"/>
          <c:cat>
            <c:numRef>
              <c:f>List1!$A$2:$A$12</c:f>
              <c:numCache>
                <c:formatCode>Vęeobecný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  <c:pt idx="6">
                  <c:v>8</c:v>
                </c:pt>
                <c:pt idx="7">
                  <c:v>10</c:v>
                </c:pt>
                <c:pt idx="8">
                  <c:v>12</c:v>
                </c:pt>
                <c:pt idx="9">
                  <c:v>15</c:v>
                </c:pt>
                <c:pt idx="10">
                  <c:v>20</c:v>
                </c:pt>
              </c:numCache>
            </c:num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263168"/>
        <c:axId val="92264704"/>
      </c:barChart>
      <c:catAx>
        <c:axId val="92263168"/>
        <c:scaling>
          <c:orientation val="minMax"/>
        </c:scaling>
        <c:delete val="0"/>
        <c:axPos val="b"/>
        <c:numFmt formatCode="Vęeobecný" sourceLinked="1"/>
        <c:majorTickMark val="out"/>
        <c:minorTickMark val="none"/>
        <c:tickLblPos val="nextTo"/>
        <c:crossAx val="92264704"/>
        <c:crosses val="autoZero"/>
        <c:auto val="1"/>
        <c:lblAlgn val="ctr"/>
        <c:lblOffset val="100"/>
        <c:noMultiLvlLbl val="0"/>
      </c:catAx>
      <c:valAx>
        <c:axId val="92264704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2263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Lbls>
            <c:dLbl>
              <c:idx val="5"/>
              <c:layout>
                <c:manualLayout>
                  <c:x val="-2.9040120094183084E-2"/>
                  <c:y val="-0.1336416600477227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List1!$A$2:$A$12</c:f>
              <c:strCache>
                <c:ptCount val="11"/>
                <c:pt idx="0">
                  <c:v>1 km</c:v>
                </c:pt>
                <c:pt idx="1">
                  <c:v>2 km</c:v>
                </c:pt>
                <c:pt idx="2">
                  <c:v>3 km</c:v>
                </c:pt>
                <c:pt idx="3">
                  <c:v>4 km</c:v>
                </c:pt>
                <c:pt idx="4">
                  <c:v>5 km</c:v>
                </c:pt>
                <c:pt idx="5">
                  <c:v>7 km</c:v>
                </c:pt>
                <c:pt idx="6">
                  <c:v>8 km</c:v>
                </c:pt>
                <c:pt idx="7">
                  <c:v>10 km</c:v>
                </c:pt>
                <c:pt idx="8">
                  <c:v>12 km</c:v>
                </c:pt>
                <c:pt idx="9">
                  <c:v>15 km</c:v>
                </c:pt>
                <c:pt idx="10">
                  <c:v>20 km</c:v>
                </c:pt>
              </c:strCache>
            </c:str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dLbls>
            <c:dLbl>
              <c:idx val="0"/>
              <c:layout>
                <c:manualLayout>
                  <c:x val="-6.5815379832348378E-2"/>
                  <c:y val="1.97428312277077E-3"/>
                </c:manualLayout>
              </c:layout>
              <c:tx>
                <c:rich>
                  <a:bodyPr/>
                  <a:lstStyle/>
                  <a:p>
                    <a:r>
                      <a:rPr lang="cs-CZ" dirty="0" smtClean="0"/>
                      <a:t> </a:t>
                    </a:r>
                    <a:r>
                      <a:rPr lang="en-US" dirty="0" smtClean="0"/>
                      <a:t>1 </a:t>
                    </a:r>
                    <a:r>
                      <a:rPr lang="en-US" dirty="0"/>
                      <a:t>km
</a:t>
                    </a:r>
                    <a:r>
                      <a:rPr lang="en-US" dirty="0" smtClean="0"/>
                      <a:t>10</a:t>
                    </a:r>
                    <a:r>
                      <a:rPr lang="cs-CZ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 km
</a:t>
                    </a:r>
                    <a:r>
                      <a:rPr lang="en-US" smtClean="0"/>
                      <a:t>3</a:t>
                    </a:r>
                    <a:r>
                      <a:rPr lang="cs-CZ" smtClean="0"/>
                      <a:t>,3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 km
</a:t>
                    </a:r>
                    <a:r>
                      <a:rPr lang="en-US" smtClean="0"/>
                      <a:t>10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 km
</a:t>
                    </a:r>
                    <a:r>
                      <a:rPr lang="en-US" smtClean="0"/>
                      <a:t>3</a:t>
                    </a:r>
                    <a:r>
                      <a:rPr lang="cs-CZ" smtClean="0"/>
                      <a:t>,3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 km
</a:t>
                    </a:r>
                    <a:r>
                      <a:rPr lang="en-US" smtClean="0"/>
                      <a:t>1</a:t>
                    </a:r>
                    <a:r>
                      <a:rPr lang="cs-CZ" smtClean="0"/>
                      <a:t>3,3</a:t>
                    </a:r>
                    <a:r>
                      <a:rPr lang="cs-CZ" baseline="0" smtClean="0"/>
                      <a:t>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2.9040120094183084E-2"/>
                  <c:y val="-0.1336416600477227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 </a:t>
                    </a:r>
                    <a:r>
                      <a:rPr lang="en-US" dirty="0"/>
                      <a:t>km
</a:t>
                    </a:r>
                    <a:r>
                      <a:rPr lang="en-US" dirty="0" smtClean="0"/>
                      <a:t>3</a:t>
                    </a:r>
                    <a:r>
                      <a:rPr lang="cs-CZ" dirty="0" smtClean="0"/>
                      <a:t>,3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8 km</a:t>
                    </a:r>
                    <a:r>
                      <a:rPr lang="en-US"/>
                      <a:t>
</a:t>
                    </a:r>
                    <a:r>
                      <a:rPr lang="cs-CZ" smtClean="0"/>
                      <a:t>6,</a:t>
                    </a:r>
                    <a:r>
                      <a:rPr lang="en-US" smtClean="0"/>
                      <a:t>7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10 km
</a:t>
                    </a:r>
                    <a:r>
                      <a:rPr lang="cs-CZ" smtClean="0"/>
                      <a:t>6,</a:t>
                    </a:r>
                    <a:r>
                      <a:rPr lang="en-US" smtClean="0"/>
                      <a:t>7</a:t>
                    </a:r>
                    <a:r>
                      <a:rPr lang="cs-CZ" smtClean="0"/>
                      <a:t>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15 km
</a:t>
                    </a:r>
                    <a:r>
                      <a:rPr lang="en-US" smtClean="0"/>
                      <a:t>13</a:t>
                    </a:r>
                    <a:r>
                      <a:rPr lang="cs-CZ" smtClean="0"/>
                      <a:t>,3 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List1!$A$2:$A$12</c:f>
              <c:strCache>
                <c:ptCount val="11"/>
                <c:pt idx="0">
                  <c:v>1 km</c:v>
                </c:pt>
                <c:pt idx="1">
                  <c:v>2 km</c:v>
                </c:pt>
                <c:pt idx="2">
                  <c:v>3 km</c:v>
                </c:pt>
                <c:pt idx="3">
                  <c:v>4 km</c:v>
                </c:pt>
                <c:pt idx="4">
                  <c:v>5 km</c:v>
                </c:pt>
                <c:pt idx="5">
                  <c:v>7 km</c:v>
                </c:pt>
                <c:pt idx="6">
                  <c:v>8 km</c:v>
                </c:pt>
                <c:pt idx="7">
                  <c:v>10 km</c:v>
                </c:pt>
                <c:pt idx="8">
                  <c:v>12 km</c:v>
                </c:pt>
                <c:pt idx="9">
                  <c:v>15 km</c:v>
                </c:pt>
                <c:pt idx="10">
                  <c:v>20 km</c:v>
                </c:pt>
              </c:strCache>
            </c:strRef>
          </c:cat>
          <c:val>
            <c:numRef>
              <c:f>List1!$B$2:$B$12</c:f>
              <c:numCache>
                <c:formatCode>Vęeobecný</c:formatCode>
                <c:ptCount val="11"/>
                <c:pt idx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0.01613</cdr:x>
      <cdr:y>0.0597</cdr:y>
    </cdr:from>
    <cdr:to>
      <cdr:x>0.11854</cdr:x>
      <cdr:y>0.24923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44016" y="2880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3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999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664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422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9221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1376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940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555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3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chart" Target="../charts/chart4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Práce se spojnicovým diagramem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564763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</a:t>
                      </a:r>
                      <a:r>
                        <a:rPr lang="cs-CZ" smtClean="0"/>
                        <a:t>studia </a:t>
                      </a:r>
                      <a:r>
                        <a:rPr lang="cs-CZ" smtClean="0"/>
                        <a:t>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Samostatná práce -</a:t>
                      </a:r>
                      <a:r>
                        <a:rPr lang="cs-CZ" baseline="0" dirty="0" smtClean="0"/>
                        <a:t> zpracování informací </a:t>
                      </a:r>
                    </a:p>
                    <a:p>
                      <a:r>
                        <a:rPr lang="cs-CZ" baseline="0" dirty="0" smtClean="0"/>
                        <a:t>ze spojnicového diagramu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dvě strany</a:t>
                      </a:r>
                      <a:r>
                        <a:rPr lang="cs-CZ" baseline="0" dirty="0" smtClean="0"/>
                        <a:t> prezentace tvoří pracovní list. Žáci řeší samostatně úlohu se spojnicovým diagramem. Postupným procházením </a:t>
                      </a:r>
                      <a:r>
                        <a:rPr lang="cs-CZ" baseline="0" smtClean="0"/>
                        <a:t>stránek rozebíráme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Rozdělení žáků třídy 1. A podle vzdálenosti bydliště od školy</a:t>
            </a:r>
            <a:endParaRPr lang="cs-CZ" sz="3600" b="1" u="sng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2873242280"/>
              </p:ext>
            </p:extLst>
          </p:nvPr>
        </p:nvGraphicFramePr>
        <p:xfrm>
          <a:off x="107504" y="1844824"/>
          <a:ext cx="892899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594366" y="2708920"/>
                <a:ext cx="7648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𝟑𝟔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366" y="2708920"/>
                <a:ext cx="76488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580112" y="3126801"/>
                <a:ext cx="7648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𝟑𝟔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3126801"/>
                <a:ext cx="76488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829477" y="2893127"/>
                <a:ext cx="7648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𝟑𝟔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477" y="2893127"/>
                <a:ext cx="764889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739064" y="2708461"/>
                <a:ext cx="6206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𝟏𝟐</m:t>
                          </m:r>
                        </m:e>
                        <m:sup>
                          <m:r>
                            <a:rPr lang="cs-CZ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064" y="2708461"/>
                <a:ext cx="62061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7236296" y="3403800"/>
                <a:ext cx="6206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𝟏𝟐</m:t>
                          </m:r>
                        </m:e>
                        <m:sup>
                          <m:r>
                            <a:rPr lang="cs-CZ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3403800"/>
                <a:ext cx="62061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962556" y="4797152"/>
                <a:ext cx="6206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𝟏𝟐</m:t>
                          </m:r>
                        </m:e>
                        <m:sup>
                          <m:r>
                            <a:rPr lang="cs-CZ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556" y="4797152"/>
                <a:ext cx="620619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934100" y="3933056"/>
                <a:ext cx="7648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𝟒𝟖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4100" y="3933056"/>
                <a:ext cx="764888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594366" y="4321857"/>
                <a:ext cx="7648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𝟐𝟒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366" y="4321857"/>
                <a:ext cx="764888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3807111" y="4321856"/>
                <a:ext cx="7648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𝟐𝟒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7111" y="4321856"/>
                <a:ext cx="764889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3064589" y="3773132"/>
                <a:ext cx="7648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𝟕𝟐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589" y="3773132"/>
                <a:ext cx="764888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3064589" y="3059283"/>
                <a:ext cx="6206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𝟒𝟖</m:t>
                          </m:r>
                        </m:e>
                        <m:sup>
                          <m:r>
                            <a:rPr lang="cs-C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𝒐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589" y="3059283"/>
                <a:ext cx="620618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368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262" y="7450"/>
            <a:ext cx="8877959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Provádíme výzkum ve třech třídách 1. ročníku gymnázia.</a:t>
            </a:r>
          </a:p>
          <a:p>
            <a:r>
              <a:rPr lang="cs-CZ" sz="2800" dirty="0" smtClean="0"/>
              <a:t>Předmětem zkoumání je </a:t>
            </a:r>
            <a:r>
              <a:rPr lang="cs-CZ" sz="2800" b="1" dirty="0" smtClean="0"/>
              <a:t>vzdálenost bydliště každého žáka</a:t>
            </a:r>
          </a:p>
          <a:p>
            <a:r>
              <a:rPr lang="cs-CZ" sz="2800" b="1" dirty="0"/>
              <a:t>o</a:t>
            </a:r>
            <a:r>
              <a:rPr lang="cs-CZ" sz="2800" b="1" dirty="0" smtClean="0"/>
              <a:t>d budovy školy</a:t>
            </a:r>
            <a:r>
              <a:rPr lang="cs-CZ" sz="2800" dirty="0" smtClean="0"/>
              <a:t>.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8262" y="2996952"/>
            <a:ext cx="887796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/>
              <a:t>2</a:t>
            </a:r>
            <a:r>
              <a:rPr lang="cs-CZ" sz="2800" b="1" dirty="0" smtClean="0"/>
              <a:t>. </a:t>
            </a:r>
            <a:r>
              <a:rPr lang="cs-CZ" sz="2800" dirty="0" smtClean="0"/>
              <a:t>Určete </a:t>
            </a:r>
            <a:r>
              <a:rPr lang="cs-CZ" sz="2800" b="1" dirty="0" smtClean="0">
                <a:solidFill>
                  <a:srgbClr val="FF0000"/>
                </a:solidFill>
              </a:rPr>
              <a:t>aritmetický průměr</a:t>
            </a:r>
            <a:r>
              <a:rPr lang="cs-CZ" sz="2800" dirty="0" smtClean="0"/>
              <a:t> znaku: nejprve pro každou</a:t>
            </a:r>
          </a:p>
          <a:p>
            <a:r>
              <a:rPr lang="cs-CZ" sz="2800" dirty="0" smtClean="0"/>
              <a:t>třídu zvlášť a pak pro všechny třídy dohromady.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8262" y="4077072"/>
            <a:ext cx="8867707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/>
              <a:t>3</a:t>
            </a:r>
            <a:r>
              <a:rPr lang="cs-CZ" sz="2800" b="1" dirty="0" smtClean="0"/>
              <a:t>. </a:t>
            </a:r>
            <a:r>
              <a:rPr lang="cs-CZ" sz="2800" dirty="0" smtClean="0"/>
              <a:t>Určete </a:t>
            </a:r>
            <a:r>
              <a:rPr lang="cs-CZ" sz="2800" b="1" dirty="0" smtClean="0">
                <a:solidFill>
                  <a:srgbClr val="FF0000"/>
                </a:solidFill>
              </a:rPr>
              <a:t>modus a medián</a:t>
            </a:r>
            <a:r>
              <a:rPr lang="cs-CZ" sz="2800" dirty="0" smtClean="0"/>
              <a:t> znaku pro každou třídu.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76278" y="1544090"/>
            <a:ext cx="8919239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/>
              <a:t>1</a:t>
            </a:r>
            <a:r>
              <a:rPr lang="cs-CZ" sz="2800" b="1" dirty="0" smtClean="0"/>
              <a:t>. </a:t>
            </a:r>
            <a:r>
              <a:rPr lang="cs-CZ" sz="2800" dirty="0" smtClean="0"/>
              <a:t>Vytvořte </a:t>
            </a:r>
            <a:r>
              <a:rPr lang="cs-CZ" sz="2800" b="1" dirty="0" smtClean="0">
                <a:solidFill>
                  <a:srgbClr val="FF0000"/>
                </a:solidFill>
              </a:rPr>
              <a:t>tabulku</a:t>
            </a:r>
            <a:r>
              <a:rPr lang="cs-CZ" sz="2800" dirty="0" smtClean="0"/>
              <a:t> znázorňující rozdělení žáků všech tříd podle daného znaku, zapište četnosti a relativní četnosti</a:t>
            </a:r>
          </a:p>
          <a:p>
            <a:r>
              <a:rPr lang="cs-CZ" sz="2800" dirty="0" smtClean="0"/>
              <a:t>hodnot.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8262" y="4725144"/>
            <a:ext cx="8889873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4. </a:t>
            </a:r>
            <a:r>
              <a:rPr lang="cs-CZ" sz="2800" dirty="0" smtClean="0"/>
              <a:t>Znázorněte rozdělení žáků třídy 1. A </a:t>
            </a:r>
            <a:r>
              <a:rPr lang="cs-CZ" sz="2800" b="1" dirty="0" smtClean="0">
                <a:solidFill>
                  <a:srgbClr val="FF0000"/>
                </a:solidFill>
              </a:rPr>
              <a:t>sloupkovým</a:t>
            </a:r>
            <a:r>
              <a:rPr lang="cs-CZ" sz="2800" dirty="0" smtClean="0"/>
              <a:t> 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diagramem</a:t>
            </a:r>
            <a:r>
              <a:rPr lang="cs-CZ" sz="2800" dirty="0" smtClean="0"/>
              <a:t>.</a:t>
            </a:r>
            <a:r>
              <a:rPr lang="cs-CZ" sz="2800" b="1" dirty="0" smtClean="0"/>
              <a:t> </a:t>
            </a:r>
            <a:endParaRPr lang="cs-CZ" sz="28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78261" y="5805264"/>
            <a:ext cx="8877959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5. </a:t>
            </a:r>
            <a:r>
              <a:rPr lang="cs-CZ" sz="2800" dirty="0" smtClean="0"/>
              <a:t>Znázorněte rozdělení žáků 1. </a:t>
            </a:r>
            <a:r>
              <a:rPr lang="cs-CZ" sz="2800" dirty="0"/>
              <a:t>A</a:t>
            </a: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rgbClr val="FF0000"/>
                </a:solidFill>
              </a:rPr>
              <a:t>kruhovým diagramem</a:t>
            </a:r>
          </a:p>
          <a:p>
            <a:r>
              <a:rPr lang="cs-CZ" sz="2800" dirty="0" smtClean="0"/>
              <a:t>a uveďte </a:t>
            </a:r>
            <a:r>
              <a:rPr lang="cs-CZ" sz="2800" b="1" dirty="0" smtClean="0">
                <a:solidFill>
                  <a:srgbClr val="FF0000"/>
                </a:solidFill>
              </a:rPr>
              <a:t>velikosti středových úhlů </a:t>
            </a:r>
            <a:r>
              <a:rPr lang="cs-CZ" sz="2800" dirty="0" smtClean="0"/>
              <a:t>jednotlivých </a:t>
            </a:r>
            <a:r>
              <a:rPr lang="cs-CZ" sz="2800" b="1" dirty="0" smtClean="0">
                <a:solidFill>
                  <a:srgbClr val="FF0000"/>
                </a:solidFill>
              </a:rPr>
              <a:t>výsečí</a:t>
            </a:r>
            <a:r>
              <a:rPr lang="cs-CZ" sz="2800" dirty="0" smtClean="0"/>
              <a:t>.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09993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4026745904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720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2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210580"/>
            <a:ext cx="8712968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u="sng" dirty="0" smtClean="0"/>
              <a:t>SPRÁVNÉ ŘEŠENÍ:</a:t>
            </a:r>
            <a:endParaRPr lang="cs-CZ" sz="3200" b="1" u="sng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482846"/>
              </p:ext>
            </p:extLst>
          </p:nvPr>
        </p:nvGraphicFramePr>
        <p:xfrm>
          <a:off x="0" y="1435301"/>
          <a:ext cx="910819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704"/>
                <a:gridCol w="645507"/>
                <a:gridCol w="645507"/>
                <a:gridCol w="645507"/>
                <a:gridCol w="645507"/>
                <a:gridCol w="717230"/>
                <a:gridCol w="717230"/>
                <a:gridCol w="717230"/>
                <a:gridCol w="717230"/>
                <a:gridCol w="645507"/>
                <a:gridCol w="645507"/>
                <a:gridCol w="6095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Vzdálenost v km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251520" y="882409"/>
            <a:ext cx="5560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1. </a:t>
            </a:r>
            <a:r>
              <a:rPr lang="cs-CZ" sz="2800" dirty="0" smtClean="0"/>
              <a:t>Tabulka rozdělení četností hodnot:</a:t>
            </a:r>
            <a:endParaRPr lang="cs-CZ" sz="28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7377" y="3068960"/>
            <a:ext cx="8030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 diagramů a z tabulky vyčteme počet žáků ve třídách: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377" y="3602627"/>
            <a:ext cx="2267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1. A </a:t>
            </a:r>
            <a:r>
              <a:rPr lang="cs-CZ" sz="2800" dirty="0" smtClean="0"/>
              <a:t>… 30 žáků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481855" y="3591798"/>
            <a:ext cx="2254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1. B </a:t>
            </a:r>
            <a:r>
              <a:rPr lang="cs-CZ" sz="2800" dirty="0" smtClean="0"/>
              <a:t>… 31 žáků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516215" y="3591798"/>
            <a:ext cx="2249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1. C </a:t>
            </a:r>
            <a:r>
              <a:rPr lang="cs-CZ" sz="2800" dirty="0" smtClean="0"/>
              <a:t>… 32 žáků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93840" y="4133076"/>
            <a:ext cx="89505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93840" y="4229786"/>
            <a:ext cx="89505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Počty žáků</a:t>
            </a:r>
            <a:r>
              <a:rPr lang="cs-CZ" sz="2800" dirty="0" smtClean="0"/>
              <a:t>, kteří mají bydliště ve stejné vzdálenosti od školy,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dávají </a:t>
            </a:r>
            <a:r>
              <a:rPr lang="cs-CZ" sz="2800" b="1" dirty="0" smtClean="0"/>
              <a:t>četnosti jednotlivých hodnot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93839" y="5517232"/>
            <a:ext cx="8843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Relativní četnosti </a:t>
            </a:r>
            <a:r>
              <a:rPr lang="cs-CZ" sz="2800" dirty="0" smtClean="0"/>
              <a:t>vypočítáme tak, že absolutní četnosti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ydělíme počtem žáků v dané třídě. Doplníme tabulku:</a:t>
            </a:r>
          </a:p>
        </p:txBody>
      </p:sp>
      <p:cxnSp>
        <p:nvCxnSpPr>
          <p:cNvPr id="14" name="Přímá spojnice 13"/>
          <p:cNvCxnSpPr/>
          <p:nvPr/>
        </p:nvCxnSpPr>
        <p:spPr>
          <a:xfrm>
            <a:off x="107377" y="5301208"/>
            <a:ext cx="8936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00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03007"/>
              </p:ext>
            </p:extLst>
          </p:nvPr>
        </p:nvGraphicFramePr>
        <p:xfrm>
          <a:off x="0" y="1124744"/>
          <a:ext cx="9108191" cy="429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704"/>
                <a:gridCol w="645507"/>
                <a:gridCol w="645507"/>
                <a:gridCol w="645507"/>
                <a:gridCol w="645507"/>
                <a:gridCol w="717230"/>
                <a:gridCol w="717230"/>
                <a:gridCol w="717230"/>
                <a:gridCol w="717230"/>
                <a:gridCol w="645507"/>
                <a:gridCol w="645507"/>
                <a:gridCol w="609525"/>
              </a:tblGrid>
              <a:tr h="442848">
                <a:tc>
                  <a:txBody>
                    <a:bodyPr/>
                    <a:lstStyle/>
                    <a:p>
                      <a:r>
                        <a:rPr lang="cs-CZ" dirty="0" smtClean="0"/>
                        <a:t>Vzdálenost v km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Relativní četnosti hodnot v 1. 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Relativní četnosti hodnot</a:t>
                      </a:r>
                      <a:r>
                        <a:rPr lang="cs-CZ" baseline="0" dirty="0" smtClean="0"/>
                        <a:t> v 1. 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0,26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0,16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 v 1. 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Relativní četnosti hodnot v 1. 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0,09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07504" y="404664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Tabulka včetně relativních četností hodnot:</a:t>
            </a:r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123664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9112" y="116632"/>
            <a:ext cx="642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2., 3.</a:t>
            </a:r>
            <a:r>
              <a:rPr lang="cs-CZ" sz="2800" dirty="0" smtClean="0"/>
              <a:t> a)</a:t>
            </a:r>
            <a:r>
              <a:rPr lang="cs-CZ" sz="2800" b="1" dirty="0" smtClean="0"/>
              <a:t> </a:t>
            </a:r>
            <a:r>
              <a:rPr lang="cs-CZ" sz="2800" u="sng" dirty="0" smtClean="0"/>
              <a:t>Charakteristiky rozdělení žáků 1. A</a:t>
            </a:r>
            <a:r>
              <a:rPr lang="cs-CZ" sz="2800" dirty="0" smtClean="0"/>
              <a:t>:</a:t>
            </a:r>
            <a:endParaRPr lang="cs-CZ" sz="28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96921" y="653018"/>
            <a:ext cx="90233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Aritmetický průměr</a:t>
            </a:r>
            <a:r>
              <a:rPr lang="cs-CZ" sz="2800" dirty="0" smtClean="0"/>
              <a:t>: (1 . 3 + 2 . 1 + 3 . 3 + 4 . 1 + 5 . 4 + 7 . 1 +</a:t>
            </a:r>
          </a:p>
          <a:p>
            <a:r>
              <a:rPr lang="cs-CZ" sz="2800" dirty="0" smtClean="0"/>
              <a:t>+ 8 . 2 + 10 . 2 + 12 . 6 + 15 . 4 + 20 . 3) : 30 =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588224" y="1083905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9,1</a:t>
            </a:r>
            <a:endParaRPr lang="cs-CZ" sz="28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921" y="1607125"/>
            <a:ext cx="1396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Modus</a:t>
            </a:r>
            <a:r>
              <a:rPr lang="cs-CZ" sz="2800" dirty="0" smtClean="0"/>
              <a:t>: 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22808" y="160712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12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96921" y="2130054"/>
                <a:ext cx="8354151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Medián</a:t>
                </a:r>
                <a:r>
                  <a:rPr lang="cs-CZ" sz="2800" dirty="0" smtClean="0"/>
                  <a:t>: Hodnoty uspořádáme podle velikosti a určíme </a:t>
                </a:r>
              </a:p>
              <a:p>
                <a:r>
                  <a:rPr lang="cs-CZ" sz="2800" dirty="0" smtClean="0"/>
                  <a:t>aritmetický průměr 15. a 16. hodnoty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8+10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1" y="2130054"/>
                <a:ext cx="8354151" cy="1170641"/>
              </a:xfrm>
              <a:prstGeom prst="rect">
                <a:avLst/>
              </a:prstGeom>
              <a:blipFill rotWithShape="1">
                <a:blip r:embed="rId3"/>
                <a:stretch>
                  <a:fillRect l="-1533" t="-4688" b="-36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6974336" y="258228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9</a:t>
            </a:r>
            <a:endParaRPr lang="cs-CZ" sz="2800" b="1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179512" y="3300695"/>
            <a:ext cx="86409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/>
        </p:nvSpPr>
        <p:spPr>
          <a:xfrm>
            <a:off x="941549" y="3362713"/>
            <a:ext cx="5618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u="sng" dirty="0" smtClean="0"/>
              <a:t>b) Charakteristiky </a:t>
            </a:r>
            <a:r>
              <a:rPr lang="cs-CZ" sz="2800" u="sng" dirty="0"/>
              <a:t>rozdělení žáků 1. </a:t>
            </a:r>
            <a:r>
              <a:rPr lang="cs-CZ" sz="2800" u="sng" dirty="0" smtClean="0"/>
              <a:t>B</a:t>
            </a:r>
            <a:r>
              <a:rPr lang="cs-CZ" sz="2800" dirty="0" smtClean="0"/>
              <a:t>:</a:t>
            </a:r>
            <a:endParaRPr lang="cs-CZ" sz="2800" b="1" dirty="0"/>
          </a:p>
        </p:txBody>
      </p:sp>
      <p:sp>
        <p:nvSpPr>
          <p:cNvPr id="13" name="Obdélník 12"/>
          <p:cNvSpPr/>
          <p:nvPr/>
        </p:nvSpPr>
        <p:spPr>
          <a:xfrm>
            <a:off x="57102" y="3883951"/>
            <a:ext cx="910294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/>
              <a:t>Aritmetický průměr</a:t>
            </a:r>
            <a:r>
              <a:rPr lang="cs-CZ" sz="2800" dirty="0" smtClean="0"/>
              <a:t>: (1 . 1 + 2 . 5 + 3 . 1 + 4 . 4 + 5 . 0 + 7 . 0 +</a:t>
            </a:r>
          </a:p>
          <a:p>
            <a:r>
              <a:rPr lang="cs-CZ" sz="2800" dirty="0" smtClean="0"/>
              <a:t>+ 8 . 2 + 10 . 1 + 12 . 4 + 15 . 8 + 20 . 5) : 31 = 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602141" y="4314838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10,5</a:t>
            </a:r>
            <a:endParaRPr lang="cs-CZ" sz="2800" b="1" dirty="0"/>
          </a:p>
        </p:txBody>
      </p:sp>
      <p:sp>
        <p:nvSpPr>
          <p:cNvPr id="15" name="Obdélník 14"/>
          <p:cNvSpPr/>
          <p:nvPr/>
        </p:nvSpPr>
        <p:spPr>
          <a:xfrm>
            <a:off x="96921" y="4838058"/>
            <a:ext cx="13650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Modus</a:t>
            </a:r>
            <a:r>
              <a:rPr lang="cs-CZ" dirty="0"/>
              <a:t>: 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422807" y="483805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15</a:t>
            </a:r>
            <a:endParaRPr lang="cs-CZ" sz="2800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96921" y="5361278"/>
            <a:ext cx="85958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Medián</a:t>
            </a:r>
            <a:r>
              <a:rPr lang="cs-CZ" sz="2800" dirty="0" smtClean="0"/>
              <a:t>: Hodnoty uspořádáme podle velikosti a medián je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oven 16. hodnotě: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3098281" y="579216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12</a:t>
            </a:r>
            <a:endParaRPr lang="cs-CZ" sz="2800" b="1" dirty="0"/>
          </a:p>
        </p:txBody>
      </p:sp>
      <p:cxnSp>
        <p:nvCxnSpPr>
          <p:cNvPr id="21" name="Přímá spojnice 20"/>
          <p:cNvCxnSpPr/>
          <p:nvPr/>
        </p:nvCxnSpPr>
        <p:spPr>
          <a:xfrm>
            <a:off x="96921" y="6453336"/>
            <a:ext cx="89395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25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1586" y="116632"/>
            <a:ext cx="5577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u="sng" dirty="0" smtClean="0"/>
              <a:t>c) </a:t>
            </a:r>
            <a:r>
              <a:rPr lang="cs-CZ" sz="2800" u="sng" dirty="0"/>
              <a:t>Charakteristiky rozdělení žáků 1. </a:t>
            </a:r>
            <a:r>
              <a:rPr lang="cs-CZ" sz="2800" u="sng" dirty="0" smtClean="0"/>
              <a:t>C: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2" y="837664"/>
            <a:ext cx="89466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Aritmetický průměr</a:t>
            </a:r>
            <a:r>
              <a:rPr lang="cs-CZ" sz="2800" dirty="0" smtClean="0"/>
              <a:t>: (1 . 2 + 2 . 2 + 3 . 6 + 4 . 5 + 5 . 7 + 7 . 1 + 8 . 0 + 10 . 3 + 12 . 1 + 15 . 2 + 20 . 3) : 32 =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543635" y="1261739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 6,8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80602" y="1805290"/>
            <a:ext cx="1510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Modus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07480" y="180845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5</a:t>
            </a:r>
            <a:endParaRPr lang="cs-CZ" sz="2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107502" y="2328510"/>
            <a:ext cx="86398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Medián</a:t>
            </a:r>
            <a:r>
              <a:rPr lang="cs-CZ" sz="2800" dirty="0" smtClean="0"/>
              <a:t>: Hodnoty uspořádáme podle velikosti a medián je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oven aritmetickému průměru 16. a 17. hodnoty …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596336" y="275939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5</a:t>
            </a:r>
            <a:endParaRPr lang="cs-CZ" sz="2800" b="1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148447" y="3567818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107503" y="3842484"/>
            <a:ext cx="7017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d) </a:t>
            </a:r>
            <a:r>
              <a:rPr lang="cs-CZ" sz="2800" u="sng" dirty="0" smtClean="0"/>
              <a:t>Aritmetický průměr všech tříd dohromady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80602" y="4489956"/>
            <a:ext cx="8226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Vydělíme součet všech hodnot jejich celkovým počtem: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07503" y="5013176"/>
            <a:ext cx="3701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(273 + 324 + 218) : 93 = 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652585" y="5013176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8,8</a:t>
            </a:r>
            <a:endParaRPr lang="cs-CZ" sz="2800" b="1" dirty="0"/>
          </a:p>
        </p:txBody>
      </p:sp>
      <p:cxnSp>
        <p:nvCxnSpPr>
          <p:cNvPr id="18" name="Přímá spojnice 17"/>
          <p:cNvCxnSpPr/>
          <p:nvPr/>
        </p:nvCxnSpPr>
        <p:spPr>
          <a:xfrm>
            <a:off x="151586" y="6021288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6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10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3453139202"/>
              </p:ext>
            </p:extLst>
          </p:nvPr>
        </p:nvGraphicFramePr>
        <p:xfrm>
          <a:off x="251520" y="1604992"/>
          <a:ext cx="8496944" cy="5064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51520" y="40466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Rozdělení žáků třídy 1. A podle vzdálenosti bydliště od školy</a:t>
            </a:r>
            <a:endParaRPr lang="cs-CZ" sz="3600" b="1" u="sng" dirty="0"/>
          </a:p>
        </p:txBody>
      </p:sp>
    </p:spTree>
    <p:extLst>
      <p:ext uri="{BB962C8B-B14F-4D97-AF65-F5344CB8AC3E}">
        <p14:creationId xmlns:p14="http://schemas.microsoft.com/office/powerpoint/2010/main" val="276232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Rozdělení žáků třídy 1. A podle vzdálenosti bydliště od školy</a:t>
            </a:r>
            <a:endParaRPr lang="cs-CZ" sz="3600" b="1" u="sng" dirty="0"/>
          </a:p>
        </p:txBody>
      </p:sp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444481350"/>
              </p:ext>
            </p:extLst>
          </p:nvPr>
        </p:nvGraphicFramePr>
        <p:xfrm>
          <a:off x="107504" y="1844824"/>
          <a:ext cx="892899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047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870</Words>
  <Application>Microsoft Office PowerPoint</Application>
  <PresentationFormat>Předvádění na obrazovce (4:3)</PresentationFormat>
  <Paragraphs>237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Práce se spojnicovým diagramem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75</cp:revision>
  <dcterms:created xsi:type="dcterms:W3CDTF">2012-06-18T15:15:37Z</dcterms:created>
  <dcterms:modified xsi:type="dcterms:W3CDTF">2013-07-26T16:46:09Z</dcterms:modified>
</cp:coreProperties>
</file>