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cat>
            <c:strRef>
              <c:f>List1!$A$2:$A$5</c:f>
              <c:strCache>
                <c:ptCount val="4"/>
                <c:pt idx="0">
                  <c:v>pro návrh</c:v>
                </c:pt>
                <c:pt idx="1">
                  <c:v>proti návrhu</c:v>
                </c:pt>
                <c:pt idx="2">
                  <c:v>nevědělo</c:v>
                </c:pt>
                <c:pt idx="3">
                  <c:v>nehlasovalo</c:v>
                </c:pt>
              </c:strCache>
            </c:strRef>
          </c:cat>
          <c:val>
            <c:numRef>
              <c:f>List1!$B$2:$B$5</c:f>
              <c:numCache>
                <c:formatCode>Vęeobecný</c:formatCode>
                <c:ptCount val="4"/>
                <c:pt idx="0">
                  <c:v>240</c:v>
                </c:pt>
                <c:pt idx="1">
                  <c:v>150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287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6868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87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5438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4120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Výpočty ve statistice </a:t>
            </a:r>
            <a:r>
              <a:rPr lang="cs-CZ" sz="3600" b="1" dirty="0" smtClean="0"/>
              <a:t>– test k procvičení 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859247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studia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Test k opakování statistiky s nabídkou odpovědí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čtyři strany</a:t>
                      </a:r>
                      <a:r>
                        <a:rPr lang="cs-CZ" baseline="0" dirty="0" smtClean="0"/>
                        <a:t> prezentace obsahují zadání 12 úkolů s nabídkou odpovědí. Žáci řeší úkoly samostatně a vybírají vždy jednu správnou odpověď. Na závěr jsou uvedeny správné odpovědi</a:t>
                      </a:r>
                      <a:r>
                        <a:rPr lang="cs-CZ" baseline="0" dirty="0" smtClean="0"/>
                        <a:t>. Test slouží k procvičení učiva.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3244" y="1052736"/>
            <a:ext cx="87671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1. </a:t>
            </a:r>
            <a:r>
              <a:rPr lang="cs-CZ" sz="2800" u="sng" dirty="0" smtClean="0"/>
              <a:t>Určete aritmetický průměr čísel</a:t>
            </a:r>
            <a:r>
              <a:rPr lang="cs-CZ" sz="2800" dirty="0" smtClean="0"/>
              <a:t>: </a:t>
            </a:r>
          </a:p>
          <a:p>
            <a:r>
              <a:rPr lang="cs-CZ" sz="2800" dirty="0" smtClean="0"/>
              <a:t>     5,8     6,8     6,0     5,8     5,5     5,9     7,4     7,5     6,0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25312" y="1876931"/>
            <a:ext cx="8288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A) 5,67                 B) 7,1                 C) 5,7                  D) 6,3</a:t>
            </a:r>
            <a:endParaRPr lang="cs-CZ" sz="2800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133244" y="2423842"/>
            <a:ext cx="87671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/>
          <p:cNvSpPr txBox="1"/>
          <p:nvPr/>
        </p:nvSpPr>
        <p:spPr>
          <a:xfrm>
            <a:off x="133244" y="332656"/>
            <a:ext cx="890325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Vyberte vždy jednu správnou odpověď:</a:t>
            </a:r>
            <a:endParaRPr lang="cs-CZ" sz="3200" b="1" u="sng" dirty="0"/>
          </a:p>
        </p:txBody>
      </p:sp>
      <p:sp>
        <p:nvSpPr>
          <p:cNvPr id="7" name="TextovéPole 6"/>
          <p:cNvSpPr txBox="1"/>
          <p:nvPr/>
        </p:nvSpPr>
        <p:spPr>
          <a:xfrm>
            <a:off x="133244" y="2449387"/>
            <a:ext cx="8903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2. </a:t>
            </a:r>
            <a:r>
              <a:rPr lang="cs-CZ" sz="2800" dirty="0" smtClean="0"/>
              <a:t>Následující tabulka uvádí rozdělení žáků ve třídě podle</a:t>
            </a:r>
          </a:p>
          <a:p>
            <a:r>
              <a:rPr lang="cs-CZ" sz="2800" dirty="0"/>
              <a:t>j</a:t>
            </a:r>
            <a:r>
              <a:rPr lang="cs-CZ" sz="2800" dirty="0" smtClean="0"/>
              <a:t>ejich hmotnosti. Určete </a:t>
            </a:r>
            <a:r>
              <a:rPr lang="cs-CZ" sz="2800" u="sng" dirty="0" smtClean="0"/>
              <a:t>aritmetický průměr</a:t>
            </a:r>
            <a:r>
              <a:rPr lang="cs-CZ" sz="2800" dirty="0" smtClean="0"/>
              <a:t> tohoto znaku.</a:t>
            </a:r>
            <a:endParaRPr lang="cs-CZ" sz="2800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858188"/>
              </p:ext>
            </p:extLst>
          </p:nvPr>
        </p:nvGraphicFramePr>
        <p:xfrm>
          <a:off x="50122" y="3519011"/>
          <a:ext cx="8986374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502"/>
                <a:gridCol w="859470"/>
                <a:gridCol w="998486"/>
                <a:gridCol w="998486"/>
                <a:gridCol w="998486"/>
                <a:gridCol w="998486"/>
                <a:gridCol w="998486"/>
                <a:gridCol w="998486"/>
                <a:gridCol w="998486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Hmotnost</a:t>
                      </a:r>
                    </a:p>
                    <a:p>
                      <a:r>
                        <a:rPr lang="cs-CZ" dirty="0" smtClean="0"/>
                        <a:t>v kg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žáků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133244" y="4797152"/>
            <a:ext cx="8903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A) 60 kg              B) 59,4 kg           C) 63,4 kg            D) 62 kg  </a:t>
            </a:r>
            <a:endParaRPr lang="cs-CZ" sz="2800" dirty="0"/>
          </a:p>
        </p:txBody>
      </p:sp>
      <p:cxnSp>
        <p:nvCxnSpPr>
          <p:cNvPr id="13" name="Přímá spojnice 12"/>
          <p:cNvCxnSpPr/>
          <p:nvPr/>
        </p:nvCxnSpPr>
        <p:spPr>
          <a:xfrm>
            <a:off x="125312" y="5320372"/>
            <a:ext cx="87750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125311" y="5445224"/>
            <a:ext cx="68296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3. </a:t>
            </a:r>
            <a:r>
              <a:rPr lang="cs-CZ" sz="2800" dirty="0" smtClean="0"/>
              <a:t>Určete </a:t>
            </a:r>
            <a:r>
              <a:rPr lang="cs-CZ" sz="2800" u="sng" dirty="0" smtClean="0"/>
              <a:t>modus</a:t>
            </a:r>
            <a:r>
              <a:rPr lang="cs-CZ" sz="2800" dirty="0" smtClean="0"/>
              <a:t> znaku z předešlého příkladu.</a:t>
            </a:r>
            <a:endParaRPr lang="cs-CZ" sz="28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33244" y="5877272"/>
            <a:ext cx="87751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A) 65 kg              B) 62 kg              C) 59,5 kg             D) 60 kg</a:t>
            </a:r>
            <a:endParaRPr lang="cs-CZ" sz="2800" dirty="0"/>
          </a:p>
        </p:txBody>
      </p:sp>
      <p:cxnSp>
        <p:nvCxnSpPr>
          <p:cNvPr id="19" name="Přímá spojnice 18"/>
          <p:cNvCxnSpPr/>
          <p:nvPr/>
        </p:nvCxnSpPr>
        <p:spPr>
          <a:xfrm>
            <a:off x="133244" y="6525344"/>
            <a:ext cx="87671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99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9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16632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4. </a:t>
            </a:r>
            <a:r>
              <a:rPr lang="cs-CZ" sz="2800" dirty="0" smtClean="0"/>
              <a:t>Ze skupiny 20 žáků jezdí 6 žáků do školy autobusem, </a:t>
            </a:r>
          </a:p>
          <a:p>
            <a:r>
              <a:rPr lang="cs-CZ" sz="2800" dirty="0" smtClean="0"/>
              <a:t>3 jezdí trolejbusem, 7 jezdí vlakem a ostatní chodí pěšky.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74707" y="980728"/>
            <a:ext cx="84706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Určete </a:t>
            </a:r>
            <a:r>
              <a:rPr lang="cs-CZ" sz="2800" u="sng" dirty="0" smtClean="0"/>
              <a:t>velikost středového úhlu kruhové výseče</a:t>
            </a:r>
            <a:r>
              <a:rPr lang="cs-CZ" sz="2800" dirty="0" smtClean="0"/>
              <a:t>, která by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 kruhovém diagramu znázorňovala žáky jezdící vlakem.  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79512" y="1934835"/>
                <a:ext cx="82976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126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cs-CZ" sz="2800" dirty="0" smtClean="0"/>
                  <a:t>              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63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cs-CZ" sz="2800" dirty="0" smtClean="0"/>
                  <a:t>                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120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cs-CZ" sz="2800" dirty="0" smtClean="0"/>
                  <a:t>               D)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150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934835"/>
                <a:ext cx="8297656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1468"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>
            <a:off x="179512" y="2564904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174065" y="2572121"/>
            <a:ext cx="87649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5. </a:t>
            </a:r>
            <a:r>
              <a:rPr lang="cs-CZ" sz="2800" dirty="0" smtClean="0"/>
              <a:t>Kolik procent žáků z předešlé úlohy </a:t>
            </a:r>
            <a:r>
              <a:rPr lang="cs-CZ" sz="2800" u="sng" dirty="0" smtClean="0"/>
              <a:t>nejezdí trolejbusem</a:t>
            </a:r>
            <a:r>
              <a:rPr lang="cs-CZ" sz="2800" dirty="0" smtClean="0"/>
              <a:t>?</a:t>
            </a:r>
            <a:endParaRPr lang="cs-CZ" sz="28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79512" y="2957118"/>
            <a:ext cx="8759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A) 15 %               B) 81 %              C) 17 %                D) 85 %</a:t>
            </a:r>
            <a:endParaRPr lang="cs-CZ" sz="2800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179512" y="3645024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74065" y="3661173"/>
            <a:ext cx="87568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6. </a:t>
            </a:r>
            <a:r>
              <a:rPr lang="cs-CZ" sz="2800" dirty="0" smtClean="0"/>
              <a:t>Následující tabulka uvádí výsledky písemné práce </a:t>
            </a:r>
          </a:p>
          <a:p>
            <a:r>
              <a:rPr lang="cs-CZ" sz="2800" dirty="0" smtClean="0"/>
              <a:t>z matematiky u skupiny žáků. Určete </a:t>
            </a:r>
            <a:r>
              <a:rPr lang="cs-CZ" sz="2800" u="sng" dirty="0" smtClean="0"/>
              <a:t>medián</a:t>
            </a:r>
            <a:r>
              <a:rPr lang="cs-CZ" sz="2800" dirty="0" smtClean="0"/>
              <a:t> tohoto znaku.</a:t>
            </a:r>
            <a:endParaRPr lang="cs-CZ" sz="2800" dirty="0"/>
          </a:p>
        </p:txBody>
      </p: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512197"/>
              </p:ext>
            </p:extLst>
          </p:nvPr>
        </p:nvGraphicFramePr>
        <p:xfrm>
          <a:off x="1025588" y="4631264"/>
          <a:ext cx="745158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158"/>
                <a:gridCol w="745158"/>
                <a:gridCol w="745158"/>
                <a:gridCol w="745158"/>
                <a:gridCol w="745158"/>
                <a:gridCol w="745158"/>
                <a:gridCol w="745158"/>
                <a:gridCol w="745158"/>
                <a:gridCol w="745158"/>
                <a:gridCol w="74515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bodů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</a:t>
                      </a:r>
                    </a:p>
                    <a:p>
                      <a:r>
                        <a:rPr lang="cs-CZ" dirty="0" smtClean="0"/>
                        <a:t>žáků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ovéPole 13"/>
          <p:cNvSpPr txBox="1"/>
          <p:nvPr/>
        </p:nvSpPr>
        <p:spPr>
          <a:xfrm>
            <a:off x="179512" y="6003283"/>
            <a:ext cx="8790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A) 13                  B) 12                   C) 15                    D) 14 </a:t>
            </a:r>
            <a:endParaRPr lang="cs-CZ" sz="2800" dirty="0"/>
          </a:p>
        </p:txBody>
      </p:sp>
      <p:cxnSp>
        <p:nvCxnSpPr>
          <p:cNvPr id="16" name="Přímá spojnice 15"/>
          <p:cNvCxnSpPr/>
          <p:nvPr/>
        </p:nvCxnSpPr>
        <p:spPr>
          <a:xfrm>
            <a:off x="179512" y="6669360"/>
            <a:ext cx="87904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490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11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332656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7. </a:t>
            </a:r>
            <a:r>
              <a:rPr lang="cs-CZ" sz="2800" dirty="0" smtClean="0"/>
              <a:t>Z kruhového diagramu zjistěte, </a:t>
            </a:r>
            <a:r>
              <a:rPr lang="cs-CZ" sz="2800" u="sng" dirty="0" smtClean="0"/>
              <a:t>kolik z dotázaných osob </a:t>
            </a:r>
          </a:p>
          <a:p>
            <a:r>
              <a:rPr lang="cs-CZ" sz="2800" u="sng" dirty="0" smtClean="0"/>
              <a:t>hlasovalo</a:t>
            </a:r>
            <a:r>
              <a:rPr lang="cs-CZ" sz="2800" dirty="0" smtClean="0"/>
              <a:t> o návrhu:</a:t>
            </a:r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1426992709"/>
              </p:ext>
            </p:extLst>
          </p:nvPr>
        </p:nvGraphicFramePr>
        <p:xfrm>
          <a:off x="1524000" y="513055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884233" y="2132856"/>
                <a:ext cx="1094017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𝟏𝟎𝟖</m:t>
                          </m:r>
                        </m:e>
                        <m:sup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4233" y="2132856"/>
                <a:ext cx="1094017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1974706" y="2276872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150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110256" y="1286763"/>
                <a:ext cx="867994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𝟑𝟔</m:t>
                          </m:r>
                        </m:e>
                        <m:sup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256" y="1286763"/>
                <a:ext cx="867994" cy="5329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251520" y="3815462"/>
            <a:ext cx="83519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A) 500                  B) 50                    C) 450                  D) 150</a:t>
            </a:r>
            <a:endParaRPr lang="cs-CZ" sz="2800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251520" y="4338682"/>
            <a:ext cx="86409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138972" y="4338682"/>
            <a:ext cx="9026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8. </a:t>
            </a:r>
            <a:r>
              <a:rPr lang="cs-CZ" sz="2800" dirty="0" smtClean="0"/>
              <a:t>Dále zjistěte, kolik procent z dotázaných osob nehlasovalo.</a:t>
            </a:r>
            <a:endParaRPr lang="cs-CZ" sz="28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38972" y="4783309"/>
            <a:ext cx="8753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 A) 20 %                B) 36 %                 C) 10 %               D) 5 %</a:t>
            </a:r>
            <a:endParaRPr lang="cs-CZ" sz="2800" dirty="0"/>
          </a:p>
        </p:txBody>
      </p:sp>
      <p:cxnSp>
        <p:nvCxnSpPr>
          <p:cNvPr id="13" name="Přímá spojnice 12"/>
          <p:cNvCxnSpPr/>
          <p:nvPr/>
        </p:nvCxnSpPr>
        <p:spPr>
          <a:xfrm>
            <a:off x="251520" y="5306529"/>
            <a:ext cx="86409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124468" y="5306529"/>
            <a:ext cx="88950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9. </a:t>
            </a:r>
            <a:r>
              <a:rPr lang="cs-CZ" sz="2800" dirty="0" smtClean="0"/>
              <a:t>Kolik respondentů hlasovalo </a:t>
            </a:r>
            <a:r>
              <a:rPr lang="cs-CZ" sz="2800" u="sng" dirty="0" smtClean="0"/>
              <a:t>pro návrh</a:t>
            </a:r>
            <a:r>
              <a:rPr lang="cs-CZ" sz="2800" dirty="0" smtClean="0"/>
              <a:t>, víte-li, že jich bylo</a:t>
            </a:r>
          </a:p>
          <a:p>
            <a:r>
              <a:rPr lang="cs-CZ" sz="2800" dirty="0" smtClean="0"/>
              <a:t>48 % z celkového počtu dotázaných?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38972" y="6127542"/>
            <a:ext cx="8753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A) 240                   B) 216                   C) 72                   D) 48 </a:t>
            </a:r>
            <a:endParaRPr lang="cs-CZ" sz="2800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251520" y="6650762"/>
            <a:ext cx="87680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83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  <p:bldP spid="4" grpId="0"/>
      <p:bldP spid="5" grpId="0"/>
      <p:bldP spid="6" grpId="0"/>
      <p:bldP spid="7" grpId="0"/>
      <p:bldP spid="10" grpId="0"/>
      <p:bldP spid="11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712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10. </a:t>
            </a:r>
            <a:r>
              <a:rPr lang="cs-CZ" sz="2800" dirty="0" smtClean="0"/>
              <a:t>Následující tabulka uvádí výsledky písemné práce </a:t>
            </a:r>
          </a:p>
          <a:p>
            <a:r>
              <a:rPr lang="cs-CZ" sz="2800" dirty="0" smtClean="0"/>
              <a:t>z chemie u skupiny žáků:</a:t>
            </a:r>
            <a:r>
              <a:rPr lang="cs-CZ" sz="2800" b="1" dirty="0" smtClean="0"/>
              <a:t> </a:t>
            </a:r>
            <a:endParaRPr lang="cs-CZ" sz="2800" b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113993"/>
              </p:ext>
            </p:extLst>
          </p:nvPr>
        </p:nvGraphicFramePr>
        <p:xfrm>
          <a:off x="1331640" y="1124744"/>
          <a:ext cx="6096000" cy="1028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88843">
                <a:tc>
                  <a:txBody>
                    <a:bodyPr/>
                    <a:lstStyle/>
                    <a:p>
                      <a:r>
                        <a:rPr lang="cs-CZ" dirty="0" smtClean="0"/>
                        <a:t>Známka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</a:t>
                      </a:r>
                    </a:p>
                    <a:p>
                      <a:r>
                        <a:rPr lang="cs-CZ" dirty="0" smtClean="0"/>
                        <a:t>žáků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79511" y="2132856"/>
            <a:ext cx="5140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Určete relativní četnost známky </a:t>
            </a:r>
            <a:r>
              <a:rPr lang="cs-CZ" sz="2800" b="1" u="sng" dirty="0" smtClean="0"/>
              <a:t>3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1" y="2564904"/>
            <a:ext cx="8542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A) 0,2                 B) 6                C) 21,4 %                D) 0,214 %</a:t>
            </a:r>
            <a:endParaRPr lang="cs-CZ" sz="2800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323528" y="3088124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179511" y="3108673"/>
            <a:ext cx="87705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11.</a:t>
            </a:r>
            <a:r>
              <a:rPr lang="cs-CZ" sz="2800" dirty="0" smtClean="0"/>
              <a:t> Kolik procent žáků mělo z písemné práce </a:t>
            </a:r>
            <a:r>
              <a:rPr lang="cs-CZ" sz="2800" u="sng" dirty="0" smtClean="0"/>
              <a:t>jedničku nebo</a:t>
            </a:r>
          </a:p>
          <a:p>
            <a:r>
              <a:rPr lang="cs-CZ" sz="2800" u="sng" dirty="0" smtClean="0"/>
              <a:t>dvojku</a:t>
            </a:r>
            <a:r>
              <a:rPr lang="cs-CZ" sz="2800" dirty="0" smtClean="0"/>
              <a:t>?</a:t>
            </a:r>
            <a:r>
              <a:rPr lang="cs-CZ" sz="2800" b="1" dirty="0" smtClean="0"/>
              <a:t> </a:t>
            </a:r>
            <a:endParaRPr lang="cs-CZ" sz="2800" dirty="0" smtClean="0"/>
          </a:p>
        </p:txBody>
      </p:sp>
      <p:sp>
        <p:nvSpPr>
          <p:cNvPr id="9" name="TextovéPole 8"/>
          <p:cNvSpPr txBox="1"/>
          <p:nvPr/>
        </p:nvSpPr>
        <p:spPr>
          <a:xfrm>
            <a:off x="179511" y="4293096"/>
            <a:ext cx="266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79510" y="4043183"/>
            <a:ext cx="8712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A) 50 %              B) 57 %          C) 16 %                   D) 53 %</a:t>
            </a:r>
            <a:endParaRPr lang="cs-CZ" sz="2800" dirty="0"/>
          </a:p>
        </p:txBody>
      </p:sp>
      <p:cxnSp>
        <p:nvCxnSpPr>
          <p:cNvPr id="12" name="Přímá spojnice 11"/>
          <p:cNvCxnSpPr/>
          <p:nvPr/>
        </p:nvCxnSpPr>
        <p:spPr>
          <a:xfrm>
            <a:off x="179509" y="4566403"/>
            <a:ext cx="8712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179509" y="4592355"/>
            <a:ext cx="87705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12. </a:t>
            </a:r>
            <a:r>
              <a:rPr lang="cs-CZ" sz="2800" dirty="0" smtClean="0"/>
              <a:t>Porovnejte </a:t>
            </a:r>
            <a:r>
              <a:rPr lang="cs-CZ" sz="2800" u="sng" dirty="0" smtClean="0"/>
              <a:t>aritmetický průměr, modus a medián</a:t>
            </a:r>
            <a:r>
              <a:rPr lang="cs-CZ" sz="2800" dirty="0" smtClean="0"/>
              <a:t> znaku</a:t>
            </a:r>
          </a:p>
          <a:p>
            <a:r>
              <a:rPr lang="cs-CZ" sz="2800" dirty="0" smtClean="0"/>
              <a:t>z předešlého příkladu.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79509" y="5471646"/>
            <a:ext cx="85558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A) Největší je modus                             B) Největší je medián</a:t>
            </a:r>
          </a:p>
          <a:p>
            <a:r>
              <a:rPr lang="cs-CZ" sz="2800" dirty="0" smtClean="0"/>
              <a:t>C) Největší je aritmetický průměr       D) Jsou si rovny</a:t>
            </a:r>
            <a:endParaRPr lang="cs-CZ" sz="2800" dirty="0"/>
          </a:p>
        </p:txBody>
      </p:sp>
      <p:cxnSp>
        <p:nvCxnSpPr>
          <p:cNvPr id="16" name="Přímá spojnice 15"/>
          <p:cNvCxnSpPr/>
          <p:nvPr/>
        </p:nvCxnSpPr>
        <p:spPr>
          <a:xfrm>
            <a:off x="179509" y="6425753"/>
            <a:ext cx="87705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4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8" grpId="0"/>
      <p:bldP spid="10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8568952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u="sng" dirty="0" smtClean="0"/>
              <a:t>SPRÁVNÉ ODPOVĚDI</a:t>
            </a:r>
            <a:endParaRPr lang="cs-CZ" sz="40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1416051"/>
            <a:ext cx="8755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1 D</a:t>
            </a:r>
            <a:endParaRPr lang="cs-CZ" sz="4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3" y="2549592"/>
            <a:ext cx="8386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2 B</a:t>
            </a:r>
            <a:endParaRPr lang="cs-CZ" sz="4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2" y="3676704"/>
            <a:ext cx="8386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3 B</a:t>
            </a:r>
            <a:endParaRPr lang="cs-CZ" sz="4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6" y="5445224"/>
            <a:ext cx="144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4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267744" y="1416051"/>
            <a:ext cx="8563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4 A</a:t>
            </a:r>
            <a:endParaRPr lang="cs-CZ" sz="4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258125" y="2546613"/>
            <a:ext cx="8755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5 D</a:t>
            </a:r>
            <a:endParaRPr lang="cs-CZ" sz="4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243715" y="3676704"/>
            <a:ext cx="8563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6 A</a:t>
            </a:r>
            <a:endParaRPr lang="cs-CZ" sz="40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031823" y="1452869"/>
            <a:ext cx="8338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7 C</a:t>
            </a:r>
            <a:endParaRPr lang="cs-CZ" sz="4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003271" y="2543175"/>
            <a:ext cx="8338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8 C</a:t>
            </a:r>
            <a:endParaRPr lang="cs-CZ" sz="4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031823" y="3656640"/>
            <a:ext cx="8563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9 A</a:t>
            </a:r>
            <a:endParaRPr lang="cs-CZ" sz="40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652120" y="1434107"/>
            <a:ext cx="10935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10 C</a:t>
            </a:r>
            <a:endParaRPr lang="cs-CZ" sz="40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652120" y="2539737"/>
            <a:ext cx="10983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11 B</a:t>
            </a:r>
            <a:endParaRPr lang="cs-CZ" sz="40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698639" y="3648376"/>
            <a:ext cx="10935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12 C</a:t>
            </a:r>
            <a:endParaRPr lang="cs-CZ" sz="4000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395532" y="4797152"/>
            <a:ext cx="85689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48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603</Words>
  <Application>Microsoft Office PowerPoint</Application>
  <PresentationFormat>Předvádění na obrazovce (4:3)</PresentationFormat>
  <Paragraphs>130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Výpočty ve statistice – test k procvičení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66</cp:revision>
  <dcterms:created xsi:type="dcterms:W3CDTF">2012-06-18T15:15:37Z</dcterms:created>
  <dcterms:modified xsi:type="dcterms:W3CDTF">2013-07-26T16:48:34Z</dcterms:modified>
</cp:coreProperties>
</file>