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130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909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2490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485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971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708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37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Statistika - opakovací </a:t>
            </a:r>
            <a:r>
              <a:rPr lang="cs-CZ" sz="3600" b="1" dirty="0" smtClean="0"/>
              <a:t>test </a:t>
            </a:r>
            <a:r>
              <a:rPr lang="cs-CZ" sz="3600" b="1" smtClean="0"/>
              <a:t>k procvičení 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142395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29. 11.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Shrnutí základních pojmů ze statistiky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Forma krátkého testu s nabídkou odpovědí a následná kontrola správného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smtClean="0"/>
                        <a:t>řešení. Slouží k procvičení učiva.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64096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Vyberte vždy jednu správnou odpověď:</a:t>
            </a:r>
            <a:endParaRPr lang="cs-CZ" sz="36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9" y="1772816"/>
            <a:ext cx="8640960" cy="39703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1. Najděte nepravdivé tvrzení:</a:t>
            </a:r>
          </a:p>
          <a:p>
            <a:r>
              <a:rPr lang="cs-CZ" sz="2800" dirty="0" smtClean="0"/>
              <a:t>a) Statistika zkoumá jevy vždy na dostatečně velkém vzorku a všímá si těch vlastností jevů, které se projevují </a:t>
            </a:r>
          </a:p>
          <a:p>
            <a:r>
              <a:rPr lang="cs-CZ" sz="2800" dirty="0" smtClean="0"/>
              <a:t>v celém statistickém souboru. </a:t>
            </a:r>
          </a:p>
          <a:p>
            <a:r>
              <a:rPr lang="cs-CZ" sz="2800" dirty="0" smtClean="0"/>
              <a:t>b) Prvky statistického souboru nazýváme znaky.</a:t>
            </a:r>
          </a:p>
          <a:p>
            <a:r>
              <a:rPr lang="cs-CZ" sz="2800" dirty="0" smtClean="0"/>
              <a:t>c) Znakům, jejichž hodnoty se liší číselnou velikostí, </a:t>
            </a:r>
          </a:p>
          <a:p>
            <a:r>
              <a:rPr lang="cs-CZ" sz="2800" dirty="0"/>
              <a:t>ř</a:t>
            </a:r>
            <a:r>
              <a:rPr lang="cs-CZ" sz="2800" dirty="0" smtClean="0"/>
              <a:t>íkáme kvantitativní.</a:t>
            </a:r>
          </a:p>
          <a:p>
            <a:r>
              <a:rPr lang="cs-CZ" sz="2800" dirty="0" smtClean="0"/>
              <a:t>d) Znakům, jejichž hodnoty jsou uvedeny bez číselného </a:t>
            </a:r>
          </a:p>
          <a:p>
            <a:r>
              <a:rPr lang="cs-CZ" sz="2800" dirty="0"/>
              <a:t>ú</a:t>
            </a:r>
            <a:r>
              <a:rPr lang="cs-CZ" sz="2800" dirty="0" smtClean="0"/>
              <a:t>daje, říkáme kvalitativní.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4890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082" y="96786"/>
            <a:ext cx="9007402" cy="31085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2. Jak můžeme charakterizovat hodnoty znaku?</a:t>
            </a:r>
          </a:p>
          <a:p>
            <a:r>
              <a:rPr lang="cs-CZ" sz="2800" dirty="0" smtClean="0"/>
              <a:t>a) Hodnoty znaku se pravidelně opakují.</a:t>
            </a:r>
          </a:p>
          <a:p>
            <a:r>
              <a:rPr lang="cs-CZ" sz="2800" dirty="0" smtClean="0"/>
              <a:t>b) Hodnoty znaku jsou navzájem neslučitelné a jedna z nich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usí vždy nastat.  </a:t>
            </a:r>
          </a:p>
          <a:p>
            <a:r>
              <a:rPr lang="cs-CZ" sz="2800" dirty="0" smtClean="0"/>
              <a:t>c) Počet všech hodnot znaku je roven počtu jednotek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e statistickém souboru.</a:t>
            </a:r>
          </a:p>
          <a:p>
            <a:r>
              <a:rPr lang="cs-CZ" sz="2800" dirty="0" smtClean="0"/>
              <a:t>d) Hodnoty znaku lze vyjádřit v procentech.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8082" y="3284984"/>
            <a:ext cx="9007402" cy="35394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3. Vyberte správné tvrzení o četnostech hodnot:</a:t>
            </a:r>
          </a:p>
          <a:p>
            <a:r>
              <a:rPr lang="cs-CZ" sz="2800" dirty="0" smtClean="0"/>
              <a:t>a) Součet četností všech hodnot znaku je vždy menší než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očet jednotek ve statistickém souboru.</a:t>
            </a:r>
          </a:p>
          <a:p>
            <a:r>
              <a:rPr lang="cs-CZ" sz="2800" dirty="0" smtClean="0"/>
              <a:t>b) Součet četností všech hodnot znaku je vždy větší než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očet jednotek ve statistickém souboru.</a:t>
            </a:r>
          </a:p>
          <a:p>
            <a:r>
              <a:rPr lang="cs-CZ" sz="2800" dirty="0" smtClean="0"/>
              <a:t>c) Četnost hodnoty je rovna počtu jednotek souboru, kterým tato hodnota přísluší.</a:t>
            </a:r>
          </a:p>
          <a:p>
            <a:r>
              <a:rPr lang="cs-CZ" sz="2800" dirty="0" smtClean="0"/>
              <a:t>d) Jednotkou četnosti znaku jsou procenta.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4550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7983" y="116632"/>
            <a:ext cx="9096017" cy="31085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4. Vyberte nepravdivé tvrzení o relativních četnostech:</a:t>
            </a:r>
          </a:p>
          <a:p>
            <a:r>
              <a:rPr lang="cs-CZ" sz="2800" dirty="0" smtClean="0"/>
              <a:t>a) Jsou dány podílem četnosti hodnoty a počtu statistických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ednotek v celém souboru.</a:t>
            </a:r>
          </a:p>
          <a:p>
            <a:r>
              <a:rPr lang="cs-CZ" sz="2800" dirty="0" smtClean="0"/>
              <a:t>b) Součet relativních četností hodnot znaků se rovná jedné.</a:t>
            </a:r>
          </a:p>
          <a:p>
            <a:r>
              <a:rPr lang="cs-CZ" sz="2800" dirty="0" smtClean="0"/>
              <a:t>c) Relativní četnosti hodnot znaku lze vyjádřit v procentech.</a:t>
            </a:r>
          </a:p>
          <a:p>
            <a:r>
              <a:rPr lang="cs-CZ" sz="2800" dirty="0" smtClean="0"/>
              <a:t>d) Relativní četnosti hodnot lze určit jen u kvantitativních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naků.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7982" y="3573016"/>
            <a:ext cx="9096018" cy="310854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5. Co je modus znaku?</a:t>
            </a:r>
          </a:p>
          <a:p>
            <a:r>
              <a:rPr lang="cs-CZ" sz="2800" dirty="0" smtClean="0"/>
              <a:t>a) Prostřední hodnota znaku, jsou-li hodnoty uspořádány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zestupně</a:t>
            </a:r>
          </a:p>
          <a:p>
            <a:r>
              <a:rPr lang="cs-CZ" sz="2800" dirty="0" smtClean="0"/>
              <a:t>b) Prostřední hodnota znaku, jsou-li hodnoty uspořádány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estupně</a:t>
            </a:r>
          </a:p>
          <a:p>
            <a:r>
              <a:rPr lang="cs-CZ" sz="2800" dirty="0" smtClean="0"/>
              <a:t>c) Hodnota znaku s nejmenší četností</a:t>
            </a:r>
          </a:p>
          <a:p>
            <a:r>
              <a:rPr lang="cs-CZ" sz="2800" dirty="0" smtClean="0"/>
              <a:t>d) Hodnota znaku s největší četností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1887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8387" y="36174"/>
            <a:ext cx="8712968" cy="35394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6. Co je medián znaku?</a:t>
            </a:r>
          </a:p>
          <a:p>
            <a:r>
              <a:rPr lang="cs-CZ" sz="2800" dirty="0" smtClean="0"/>
              <a:t>a) Charakteristika souboru, která se vždy liší od </a:t>
            </a:r>
            <a:r>
              <a:rPr lang="cs-CZ" sz="2800" dirty="0" err="1" smtClean="0"/>
              <a:t>modusu</a:t>
            </a:r>
            <a:r>
              <a:rPr lang="cs-CZ" sz="2800" dirty="0" smtClean="0"/>
              <a:t> </a:t>
            </a:r>
          </a:p>
          <a:p>
            <a:r>
              <a:rPr lang="cs-CZ" sz="2800" dirty="0" smtClean="0"/>
              <a:t>tohoto znaku</a:t>
            </a:r>
          </a:p>
          <a:p>
            <a:r>
              <a:rPr lang="cs-CZ" sz="2800" dirty="0" smtClean="0"/>
              <a:t>b) Charakteristika souboru, která se vždy liší od průměrné</a:t>
            </a:r>
          </a:p>
          <a:p>
            <a:r>
              <a:rPr lang="cs-CZ" sz="2800" dirty="0"/>
              <a:t>h</a:t>
            </a:r>
            <a:r>
              <a:rPr lang="cs-CZ" sz="2800" dirty="0" smtClean="0"/>
              <a:t>odnoty znaku</a:t>
            </a:r>
          </a:p>
          <a:p>
            <a:r>
              <a:rPr lang="cs-CZ" sz="2800" dirty="0" smtClean="0"/>
              <a:t>c) Prostřední hodnota znaku, jsou-li hodnoty uspořádány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odle velikosti a jejich počet je lichý</a:t>
            </a:r>
          </a:p>
          <a:p>
            <a:r>
              <a:rPr lang="cs-CZ" sz="2800" dirty="0" smtClean="0"/>
              <a:t>d) Charakteristika, která vyjadřuje kolísaní hodnot znaku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28387" y="3861048"/>
            <a:ext cx="8712968" cy="26776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7. Vyberte správné tvrzení o </a:t>
            </a:r>
            <a:r>
              <a:rPr lang="cs-CZ" sz="2800" b="1" dirty="0" err="1" smtClean="0"/>
              <a:t>modusu</a:t>
            </a:r>
            <a:r>
              <a:rPr lang="cs-CZ" sz="2800" b="1" dirty="0" smtClean="0"/>
              <a:t> a mediánu znaku:</a:t>
            </a:r>
          </a:p>
          <a:p>
            <a:r>
              <a:rPr lang="cs-CZ" sz="2800" dirty="0" smtClean="0"/>
              <a:t>a) Modus znaku je vždy menší než medián znaku</a:t>
            </a:r>
          </a:p>
          <a:p>
            <a:r>
              <a:rPr lang="cs-CZ" sz="2800" dirty="0" smtClean="0"/>
              <a:t>b) Modus znaku je vždy větší než medián znaku</a:t>
            </a:r>
          </a:p>
          <a:p>
            <a:r>
              <a:rPr lang="cs-CZ" sz="2800" dirty="0" smtClean="0"/>
              <a:t>c) Modus znaku je vždy roven průměrné hodnotě znaku</a:t>
            </a:r>
          </a:p>
          <a:p>
            <a:r>
              <a:rPr lang="cs-CZ" sz="2800" dirty="0" smtClean="0"/>
              <a:t>d) U symetrických rozdělení hodnot znaku modus, medián</a:t>
            </a:r>
          </a:p>
          <a:p>
            <a:r>
              <a:rPr lang="cs-CZ" sz="2800" dirty="0"/>
              <a:t>a</a:t>
            </a:r>
            <a:r>
              <a:rPr lang="cs-CZ" sz="2800" dirty="0" smtClean="0"/>
              <a:t> průměrná hodnota znaku splývají.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3275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20" y="476672"/>
                <a:ext cx="8640960" cy="5693866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dirty="0" smtClean="0"/>
                  <a:t>8. Vyberte pravdivé tvrzení o kruhovém diagramu:</a:t>
                </a:r>
              </a:p>
              <a:p>
                <a:r>
                  <a:rPr lang="cs-CZ" sz="2800" dirty="0" smtClean="0"/>
                  <a:t>a) Pokud je relativní četnost dané hodnoty rovna 0,3; </a:t>
                </a:r>
              </a:p>
              <a:p>
                <a:r>
                  <a:rPr lang="cs-CZ" sz="2800" dirty="0"/>
                  <a:t>o</a:t>
                </a:r>
                <a:r>
                  <a:rPr lang="cs-CZ" sz="2800" dirty="0" smtClean="0"/>
                  <a:t>dpovídá této hodnotě v kruhovém diagramu výseč</a:t>
                </a:r>
              </a:p>
              <a:p>
                <a:r>
                  <a:rPr lang="cs-CZ" sz="2800" dirty="0"/>
                  <a:t>s</a:t>
                </a:r>
                <a:r>
                  <a:rPr lang="cs-CZ" sz="2800" dirty="0" smtClean="0"/>
                  <a:t>e středovým úhlem o velikosti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cs-CZ" sz="2800" dirty="0" smtClean="0"/>
                  <a:t>.</a:t>
                </a:r>
              </a:p>
              <a:p>
                <a:r>
                  <a:rPr lang="cs-CZ" sz="2800" dirty="0" smtClean="0"/>
                  <a:t>b) Pokud je relativní četnost dané hodnoty rovna 60 %,</a:t>
                </a:r>
              </a:p>
              <a:p>
                <a:r>
                  <a:rPr lang="cs-CZ" sz="2800" dirty="0"/>
                  <a:t>o</a:t>
                </a:r>
                <a:r>
                  <a:rPr lang="cs-CZ" sz="2800" dirty="0" smtClean="0"/>
                  <a:t>dpovídá této hodnotě v kruhovém diagramu výseč</a:t>
                </a:r>
              </a:p>
              <a:p>
                <a:r>
                  <a:rPr lang="cs-CZ" sz="2800" dirty="0"/>
                  <a:t>s</a:t>
                </a:r>
                <a:r>
                  <a:rPr lang="cs-CZ" sz="2800" dirty="0" smtClean="0"/>
                  <a:t>e středovým úhlem o velikosti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216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cs-CZ" sz="2800" dirty="0" smtClean="0"/>
                  <a:t>.</a:t>
                </a:r>
              </a:p>
              <a:p>
                <a:r>
                  <a:rPr lang="cs-CZ" sz="2800" dirty="0" smtClean="0"/>
                  <a:t>c) Různým hodnotám znaku odpovídají v kruhovém</a:t>
                </a:r>
              </a:p>
              <a:p>
                <a:r>
                  <a:rPr lang="cs-CZ" sz="2800"/>
                  <a:t>d</a:t>
                </a:r>
                <a:r>
                  <a:rPr lang="cs-CZ" sz="2800" smtClean="0"/>
                  <a:t>iagramu kruhové </a:t>
                </a:r>
                <a:r>
                  <a:rPr lang="cs-CZ" sz="2800" dirty="0" smtClean="0"/>
                  <a:t>výseče, jejichž obsahy jsou nepřímo</a:t>
                </a:r>
              </a:p>
              <a:p>
                <a:r>
                  <a:rPr lang="cs-CZ" sz="2800" dirty="0"/>
                  <a:t>ú</a:t>
                </a:r>
                <a:r>
                  <a:rPr lang="cs-CZ" sz="2800" dirty="0" smtClean="0"/>
                  <a:t>měrné četnostem.</a:t>
                </a:r>
              </a:p>
              <a:p>
                <a:r>
                  <a:rPr lang="cs-CZ" sz="2800" dirty="0" smtClean="0"/>
                  <a:t>d) Různým hodnotám znaku odpovídají v kruhovém</a:t>
                </a:r>
              </a:p>
              <a:p>
                <a:r>
                  <a:rPr lang="cs-CZ" sz="2800" dirty="0"/>
                  <a:t>d</a:t>
                </a:r>
                <a:r>
                  <a:rPr lang="cs-CZ" sz="2800" dirty="0" smtClean="0"/>
                  <a:t>iagramu kruhové úseče, jejichž obsahy jsou přímo</a:t>
                </a:r>
              </a:p>
              <a:p>
                <a:r>
                  <a:rPr lang="cs-CZ" sz="2800" dirty="0"/>
                  <a:t>ú</a:t>
                </a:r>
                <a:r>
                  <a:rPr lang="cs-CZ" sz="2800" dirty="0" smtClean="0"/>
                  <a:t>měrné četnostem.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76672"/>
                <a:ext cx="8640960" cy="56938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728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9573" y="116632"/>
            <a:ext cx="8630761" cy="31085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dirty="0" smtClean="0"/>
              <a:t>9. Určete modus a medián znaku, jehož všechny hodnoty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a jednotlivých jednotkách souboru jsou:</a:t>
            </a:r>
          </a:p>
          <a:p>
            <a:r>
              <a:rPr lang="cs-CZ" sz="2800" b="1" dirty="0" smtClean="0"/>
              <a:t>8, 7, 11, 8, 10, 12, 11, 9, 13, 9, 11</a:t>
            </a:r>
          </a:p>
          <a:p>
            <a:r>
              <a:rPr lang="cs-CZ" sz="2800" dirty="0" smtClean="0"/>
              <a:t>a) Modus je 11 a medián je 10</a:t>
            </a:r>
          </a:p>
          <a:p>
            <a:r>
              <a:rPr lang="cs-CZ" sz="2800" dirty="0" smtClean="0"/>
              <a:t>b) Modus je 13 a medián je 9</a:t>
            </a:r>
          </a:p>
          <a:p>
            <a:r>
              <a:rPr lang="cs-CZ" sz="2800" dirty="0" smtClean="0"/>
              <a:t>c) Modus je 10 a medián je 11</a:t>
            </a:r>
          </a:p>
          <a:p>
            <a:r>
              <a:rPr lang="cs-CZ" sz="2800" dirty="0" smtClean="0"/>
              <a:t>d) Modus je 11 a medián nelze u tohoto rozdělení určit.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49573" y="3573016"/>
            <a:ext cx="8630761" cy="31085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10. Určete medián znaku, jehož všechny hodnoty 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a jednotlivých jednotkách souboru jsou:</a:t>
            </a:r>
          </a:p>
          <a:p>
            <a:r>
              <a:rPr lang="cs-CZ" sz="2800" b="1" dirty="0" smtClean="0"/>
              <a:t>6, 9, 8, 11, 8, 9, 7, 9</a:t>
            </a:r>
          </a:p>
          <a:p>
            <a:r>
              <a:rPr lang="cs-CZ" sz="2800" dirty="0" smtClean="0"/>
              <a:t>a) 9</a:t>
            </a:r>
          </a:p>
          <a:p>
            <a:r>
              <a:rPr lang="cs-CZ" sz="2800" dirty="0" smtClean="0"/>
              <a:t>b) 8,5</a:t>
            </a:r>
          </a:p>
          <a:p>
            <a:r>
              <a:rPr lang="cs-CZ" sz="2800" dirty="0" smtClean="0"/>
              <a:t>c) 9</a:t>
            </a:r>
          </a:p>
          <a:p>
            <a:r>
              <a:rPr lang="cs-CZ" sz="2800" dirty="0" smtClean="0"/>
              <a:t>d) 11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2635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76672"/>
            <a:ext cx="835292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u="sng" dirty="0" smtClean="0"/>
              <a:t>SPRÁVNÉ ODPOVĚDI:</a:t>
            </a:r>
            <a:endParaRPr lang="cs-CZ" sz="40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1248400" y="1556792"/>
            <a:ext cx="708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1 B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48400" y="2220819"/>
            <a:ext cx="708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2 B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250003" y="2805594"/>
            <a:ext cx="705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3 C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233171" y="3390369"/>
            <a:ext cx="73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4 D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233170" y="3975144"/>
            <a:ext cx="73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5 D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185211" y="1556791"/>
            <a:ext cx="705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6 C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168379" y="2141567"/>
            <a:ext cx="73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7 D</a:t>
            </a:r>
            <a:endParaRPr lang="cs-CZ" sz="3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168379" y="2726342"/>
            <a:ext cx="708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8 B</a:t>
            </a:r>
            <a:endParaRPr lang="cs-CZ" sz="32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167578" y="3312684"/>
            <a:ext cx="723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9 A</a:t>
            </a:r>
            <a:endParaRPr lang="cs-CZ" sz="3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959988" y="3897458"/>
            <a:ext cx="917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10 B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1316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734</Words>
  <Application>Microsoft Office PowerPoint</Application>
  <PresentationFormat>Předvádění na obrazovce (4:3)</PresentationFormat>
  <Paragraphs>113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Statistika - opakovací test k procvičení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62</cp:revision>
  <dcterms:created xsi:type="dcterms:W3CDTF">2012-06-18T15:15:37Z</dcterms:created>
  <dcterms:modified xsi:type="dcterms:W3CDTF">2013-07-26T16:52:48Z</dcterms:modified>
</cp:coreProperties>
</file>