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381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82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619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561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150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517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Jednoduché úrokování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986177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6. 12.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Vysvětlení principu jednoduchého úrokování, řešení slovních úloh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nejprve objasníme jednoduché</a:t>
                      </a:r>
                      <a:r>
                        <a:rPr lang="cs-CZ" baseline="0" dirty="0" smtClean="0"/>
                        <a:t> úrokování, žáci pak samostatně řeší slovní úlohy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5111" y="260648"/>
            <a:ext cx="8905143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Co je jednoduché úrokování?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5113" y="1268760"/>
            <a:ext cx="8905141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Jestliže si do banky vložíme na určité období peníze, úročí se </a:t>
            </a:r>
            <a:r>
              <a:rPr lang="cs-CZ" sz="2800" b="1" dirty="0" smtClean="0"/>
              <a:t>při jednoduchém úrokování</a:t>
            </a:r>
            <a:r>
              <a:rPr lang="cs-CZ" sz="2800" dirty="0" smtClean="0"/>
              <a:t> pouze </a:t>
            </a:r>
            <a:r>
              <a:rPr lang="cs-CZ" sz="2800" b="1" dirty="0" smtClean="0"/>
              <a:t>uložená částka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Říkáme jí </a:t>
            </a:r>
            <a:r>
              <a:rPr lang="cs-CZ" sz="2800" b="1" dirty="0" smtClean="0"/>
              <a:t>jistina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5114" y="3068960"/>
            <a:ext cx="8905140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Úroky se během jednoduchého úrokování nepřidávají</a:t>
            </a:r>
          </a:p>
          <a:p>
            <a:r>
              <a:rPr lang="cs-CZ" sz="2800" dirty="0"/>
              <a:t>k</a:t>
            </a:r>
            <a:r>
              <a:rPr lang="cs-CZ" sz="2800" dirty="0" smtClean="0"/>
              <a:t> základu (vkladu) a dále se neúročí.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5114" y="4509120"/>
            <a:ext cx="890514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Úrok</a:t>
            </a:r>
            <a:r>
              <a:rPr lang="cs-CZ" sz="2800" dirty="0" smtClean="0"/>
              <a:t> je pro majitele účtu příjem a proto je nutno jej zdanit;</a:t>
            </a:r>
          </a:p>
          <a:p>
            <a:r>
              <a:rPr lang="cs-CZ" sz="2800" b="1" dirty="0" smtClean="0"/>
              <a:t>podléhá dani </a:t>
            </a:r>
            <a:r>
              <a:rPr lang="cs-CZ" sz="2800" dirty="0" smtClean="0"/>
              <a:t>ve výši 15 %. Banka zdaní pouze úroky. Vklad se samozřejmě nedaní, je majetkem majitele účtu po celé </a:t>
            </a:r>
          </a:p>
          <a:p>
            <a:r>
              <a:rPr lang="cs-CZ" sz="2800" dirty="0" smtClean="0"/>
              <a:t>období. </a:t>
            </a:r>
          </a:p>
        </p:txBody>
      </p:sp>
    </p:spTree>
    <p:extLst>
      <p:ext uri="{BB962C8B-B14F-4D97-AF65-F5344CB8AC3E}">
        <p14:creationId xmlns:p14="http://schemas.microsoft.com/office/powerpoint/2010/main" val="118658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782725" cy="18158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1</a:t>
            </a:r>
            <a:r>
              <a:rPr lang="cs-CZ" sz="2800" dirty="0" smtClean="0"/>
              <a:t>: Běžný účet je úročen roční úrokovou mírou</a:t>
            </a:r>
          </a:p>
          <a:p>
            <a:r>
              <a:rPr lang="cs-CZ" sz="2800" dirty="0" smtClean="0"/>
              <a:t>3,2 %. Úrok je připisován vždy na konci roku. Pan Král vložil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začátku roku na účet částku 50 000 Kč. Kolik korun bude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ít na účtu na konci roku?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9512" y="2132856"/>
            <a:ext cx="6613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Nejdříve vypočítáme úrok: </a:t>
            </a:r>
            <a:r>
              <a:rPr lang="cs-CZ" sz="2800" u="sng" dirty="0" smtClean="0"/>
              <a:t>3,2 % z 50 000 Kč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01363" y="2656076"/>
            <a:ext cx="2891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50 000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304485" y="3048894"/>
            <a:ext cx="207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500 Kč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011274" y="3429000"/>
            <a:ext cx="45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3,2 % … 3,2 . 500 Kč = </a:t>
            </a:r>
            <a:r>
              <a:rPr lang="cs-CZ" sz="2800" b="1" dirty="0" smtClean="0"/>
              <a:t>1600 Kč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179512" y="3916400"/>
            <a:ext cx="87827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Úrok 1600 Kč banka zdaní 15 %. </a:t>
            </a:r>
            <a:r>
              <a:rPr lang="cs-CZ" sz="2800" b="1" dirty="0" smtClean="0"/>
              <a:t>Zbylých 85 % </a:t>
            </a:r>
            <a:r>
              <a:rPr lang="cs-CZ" sz="2800" dirty="0" smtClean="0"/>
              <a:t>vyjadřuje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odnotu tzv. </a:t>
            </a:r>
            <a:r>
              <a:rPr lang="cs-CZ" sz="2800" b="1" dirty="0" smtClean="0">
                <a:solidFill>
                  <a:srgbClr val="FF0000"/>
                </a:solidFill>
              </a:rPr>
              <a:t>čistého úroku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79510" y="4855542"/>
            <a:ext cx="620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z 1600 Kč = 0,85 . 1600 Kč = </a:t>
            </a:r>
            <a:r>
              <a:rPr lang="cs-CZ" sz="2800" b="1" dirty="0" smtClean="0"/>
              <a:t>1360 Kč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79512" y="5300102"/>
            <a:ext cx="6920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(50 000 + 1360) Kč = </a:t>
            </a:r>
            <a:r>
              <a:rPr lang="cs-CZ" sz="2800" u="sng" dirty="0" smtClean="0"/>
              <a:t>51 360 Kč</a:t>
            </a:r>
            <a:endParaRPr lang="cs-CZ" sz="2800" u="sng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79509" y="5989635"/>
            <a:ext cx="8782727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konci roku bude mít pan Král na účtu částku 51 360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050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198" y="116632"/>
            <a:ext cx="9132568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Jak by se změnilo řešení předešlého příkladu, kdyby pan Král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ložil peníze na účet až:</a:t>
            </a:r>
          </a:p>
          <a:p>
            <a:r>
              <a:rPr lang="cs-CZ" sz="2800" dirty="0" smtClean="0"/>
              <a:t>a) 1. dubna,   b) 1. května,   c) 1. července,   d) 10. července?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0" y="1533639"/>
                <a:ext cx="9137766" cy="1601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a) Vklad bude uložen v bance pouze od 1. dubna</a:t>
                </a:r>
              </a:p>
              <a:p>
                <a:r>
                  <a:rPr lang="cs-CZ" sz="2800" dirty="0" smtClean="0"/>
                  <a:t>do 31. prosince, tedy </a:t>
                </a:r>
                <a:r>
                  <a:rPr lang="cs-CZ" sz="2800" b="1" dirty="0" smtClean="0">
                    <a:solidFill>
                      <a:srgbClr val="FF0000"/>
                    </a:solidFill>
                  </a:rPr>
                  <a:t>9 měsíců</a:t>
                </a:r>
                <a:r>
                  <a:rPr lang="cs-CZ" sz="2800" dirty="0" smtClean="0"/>
                  <a:t>. Banka připíše na konci roku na účet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 roční úrokové míry, tj. 2,4 %.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33639"/>
                <a:ext cx="9137766" cy="1601529"/>
              </a:xfrm>
              <a:prstGeom prst="rect">
                <a:avLst/>
              </a:prstGeom>
              <a:blipFill rotWithShape="1">
                <a:blip r:embed="rId3"/>
                <a:stretch>
                  <a:fillRect l="-1334" t="-3435" b="-26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-11432" y="3068960"/>
            <a:ext cx="6192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2,4 % z 50 000 Kč = 2,4 . 500 Kč = </a:t>
            </a:r>
            <a:r>
              <a:rPr lang="cs-CZ" sz="2800" u="sng" dirty="0" smtClean="0"/>
              <a:t>1200 Kč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5198" y="4149080"/>
            <a:ext cx="17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-11432" y="3592180"/>
            <a:ext cx="7243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zdanění: 85 % z 1200 Kč = 85 . 12Kč = </a:t>
            </a:r>
            <a:r>
              <a:rPr lang="cs-CZ" sz="2800" u="sng" dirty="0" smtClean="0"/>
              <a:t>1020 Kč</a:t>
            </a:r>
            <a:endParaRPr lang="cs-CZ" sz="2800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5198" y="4072136"/>
            <a:ext cx="5512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(50 000 + 1020) Kč =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84597" y="4072136"/>
            <a:ext cx="1593128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51 020 Kč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-11432" y="4797152"/>
            <a:ext cx="91491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-11432" y="4941168"/>
                <a:ext cx="8849154" cy="1563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b) Vklad bude uložen v bance pouze od 1. května </a:t>
                </a:r>
              </a:p>
              <a:p>
                <a:r>
                  <a:rPr lang="cs-CZ" sz="2800" dirty="0"/>
                  <a:t>d</a:t>
                </a:r>
                <a:r>
                  <a:rPr lang="cs-CZ" sz="2800" dirty="0" smtClean="0"/>
                  <a:t>o 31. prosince, tedy </a:t>
                </a:r>
                <a:r>
                  <a:rPr lang="cs-CZ" sz="2800" b="1" dirty="0" smtClean="0">
                    <a:solidFill>
                      <a:srgbClr val="FF0000"/>
                    </a:solidFill>
                  </a:rPr>
                  <a:t>8 měsíců</a:t>
                </a:r>
                <a:r>
                  <a:rPr lang="cs-CZ" sz="2800" dirty="0" smtClean="0"/>
                  <a:t>. Banka připíše na konci roku </a:t>
                </a:r>
              </a:p>
              <a:p>
                <a:r>
                  <a:rPr lang="cs-CZ" sz="2800" dirty="0"/>
                  <a:t>n</a:t>
                </a:r>
                <a:r>
                  <a:rPr lang="cs-CZ" sz="2800" dirty="0" smtClean="0"/>
                  <a:t>a účet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 roční úrokové míry, tj. 2,13 %.</a:t>
                </a:r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432" y="4941168"/>
                <a:ext cx="8849154" cy="1563377"/>
              </a:xfrm>
              <a:prstGeom prst="rect">
                <a:avLst/>
              </a:prstGeom>
              <a:blipFill rotWithShape="1">
                <a:blip r:embed="rId4"/>
                <a:stretch>
                  <a:fillRect l="-1377" t="-3516" r="-620" b="-50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918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2882" y="273233"/>
            <a:ext cx="7013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2,13 % z 50 000 Kč = 2,13 . 500 Kč = </a:t>
            </a:r>
            <a:r>
              <a:rPr lang="cs-CZ" sz="2800" u="sng" dirty="0" smtClean="0"/>
              <a:t>1066,70 Kč</a:t>
            </a:r>
            <a:endParaRPr lang="cs-CZ" sz="2800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5515" y="811694"/>
            <a:ext cx="8690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zdanění: 85 % z 1066,70 Kč = 85 . 10,667 Kč = </a:t>
            </a:r>
            <a:r>
              <a:rPr lang="cs-CZ" sz="2800" u="sng" dirty="0" smtClean="0"/>
              <a:t>906,70 Kč</a:t>
            </a:r>
            <a:endParaRPr lang="cs-CZ" sz="2800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5515" y="1348694"/>
            <a:ext cx="5967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(50 000 + 906,70) Kč =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796135" y="1334914"/>
            <a:ext cx="2048381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50 906,70 Kč</a:t>
            </a:r>
            <a:endParaRPr lang="cs-CZ" sz="28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215515" y="2132856"/>
            <a:ext cx="86188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162882" y="2420888"/>
                <a:ext cx="8690840" cy="16037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dirty="0" smtClean="0"/>
                  <a:t>c) Vklad </a:t>
                </a:r>
                <a:r>
                  <a:rPr lang="cs-CZ" sz="2800" dirty="0"/>
                  <a:t>bude uložen v bance pouze od 1. </a:t>
                </a:r>
                <a:r>
                  <a:rPr lang="cs-CZ" sz="2800" dirty="0" smtClean="0"/>
                  <a:t>července  </a:t>
                </a:r>
                <a:endParaRPr lang="cs-CZ" sz="2800" dirty="0"/>
              </a:p>
              <a:p>
                <a:r>
                  <a:rPr lang="cs-CZ" sz="2800" dirty="0"/>
                  <a:t>do 31. prosince, tedy </a:t>
                </a:r>
                <a:r>
                  <a:rPr lang="cs-CZ" sz="2800" b="1" dirty="0" smtClean="0">
                    <a:solidFill>
                      <a:srgbClr val="FF0000"/>
                    </a:solidFill>
                  </a:rPr>
                  <a:t>6 </a:t>
                </a:r>
                <a:r>
                  <a:rPr lang="cs-CZ" sz="2800" b="1" dirty="0">
                    <a:solidFill>
                      <a:srgbClr val="FF0000"/>
                    </a:solidFill>
                  </a:rPr>
                  <a:t>měsíců</a:t>
                </a:r>
                <a:r>
                  <a:rPr lang="cs-CZ" sz="2800" dirty="0"/>
                  <a:t>. Banka připíše na konci roku </a:t>
                </a:r>
                <a:r>
                  <a:rPr lang="cs-CZ" sz="2800" dirty="0" smtClean="0"/>
                  <a:t>na </a:t>
                </a:r>
                <a:r>
                  <a:rPr lang="cs-CZ" sz="2800" dirty="0"/>
                  <a:t>účet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/>
                  <a:t>  roční úrokové míry, tj. </a:t>
                </a:r>
                <a:r>
                  <a:rPr lang="cs-CZ" sz="2800" dirty="0" smtClean="0"/>
                  <a:t>1,6 </a:t>
                </a:r>
                <a:r>
                  <a:rPr lang="cs-CZ" sz="2800" dirty="0"/>
                  <a:t>%.</a:t>
                </a:r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82" y="2420888"/>
                <a:ext cx="8690840" cy="1603709"/>
              </a:xfrm>
              <a:prstGeom prst="rect">
                <a:avLst/>
              </a:prstGeom>
              <a:blipFill rotWithShape="1">
                <a:blip r:embed="rId3"/>
                <a:stretch>
                  <a:fillRect l="-1474" t="-3422" b="-22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délník 8"/>
          <p:cNvSpPr/>
          <p:nvPr/>
        </p:nvSpPr>
        <p:spPr>
          <a:xfrm>
            <a:off x="179512" y="4221088"/>
            <a:ext cx="61925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1,6 </a:t>
            </a:r>
            <a:r>
              <a:rPr lang="cs-CZ" sz="2800" dirty="0"/>
              <a:t>% z 50 000 Kč = </a:t>
            </a:r>
            <a:r>
              <a:rPr lang="cs-CZ" sz="2800" dirty="0" smtClean="0"/>
              <a:t>1,6 </a:t>
            </a:r>
            <a:r>
              <a:rPr lang="cs-CZ" sz="2800" dirty="0"/>
              <a:t>. 500 Kč = </a:t>
            </a:r>
            <a:r>
              <a:rPr lang="cs-CZ" sz="2800" u="sng" dirty="0" smtClean="0"/>
              <a:t>800 </a:t>
            </a:r>
            <a:r>
              <a:rPr lang="cs-CZ" sz="2800" u="sng" dirty="0"/>
              <a:t>Kč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33748" y="4941168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Po zdanění: 85 % z </a:t>
            </a:r>
            <a:r>
              <a:rPr lang="cs-CZ" sz="2800" dirty="0" smtClean="0"/>
              <a:t>800 </a:t>
            </a:r>
            <a:r>
              <a:rPr lang="cs-CZ" sz="2800" dirty="0"/>
              <a:t>Kč = 85 . 8</a:t>
            </a:r>
            <a:r>
              <a:rPr lang="cs-CZ" sz="2800" dirty="0" smtClean="0"/>
              <a:t> </a:t>
            </a:r>
            <a:r>
              <a:rPr lang="cs-CZ" sz="2800" dirty="0"/>
              <a:t>Kč = </a:t>
            </a:r>
            <a:r>
              <a:rPr lang="cs-CZ" sz="2800" u="sng" dirty="0" smtClean="0"/>
              <a:t>680 </a:t>
            </a:r>
            <a:r>
              <a:rPr lang="cs-CZ" sz="2800" u="sng" dirty="0"/>
              <a:t>Kč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162882" y="5589240"/>
            <a:ext cx="5329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/>
              <a:t>Celková částka: (50 000 + </a:t>
            </a:r>
            <a:r>
              <a:rPr lang="cs-CZ" sz="2800" dirty="0" smtClean="0"/>
              <a:t>680</a:t>
            </a:r>
            <a:r>
              <a:rPr lang="cs-CZ" sz="2800" dirty="0"/>
              <a:t>) Kč = 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350607" y="5587433"/>
            <a:ext cx="1593128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50 680 Kč</a:t>
            </a:r>
            <a:endParaRPr lang="cs-CZ" sz="2800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162882" y="6381328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9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404664"/>
                <a:ext cx="7880427" cy="1134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d) Vklad bude uložen v bance pouze od 10. července </a:t>
                </a:r>
              </a:p>
              <a:p>
                <a:r>
                  <a:rPr lang="cs-CZ" sz="2800" dirty="0"/>
                  <a:t>d</a:t>
                </a:r>
                <a:r>
                  <a:rPr lang="cs-CZ" sz="2800" dirty="0" smtClean="0"/>
                  <a:t>o 31. prosince, tedy </a:t>
                </a:r>
                <a:r>
                  <a:rPr lang="cs-CZ" sz="2800" b="1" dirty="0" smtClean="0">
                    <a:solidFill>
                      <a:srgbClr val="FF0000"/>
                    </a:solidFill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sz="2800" b="1" dirty="0" smtClean="0">
                    <a:solidFill>
                      <a:srgbClr val="FF0000"/>
                    </a:solidFill>
                  </a:rPr>
                  <a:t> měsíců</a:t>
                </a:r>
                <a:r>
                  <a:rPr lang="cs-CZ" sz="2800" dirty="0" smtClean="0"/>
                  <a:t>. </a:t>
                </a: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4664"/>
                <a:ext cx="7880427" cy="1134670"/>
              </a:xfrm>
              <a:prstGeom prst="rect">
                <a:avLst/>
              </a:prstGeom>
              <a:blipFill rotWithShape="1">
                <a:blip r:embed="rId3"/>
                <a:stretch>
                  <a:fillRect l="-1547" t="-4813" r="-619" b="-69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36319" y="1412776"/>
                <a:ext cx="6233886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Úrok za jeden měsíc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800" dirty="0" smtClean="0"/>
                  <a:t> z 3,2 % = 0,27 %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319" y="1412776"/>
                <a:ext cx="6233886" cy="700705"/>
              </a:xfrm>
              <a:prstGeom prst="rect">
                <a:avLst/>
              </a:prstGeom>
              <a:blipFill rotWithShape="1">
                <a:blip r:embed="rId4"/>
                <a:stretch>
                  <a:fillRect l="-2055" r="-978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2108419"/>
                <a:ext cx="6427850" cy="703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Úrok za </a:t>
                </a:r>
                <a:r>
                  <a:rPr lang="cs-CZ" sz="2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měsíců … </a:t>
                </a:r>
                <a:r>
                  <a:rPr lang="cs-CZ" sz="2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 . 0,27 % = 1,51 %  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108419"/>
                <a:ext cx="6427850" cy="703782"/>
              </a:xfrm>
              <a:prstGeom prst="rect">
                <a:avLst/>
              </a:prstGeom>
              <a:blipFill rotWithShape="1">
                <a:blip r:embed="rId5"/>
                <a:stretch>
                  <a:fillRect l="-1896" r="-1043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251520" y="2824580"/>
            <a:ext cx="6647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1,51 % z 50 000 Kč = 1,51 . 500 Kč = </a:t>
            </a:r>
            <a:r>
              <a:rPr lang="cs-CZ" sz="2800" u="sng" dirty="0" smtClean="0"/>
              <a:t>755,6 Kč</a:t>
            </a:r>
            <a:endParaRPr lang="cs-CZ" sz="2800" u="sng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3381883"/>
            <a:ext cx="7959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zdanění: 85 % z 755,6 Kč = 85 . 7,556 Kč = </a:t>
            </a:r>
            <a:r>
              <a:rPr lang="cs-CZ" sz="2800" u="sng" dirty="0" smtClean="0"/>
              <a:t>642,2 Kč</a:t>
            </a:r>
            <a:endParaRPr lang="cs-CZ" sz="2800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251520" y="3957121"/>
            <a:ext cx="5602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(50 000 + 642,2) Kč =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724128" y="3957121"/>
            <a:ext cx="1865639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50 642,2 Kč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251520" y="4797152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64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71296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 č. 2</a:t>
            </a:r>
            <a:r>
              <a:rPr lang="cs-CZ" sz="2800" dirty="0" smtClean="0"/>
              <a:t>: Pan Dvořák si uložil do banky na běžný účet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začátku roku částku 20 000 Kč. Na konci roku činil čistý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rok 765 Kč. Určete roční úrokovou míru.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18" y="1759875"/>
            <a:ext cx="6443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Čistý úrok tvoří 85 % úroku před zdaněním: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932095" y="2169430"/>
            <a:ext cx="2287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… 765 Kč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047241" y="2667657"/>
            <a:ext cx="3806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1 % … 765 Kč : 85 = 9 Kč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816409" y="3186554"/>
            <a:ext cx="41862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100 . 9 Kč = </a:t>
            </a:r>
            <a:r>
              <a:rPr lang="cs-CZ" sz="2800" u="sng" dirty="0" smtClean="0"/>
              <a:t>900 Kč</a:t>
            </a:r>
            <a:endParaRPr lang="cs-CZ" sz="2800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251520" y="3592387"/>
            <a:ext cx="673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Vyjádříme v procentech:    </a:t>
            </a:r>
            <a:r>
              <a:rPr lang="cs-CZ" sz="2800" u="sng" dirty="0" smtClean="0"/>
              <a:t>900 Kč z 20 000 Kč</a:t>
            </a:r>
            <a:endParaRPr lang="cs-CZ" sz="2800" u="sng" dirty="0"/>
          </a:p>
        </p:txBody>
      </p:sp>
      <p:sp>
        <p:nvSpPr>
          <p:cNvPr id="8" name="TextovéPole 7"/>
          <p:cNvSpPr txBox="1"/>
          <p:nvPr/>
        </p:nvSpPr>
        <p:spPr>
          <a:xfrm>
            <a:off x="4075709" y="4115607"/>
            <a:ext cx="2891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20 000 Kč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39068" y="4611257"/>
            <a:ext cx="207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200 Kč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466322" y="5062145"/>
            <a:ext cx="2051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 </a:t>
            </a:r>
            <a:r>
              <a:rPr lang="cs-CZ" sz="2800" dirty="0" smtClean="0"/>
              <a:t>% … 900 Kč</a:t>
            </a:r>
            <a:endParaRPr lang="cs-CZ" sz="2800" i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892677" y="5576090"/>
            <a:ext cx="32576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 </a:t>
            </a:r>
            <a:r>
              <a:rPr lang="cs-CZ" sz="2800" dirty="0" smtClean="0"/>
              <a:t> = 900 : 200 = 4,5 %</a:t>
            </a:r>
            <a:endParaRPr lang="cs-CZ" sz="2800" i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1518" y="6136648"/>
            <a:ext cx="8712969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Vklad byl úročen roční úrokovou mírou 4,5 %.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0711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806</Words>
  <Application>Microsoft Office PowerPoint</Application>
  <PresentationFormat>Předvádění na obrazovce (4:3)</PresentationFormat>
  <Paragraphs>87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Jednoduché úrokování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72</cp:revision>
  <dcterms:created xsi:type="dcterms:W3CDTF">2012-06-18T15:15:37Z</dcterms:created>
  <dcterms:modified xsi:type="dcterms:W3CDTF">2013-07-26T16:50:01Z</dcterms:modified>
</cp:coreProperties>
</file>