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794D9-CCB4-4F7F-A5E1-163340E6A002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F6963-F406-4CD4-9D89-29AD1F5E2B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58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891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01736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57171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74970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5976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4789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Úroky ve </a:t>
            </a:r>
            <a:r>
              <a:rPr lang="cs-CZ" sz="3600" b="1" smtClean="0"/>
              <a:t>slovních </a:t>
            </a:r>
            <a:r>
              <a:rPr lang="cs-CZ" sz="3600" b="1" smtClean="0"/>
              <a:t>úlohách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6630311"/>
              </p:ext>
            </p:extLst>
          </p:nvPr>
        </p:nvGraphicFramePr>
        <p:xfrm>
          <a:off x="729020" y="2492896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MATEMATIKA</a:t>
                      </a:r>
                      <a:r>
                        <a:rPr lang="cs-CZ" baseline="0" dirty="0" smtClean="0"/>
                        <a:t> - Finanční matematika a statistika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7. 12. 2012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osmiletého studia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Slovní úlohy k procvičení jednoduchého</a:t>
                      </a:r>
                      <a:r>
                        <a:rPr lang="cs-CZ" baseline="0" dirty="0" smtClean="0"/>
                        <a:t> úrokování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První</a:t>
                      </a:r>
                      <a:r>
                        <a:rPr lang="cs-CZ" baseline="0" dirty="0" smtClean="0"/>
                        <a:t> strana prezentace tvoří zadání samostatné práce. Žáci řeší slovní úlohy. Postupným procházením dalších stránek </a:t>
                      </a:r>
                      <a:r>
                        <a:rPr lang="cs-CZ" baseline="0" smtClean="0"/>
                        <a:t>rozebíráme správné řešení.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Petr Zezulka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VY_32_INOVACE_24_MZEZ18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9756" y="-6198"/>
            <a:ext cx="8951750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u="sng" dirty="0" smtClean="0"/>
              <a:t>Vyřešte následující slovní úlohy:</a:t>
            </a:r>
            <a:endParaRPr lang="cs-CZ" sz="3200" b="1" u="sng" dirty="0"/>
          </a:p>
        </p:txBody>
      </p:sp>
      <p:sp>
        <p:nvSpPr>
          <p:cNvPr id="3" name="TextovéPole 2"/>
          <p:cNvSpPr txBox="1"/>
          <p:nvPr/>
        </p:nvSpPr>
        <p:spPr>
          <a:xfrm>
            <a:off x="89756" y="692696"/>
            <a:ext cx="8950839" cy="138499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cs-CZ" sz="2800" dirty="0" smtClean="0"/>
              <a:t>Účet v bance je úročen roční úrokovou mírou 4,8 %. Úrok 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   je připisován vždy na konci roku. Kolik korun bude činit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   úrok při vkladu 4 200 Kč na začátku roku?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90667" y="2212033"/>
            <a:ext cx="8950839" cy="138499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2.   </a:t>
            </a:r>
            <a:r>
              <a:rPr lang="cs-CZ" sz="2800" dirty="0"/>
              <a:t>Účet v bance je úročen roční úrokovou mírou </a:t>
            </a:r>
            <a:r>
              <a:rPr lang="cs-CZ" sz="2800" dirty="0" smtClean="0"/>
              <a:t>4,8 </a:t>
            </a:r>
            <a:r>
              <a:rPr lang="cs-CZ" sz="2800" dirty="0"/>
              <a:t>%. Úrok </a:t>
            </a:r>
          </a:p>
          <a:p>
            <a:r>
              <a:rPr lang="cs-CZ" sz="2800" dirty="0"/>
              <a:t>       je připisován vždy na konci roku. Kolik korun bude činit</a:t>
            </a:r>
          </a:p>
          <a:p>
            <a:r>
              <a:rPr lang="cs-CZ" sz="2800" dirty="0"/>
              <a:t>       úrok při vkladu 4 200 </a:t>
            </a:r>
            <a:r>
              <a:rPr lang="cs-CZ" sz="2800" dirty="0" smtClean="0"/>
              <a:t>Kč dne 1. dubna?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79512" y="3429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89756" y="3781862"/>
            <a:ext cx="8950839" cy="13849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3. Pan Bednařík platí měsíčně za vedení účtu 93,50 Kč. Jak 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 velkou částku musí mít na účtu, aby roční úrok vystačil 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 na zaplacení těchto poplatků? Roční úroková míra je 0,8 %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90666" y="5301208"/>
            <a:ext cx="8950839" cy="138499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4. Jaká je úroková míra účtu paní Nové, jestliže na začátku 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roku uložila do banky 12 000 Kč a na konci roku vybrala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celou částku, která činila 12 357 Kč? </a:t>
            </a:r>
          </a:p>
        </p:txBody>
      </p:sp>
    </p:spTree>
    <p:extLst>
      <p:ext uri="{BB962C8B-B14F-4D97-AF65-F5344CB8AC3E}">
        <p14:creationId xmlns:p14="http://schemas.microsoft.com/office/powerpoint/2010/main" val="3013142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548680"/>
            <a:ext cx="8568952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u="sng" dirty="0" smtClean="0"/>
              <a:t>ŘEŠENÍ PŘÍKLADU č. 1</a:t>
            </a:r>
            <a:endParaRPr lang="cs-CZ" sz="2800" b="1" u="sng" dirty="0"/>
          </a:p>
        </p:txBody>
      </p:sp>
      <p:sp>
        <p:nvSpPr>
          <p:cNvPr id="3" name="TextovéPole 2"/>
          <p:cNvSpPr txBox="1"/>
          <p:nvPr/>
        </p:nvSpPr>
        <p:spPr>
          <a:xfrm>
            <a:off x="395535" y="1434036"/>
            <a:ext cx="48270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Úrok bude činit </a:t>
            </a:r>
            <a:r>
              <a:rPr lang="cs-CZ" sz="2800" u="sng" dirty="0" smtClean="0"/>
              <a:t>4,8 % z 4 200 Kč</a:t>
            </a:r>
            <a:endParaRPr lang="cs-CZ" sz="2800" u="sng" dirty="0"/>
          </a:p>
        </p:txBody>
      </p:sp>
      <p:sp>
        <p:nvSpPr>
          <p:cNvPr id="5" name="TextovéPole 4"/>
          <p:cNvSpPr txBox="1"/>
          <p:nvPr/>
        </p:nvSpPr>
        <p:spPr>
          <a:xfrm>
            <a:off x="2678725" y="1926544"/>
            <a:ext cx="27088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100 % … 4 200 Kč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2723487" y="2449764"/>
            <a:ext cx="18960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1 % … 42 Kč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2727251" y="2852936"/>
            <a:ext cx="31400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4,8 % … 4,8 . 42 Kč =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5724128" y="2858813"/>
            <a:ext cx="14184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u="sng" dirty="0" smtClean="0"/>
              <a:t>201,6 Kč</a:t>
            </a:r>
            <a:endParaRPr lang="cs-CZ" sz="2800" u="sng" dirty="0"/>
          </a:p>
        </p:txBody>
      </p:sp>
      <p:sp>
        <p:nvSpPr>
          <p:cNvPr id="10" name="TextovéPole 9"/>
          <p:cNvSpPr txBox="1"/>
          <p:nvPr/>
        </p:nvSpPr>
        <p:spPr>
          <a:xfrm>
            <a:off x="395534" y="3789040"/>
            <a:ext cx="37519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Úrok podléhá 15 % dani</a:t>
            </a:r>
            <a:endParaRPr lang="cs-CZ" sz="28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395536" y="4311827"/>
            <a:ext cx="4975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(čistý úrok tvoří 85 % z 201,6 Kč):</a:t>
            </a:r>
            <a:endParaRPr lang="cs-CZ" sz="28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95536" y="4838583"/>
            <a:ext cx="40707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0,85 . 201,6 Kč = </a:t>
            </a:r>
            <a:r>
              <a:rPr lang="cs-CZ" sz="2800" b="1" u="sng" dirty="0" smtClean="0"/>
              <a:t>171,36 Kč</a:t>
            </a:r>
            <a:endParaRPr lang="cs-CZ" sz="2800" b="1" u="sng" dirty="0"/>
          </a:p>
        </p:txBody>
      </p:sp>
      <p:cxnSp>
        <p:nvCxnSpPr>
          <p:cNvPr id="14" name="Přímá spojnice 13"/>
          <p:cNvCxnSpPr/>
          <p:nvPr/>
        </p:nvCxnSpPr>
        <p:spPr>
          <a:xfrm>
            <a:off x="539552" y="3573016"/>
            <a:ext cx="842493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335106" y="5661248"/>
            <a:ext cx="8568954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Za daných podmínek bude úrok činit 171,36 Kč.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18563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10" grpId="0"/>
      <p:bldP spid="11" grpId="0"/>
      <p:bldP spid="12" grpId="0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95536" y="548680"/>
            <a:ext cx="8568952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u="sng" dirty="0" smtClean="0"/>
              <a:t>ŘEŠENÍ PŘÍKLADU č. 2</a:t>
            </a:r>
            <a:endParaRPr lang="cs-CZ" sz="28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395537" y="1556792"/>
                <a:ext cx="8568952" cy="11324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Částka byla uložena v bance pouze </a:t>
                </a:r>
                <a:r>
                  <a:rPr lang="cs-CZ" sz="2800" b="1" u="sng" dirty="0" smtClean="0"/>
                  <a:t>od 1. 4. do 31. 12.</a:t>
                </a:r>
                <a:r>
                  <a:rPr lang="cs-CZ" sz="2800" dirty="0" smtClean="0"/>
                  <a:t>,</a:t>
                </a:r>
                <a:r>
                  <a:rPr lang="cs-CZ" sz="2800" b="1" u="sng" dirty="0" smtClean="0"/>
                  <a:t> </a:t>
                </a:r>
              </a:p>
              <a:p>
                <a:r>
                  <a:rPr lang="cs-CZ" sz="2800" dirty="0" smtClean="0"/>
                  <a:t>což je 9 měsíců, tedy</a:t>
                </a:r>
                <a:r>
                  <a:rPr lang="cs-CZ" sz="2800" b="1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 smtClean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sz="2800" b="1" i="1" smtClean="0"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cs-CZ" sz="2800" b="1" dirty="0" smtClean="0"/>
                  <a:t> roku</a:t>
                </a:r>
                <a:r>
                  <a:rPr lang="cs-CZ" sz="2800" dirty="0" smtClean="0"/>
                  <a:t>. </a:t>
                </a:r>
                <a:endParaRPr lang="cs-CZ" sz="28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7" y="1556792"/>
                <a:ext cx="8568952" cy="1132490"/>
              </a:xfrm>
              <a:prstGeom prst="rect">
                <a:avLst/>
              </a:prstGeom>
              <a:blipFill rotWithShape="1">
                <a:blip r:embed="rId3"/>
                <a:stretch>
                  <a:fillRect l="-1494" t="-4839" b="-752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395536" y="2852936"/>
                <a:ext cx="8568953" cy="13108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Proto na konci roku banka připíše na účet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cs-CZ" sz="2800" dirty="0" smtClean="0"/>
                  <a:t> roční úrokové</a:t>
                </a:r>
              </a:p>
              <a:p>
                <a:r>
                  <a:rPr lang="cs-CZ" sz="2800" dirty="0"/>
                  <a:t>m</a:t>
                </a:r>
                <a:r>
                  <a:rPr lang="cs-CZ" sz="2800" dirty="0" smtClean="0"/>
                  <a:t>íry, tj.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cs-CZ" sz="2800" dirty="0" smtClean="0"/>
                  <a:t> z 4,8 % = 3,6 %.</a:t>
                </a:r>
                <a:endParaRPr lang="cs-CZ" sz="28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2852936"/>
                <a:ext cx="8568953" cy="1310872"/>
              </a:xfrm>
              <a:prstGeom prst="rect">
                <a:avLst/>
              </a:prstGeom>
              <a:blipFill rotWithShape="1">
                <a:blip r:embed="rId4"/>
                <a:stretch>
                  <a:fillRect l="-1494" b="-60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ovéPole 5"/>
          <p:cNvSpPr txBox="1"/>
          <p:nvPr/>
        </p:nvSpPr>
        <p:spPr>
          <a:xfrm>
            <a:off x="395537" y="4365104"/>
            <a:ext cx="58351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3,6 % z 4200 Kč = 3, 6. 42 Kč = </a:t>
            </a:r>
            <a:r>
              <a:rPr lang="cs-CZ" sz="2800" u="sng" dirty="0" smtClean="0"/>
              <a:t>151,2 Kč</a:t>
            </a:r>
            <a:endParaRPr lang="cs-CZ" sz="2800" u="sng" dirty="0"/>
          </a:p>
        </p:txBody>
      </p:sp>
      <p:sp>
        <p:nvSpPr>
          <p:cNvPr id="8" name="TextovéPole 7"/>
          <p:cNvSpPr txBox="1"/>
          <p:nvPr/>
        </p:nvSpPr>
        <p:spPr>
          <a:xfrm>
            <a:off x="395536" y="4910151"/>
            <a:ext cx="79957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Čistý úrok: 85 % z 151,2 Kč = 85 . 1,512 Kč = </a:t>
            </a:r>
            <a:r>
              <a:rPr lang="cs-CZ" sz="2800" b="1" u="sng" dirty="0" smtClean="0"/>
              <a:t>128,52 Kč</a:t>
            </a:r>
            <a:endParaRPr lang="cs-CZ" sz="2800" b="1" u="sng" dirty="0"/>
          </a:p>
        </p:txBody>
      </p:sp>
      <p:sp>
        <p:nvSpPr>
          <p:cNvPr id="9" name="TextovéPole 8"/>
          <p:cNvSpPr txBox="1"/>
          <p:nvPr/>
        </p:nvSpPr>
        <p:spPr>
          <a:xfrm>
            <a:off x="395536" y="5805264"/>
            <a:ext cx="8568952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Na konci roku připíše banka na účet 128,52 Kč.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381852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95536" y="548680"/>
            <a:ext cx="8568952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u="sng" dirty="0" smtClean="0"/>
              <a:t>ŘEŠENÍ PŘÍKLADU č. 3</a:t>
            </a:r>
            <a:endParaRPr lang="cs-CZ" sz="2800" b="1" u="sng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1240663"/>
            <a:ext cx="85689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P</a:t>
            </a:r>
            <a:r>
              <a:rPr lang="cs-CZ" sz="2800" dirty="0" smtClean="0"/>
              <a:t>oplatek za vedení účtu se má vyrovnat čistému úroku </a:t>
            </a:r>
          </a:p>
          <a:p>
            <a:r>
              <a:rPr lang="cs-CZ" sz="2800" dirty="0" smtClean="0"/>
              <a:t>za období jednoho roku: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211960" y="1671550"/>
            <a:ext cx="23513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85 % … 93,5 Kč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4211960" y="2164894"/>
            <a:ext cx="40050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1 % … 93,5 Kč : 85 = 1,1 Kč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4211960" y="2688114"/>
            <a:ext cx="45404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100 % … 1,1 Kč . 100 = 110 Kč 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395536" y="3203563"/>
            <a:ext cx="8568952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12 měsíčních poplatků:  110 Kč . 12 = </a:t>
            </a:r>
            <a:r>
              <a:rPr lang="cs-CZ" sz="2800" b="1" dirty="0" smtClean="0"/>
              <a:t>1320 Kč</a:t>
            </a:r>
            <a:endParaRPr lang="cs-CZ" sz="2800" b="1" dirty="0"/>
          </a:p>
        </p:txBody>
      </p:sp>
      <p:cxnSp>
        <p:nvCxnSpPr>
          <p:cNvPr id="10" name="Přímá spojnice 9"/>
          <p:cNvCxnSpPr/>
          <p:nvPr/>
        </p:nvCxnSpPr>
        <p:spPr>
          <a:xfrm>
            <a:off x="395535" y="3861048"/>
            <a:ext cx="85689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395534" y="4005064"/>
            <a:ext cx="85689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Částka 1320 Kč nyní představuje 0,8 % z celkové částky, </a:t>
            </a:r>
          </a:p>
          <a:p>
            <a:r>
              <a:rPr lang="cs-CZ" sz="2800" dirty="0" smtClean="0"/>
              <a:t>kterou musí mít pan Bednařík na účtu:</a:t>
            </a:r>
            <a:endParaRPr lang="cs-CZ" sz="28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6131344" y="4435951"/>
            <a:ext cx="25340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0,8 % … 1320 Kč</a:t>
            </a:r>
            <a:endParaRPr lang="cs-CZ" sz="28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4187472" y="4868579"/>
            <a:ext cx="44635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1 % … 1320 Kč : 0,8 = 1650 Kč</a:t>
            </a:r>
            <a:endParaRPr lang="cs-CZ" sz="28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1259632" y="6237312"/>
            <a:ext cx="457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8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395536" y="6237312"/>
            <a:ext cx="144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8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3203848" y="5397409"/>
            <a:ext cx="37732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100 % … 1650 Kč . 100 =</a:t>
            </a:r>
            <a:endParaRPr lang="cs-CZ" sz="28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6872621" y="5397409"/>
            <a:ext cx="1775871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b="1" u="sng" dirty="0" smtClean="0"/>
              <a:t>165 000 Kč</a:t>
            </a:r>
            <a:endParaRPr lang="cs-CZ" sz="2800" b="1" u="sng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395534" y="6021288"/>
            <a:ext cx="8568953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Pan Bednařík musí mít na účtu </a:t>
            </a:r>
            <a:r>
              <a:rPr lang="cs-CZ" sz="2800" b="1" u="sng" dirty="0" smtClean="0"/>
              <a:t>alespoň 165 000 Kč</a:t>
            </a:r>
            <a:r>
              <a:rPr lang="cs-CZ" sz="2800" dirty="0" smtClean="0"/>
              <a:t>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715698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 animBg="1"/>
      <p:bldP spid="12" grpId="0"/>
      <p:bldP spid="13" grpId="0"/>
      <p:bldP spid="14" grpId="0"/>
      <p:bldP spid="17" grpId="0"/>
      <p:bldP spid="18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95536" y="287070"/>
            <a:ext cx="8568952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u="sng" dirty="0" smtClean="0"/>
              <a:t>ŘEŠENÍ PŘÍKLADU č. 4</a:t>
            </a:r>
            <a:endParaRPr lang="cs-CZ" sz="2800" b="1" u="sng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980728"/>
            <a:ext cx="6768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Ze zadaných hodnot vypočítáme </a:t>
            </a:r>
            <a:r>
              <a:rPr lang="cs-CZ" sz="2800" b="1" dirty="0" smtClean="0"/>
              <a:t>čistý úrok</a:t>
            </a:r>
            <a:r>
              <a:rPr lang="cs-CZ" sz="2800" dirty="0" smtClean="0"/>
              <a:t>: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2180587" y="1503948"/>
            <a:ext cx="36876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12 357 Kč – 12 000 Kč = 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5698387" y="1520844"/>
            <a:ext cx="11458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u="sng" dirty="0" smtClean="0"/>
              <a:t>357 Kč</a:t>
            </a:r>
            <a:endParaRPr lang="cs-CZ" sz="2800" u="sng" dirty="0"/>
          </a:p>
        </p:txBody>
      </p:sp>
      <p:sp>
        <p:nvSpPr>
          <p:cNvPr id="7" name="TextovéPole 6"/>
          <p:cNvSpPr txBox="1"/>
          <p:nvPr/>
        </p:nvSpPr>
        <p:spPr>
          <a:xfrm>
            <a:off x="395536" y="2257708"/>
            <a:ext cx="62361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Čistý úrok tvoří 85 % nezdaněného úroku: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4567596" y="2742732"/>
            <a:ext cx="22615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85 % … 357 Kč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2893849" y="3238040"/>
            <a:ext cx="39153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1 % … 357 Kč : 85 = 4,2 Kč</a:t>
            </a:r>
            <a:endParaRPr lang="cs-CZ" sz="28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2311860" y="3688150"/>
            <a:ext cx="46222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  100 % … 4,2 Kč . 100 = 420 Kč</a:t>
            </a:r>
            <a:endParaRPr lang="cs-CZ" sz="2800" dirty="0"/>
          </a:p>
        </p:txBody>
      </p:sp>
      <p:cxnSp>
        <p:nvCxnSpPr>
          <p:cNvPr id="12" name="Přímá spojnice 11"/>
          <p:cNvCxnSpPr/>
          <p:nvPr/>
        </p:nvCxnSpPr>
        <p:spPr>
          <a:xfrm>
            <a:off x="395536" y="2070484"/>
            <a:ext cx="85689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ovéPole 12"/>
          <p:cNvSpPr txBox="1"/>
          <p:nvPr/>
        </p:nvSpPr>
        <p:spPr>
          <a:xfrm>
            <a:off x="347841" y="4211370"/>
            <a:ext cx="817095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Roční úroková míra vyjadřuje, kolik procent činí 420 Kč </a:t>
            </a:r>
          </a:p>
          <a:p>
            <a:r>
              <a:rPr lang="cs-CZ" sz="2800" dirty="0" smtClean="0"/>
              <a:t>z původních 12 000 Kč: 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2311860" y="5162090"/>
                <a:ext cx="4634602" cy="7104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420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12000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42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1200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200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3,5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100</m:t>
                        </m:r>
                      </m:den>
                    </m:f>
                  </m:oMath>
                </a14:m>
                <a:r>
                  <a:rPr lang="cs-CZ" sz="2800" dirty="0" smtClean="0"/>
                  <a:t> = 3,5 %</a:t>
                </a:r>
                <a:endParaRPr lang="cs-CZ" sz="2800" dirty="0"/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1860" y="5162090"/>
                <a:ext cx="4634602" cy="710451"/>
              </a:xfrm>
              <a:prstGeom prst="rect">
                <a:avLst/>
              </a:prstGeom>
              <a:blipFill rotWithShape="1">
                <a:blip r:embed="rId3"/>
                <a:stretch>
                  <a:fillRect r="-1577" b="-1206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Přímá spojnice 15"/>
          <p:cNvCxnSpPr/>
          <p:nvPr/>
        </p:nvCxnSpPr>
        <p:spPr>
          <a:xfrm>
            <a:off x="395536" y="5872541"/>
            <a:ext cx="83529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ovéPole 16"/>
          <p:cNvSpPr txBox="1"/>
          <p:nvPr/>
        </p:nvSpPr>
        <p:spPr>
          <a:xfrm>
            <a:off x="328995" y="5949280"/>
            <a:ext cx="8616647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Paní Nová má účet s úrokovou mírou 3,5 %.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8672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7" dur="25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8" dur="25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9" dur="25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25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3" grpId="0"/>
      <p:bldP spid="14" grpId="0"/>
      <p:bldP spid="14" grpId="1"/>
      <p:bldP spid="17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619</Words>
  <Application>Microsoft Office PowerPoint</Application>
  <PresentationFormat>Předvádění na obrazovce (4:3)</PresentationFormat>
  <Paragraphs>79</Paragraphs>
  <Slides>6</Slides>
  <Notes>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Úroky ve slovních úlohách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Petr</cp:lastModifiedBy>
  <cp:revision>66</cp:revision>
  <dcterms:created xsi:type="dcterms:W3CDTF">2012-06-18T15:15:37Z</dcterms:created>
  <dcterms:modified xsi:type="dcterms:W3CDTF">2013-07-26T16:53:40Z</dcterms:modified>
</cp:coreProperties>
</file>