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1991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1999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6046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03513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26416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01508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225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Složené úrokování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771877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MATEMATIKA</a:t>
                      </a:r>
                      <a:r>
                        <a:rPr lang="cs-CZ" baseline="0" dirty="0" smtClean="0"/>
                        <a:t> - Finanční matematika </a:t>
                      </a:r>
                      <a:r>
                        <a:rPr lang="cs-CZ" baseline="0" smtClean="0"/>
                        <a:t>a </a:t>
                      </a:r>
                      <a:r>
                        <a:rPr lang="cs-CZ" baseline="0" smtClean="0"/>
                        <a:t>statistika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11. 12. 2012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Vysvětlení rozdílů mezi</a:t>
                      </a:r>
                      <a:r>
                        <a:rPr lang="cs-CZ" baseline="0" dirty="0" smtClean="0"/>
                        <a:t> jednoduchým a složeným úrokováním, řešení vzorového příkladu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Procházením stránek objasníme princip složeného úrokování. Po první části vzorového příkladu řeší</a:t>
                      </a:r>
                      <a:r>
                        <a:rPr lang="cs-CZ" baseline="0" dirty="0" smtClean="0"/>
                        <a:t> žáci další </a:t>
                      </a:r>
                      <a:r>
                        <a:rPr lang="cs-CZ" baseline="0" smtClean="0"/>
                        <a:t>části samostatně.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VY_32_INOVACE_24_MZEZ19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404664"/>
            <a:ext cx="8640960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400" b="1" u="sng" dirty="0" smtClean="0"/>
              <a:t>Co je </a:t>
            </a:r>
            <a:r>
              <a:rPr lang="cs-CZ" sz="4800" b="1" u="sng" dirty="0" smtClean="0"/>
              <a:t>složené</a:t>
            </a:r>
            <a:r>
              <a:rPr lang="cs-CZ" sz="4400" b="1" u="sng" dirty="0" smtClean="0"/>
              <a:t> úrokování?</a:t>
            </a:r>
            <a:endParaRPr lang="cs-CZ" sz="44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1520" y="1772816"/>
            <a:ext cx="8640960" cy="138499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1. Pomocí následujícího příkladu zjistěte, jaký je podstatný </a:t>
            </a:r>
          </a:p>
          <a:p>
            <a:r>
              <a:rPr lang="cs-CZ" sz="2800" b="1" dirty="0"/>
              <a:t>r</a:t>
            </a:r>
            <a:r>
              <a:rPr lang="cs-CZ" sz="2800" b="1" dirty="0" smtClean="0"/>
              <a:t>ozdíl mezi jednoduchým úrokováním</a:t>
            </a:r>
            <a:r>
              <a:rPr lang="cs-CZ" sz="2800" dirty="0" smtClean="0"/>
              <a:t>, které už dobře</a:t>
            </a:r>
          </a:p>
          <a:p>
            <a:r>
              <a:rPr lang="cs-CZ" sz="2800" dirty="0"/>
              <a:t>z</a:t>
            </a:r>
            <a:r>
              <a:rPr lang="cs-CZ" sz="2800" dirty="0" smtClean="0"/>
              <a:t>náte, </a:t>
            </a:r>
            <a:r>
              <a:rPr lang="cs-CZ" sz="2800" b="1" dirty="0" smtClean="0"/>
              <a:t>a složeným úrokováním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3717032"/>
            <a:ext cx="8640960" cy="138499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2. V částech a), b) se pokuste odhadnout, kdy se </a:t>
            </a:r>
            <a:r>
              <a:rPr lang="cs-CZ" sz="2800" b="1" dirty="0" smtClean="0"/>
              <a:t>složené</a:t>
            </a:r>
          </a:p>
          <a:p>
            <a:r>
              <a:rPr lang="cs-CZ" sz="2800" b="1" dirty="0"/>
              <a:t>ú</a:t>
            </a:r>
            <a:r>
              <a:rPr lang="cs-CZ" sz="2800" b="1" dirty="0" smtClean="0"/>
              <a:t>rokování</a:t>
            </a:r>
            <a:r>
              <a:rPr lang="cs-CZ" sz="2800" dirty="0" smtClean="0"/>
              <a:t> používá a </a:t>
            </a:r>
            <a:r>
              <a:rPr lang="cs-CZ" sz="2800" b="1" u="sng" dirty="0" smtClean="0"/>
              <a:t>části c), d) </a:t>
            </a:r>
            <a:r>
              <a:rPr lang="cs-CZ" sz="2800" dirty="0" smtClean="0"/>
              <a:t>vyřešte podle tohoto vzoru</a:t>
            </a:r>
          </a:p>
          <a:p>
            <a:r>
              <a:rPr lang="cs-CZ" sz="2800" b="1" u="sng" dirty="0"/>
              <a:t>s</a:t>
            </a:r>
            <a:r>
              <a:rPr lang="cs-CZ" sz="2800" b="1" u="sng" dirty="0" smtClean="0"/>
              <a:t>ami</a:t>
            </a:r>
            <a:r>
              <a:rPr lang="cs-CZ" sz="2800" dirty="0" smtClean="0"/>
              <a:t>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058950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7504" y="0"/>
            <a:ext cx="8928992" cy="181588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u="sng" dirty="0" smtClean="0"/>
              <a:t>Příklad</a:t>
            </a:r>
            <a:r>
              <a:rPr lang="cs-CZ" sz="2800" dirty="0" smtClean="0"/>
              <a:t>: Pan Konečný si uložil na začátku roku 30 000 Kč </a:t>
            </a:r>
          </a:p>
          <a:p>
            <a:r>
              <a:rPr lang="cs-CZ" sz="2800" dirty="0" smtClean="0"/>
              <a:t>na termínovaný vklad s roční úrokovou mírou 4,2 %. Jakou</a:t>
            </a:r>
          </a:p>
          <a:p>
            <a:r>
              <a:rPr lang="cs-CZ" sz="2800" dirty="0"/>
              <a:t>č</a:t>
            </a:r>
            <a:r>
              <a:rPr lang="cs-CZ" sz="2800" dirty="0" smtClean="0"/>
              <a:t>ástku bude mít na účtu za 2 roky, jestliže si žádné úroky</a:t>
            </a:r>
          </a:p>
          <a:p>
            <a:r>
              <a:rPr lang="cs-CZ" sz="2800" dirty="0"/>
              <a:t>b</a:t>
            </a:r>
            <a:r>
              <a:rPr lang="cs-CZ" sz="2800" dirty="0" smtClean="0"/>
              <a:t>ěhem této doby nevybíral? 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07505" y="1795809"/>
            <a:ext cx="4200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u="sng" dirty="0" smtClean="0">
                <a:solidFill>
                  <a:srgbClr val="FF0000"/>
                </a:solidFill>
              </a:rPr>
              <a:t>Řešte úlohu v případě, že: 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07504" y="2333198"/>
            <a:ext cx="8952394" cy="181588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a) Úroky jsou připisovány vždy na konci roku.</a:t>
            </a:r>
          </a:p>
          <a:p>
            <a:r>
              <a:rPr lang="cs-CZ" sz="2800" dirty="0" smtClean="0"/>
              <a:t>b) Úroky jsou připisovány na konci každého pololetí.</a:t>
            </a:r>
          </a:p>
          <a:p>
            <a:r>
              <a:rPr lang="cs-CZ" sz="2800" dirty="0" smtClean="0"/>
              <a:t>c) Úroky jsou připisovány čtvrtletně.</a:t>
            </a:r>
          </a:p>
          <a:p>
            <a:r>
              <a:rPr lang="cs-CZ" sz="2800" dirty="0" smtClean="0"/>
              <a:t>d) Úroky jsou připisovány na konci každého měsíce. 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15829" y="4149080"/>
            <a:ext cx="42368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u="sng" dirty="0" smtClean="0"/>
              <a:t>Zavedeme označení veličin</a:t>
            </a:r>
            <a:r>
              <a:rPr lang="cs-CZ" sz="2800" dirty="0" smtClean="0"/>
              <a:t>: 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26876" y="4547098"/>
            <a:ext cx="60352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dirty="0" smtClean="0"/>
              <a:t>p</a:t>
            </a:r>
            <a:r>
              <a:rPr lang="cs-CZ" sz="2800" dirty="0" smtClean="0"/>
              <a:t> … odpovídající část roční úrokové míry</a:t>
            </a:r>
            <a:endParaRPr lang="cs-CZ" sz="2800" i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145081" y="4911380"/>
            <a:ext cx="4996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dirty="0" smtClean="0"/>
              <a:t>n</a:t>
            </a:r>
            <a:r>
              <a:rPr lang="cs-CZ" sz="2800" dirty="0" smtClean="0"/>
              <a:t> … počet úrokovacích období</a:t>
            </a:r>
            <a:endParaRPr lang="cs-CZ" sz="28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126876" y="5352452"/>
                <a:ext cx="880741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cs-CZ" sz="2800" i="1" dirty="0" smtClean="0"/>
                  <a:t> </a:t>
                </a:r>
                <a:r>
                  <a:rPr lang="cs-CZ" sz="2800" dirty="0" smtClean="0"/>
                  <a:t>... částka, která bude na účtu po </a:t>
                </a:r>
                <a:r>
                  <a:rPr lang="cs-CZ" sz="2800" i="1" dirty="0" smtClean="0"/>
                  <a:t>n</a:t>
                </a:r>
                <a:r>
                  <a:rPr lang="cs-CZ" sz="2800" dirty="0" smtClean="0"/>
                  <a:t> úrokovacích obdobích</a:t>
                </a:r>
                <a:endParaRPr lang="cs-CZ" sz="2800" i="1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876" y="5352452"/>
                <a:ext cx="8807419" cy="523220"/>
              </a:xfrm>
              <a:prstGeom prst="rect">
                <a:avLst/>
              </a:prstGeom>
              <a:blipFill rotWithShape="1">
                <a:blip r:embed="rId3"/>
                <a:stretch>
                  <a:fillRect t="-10465" r="-761" b="-325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ovéPole 8"/>
          <p:cNvSpPr txBox="1"/>
          <p:nvPr/>
        </p:nvSpPr>
        <p:spPr>
          <a:xfrm>
            <a:off x="107504" y="5811303"/>
            <a:ext cx="73127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(po připsání úroku a odečtení 15 % daně z úroku)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bdélník 10"/>
              <p:cNvSpPr/>
              <p:nvPr/>
            </p:nvSpPr>
            <p:spPr>
              <a:xfrm>
                <a:off x="2643189" y="6237312"/>
                <a:ext cx="3211648" cy="523477"/>
              </a:xfrm>
              <a:prstGeom prst="rect">
                <a:avLst/>
              </a:prstGeom>
              <a:ln w="38100"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cs-CZ" sz="2800" dirty="0" smtClean="0"/>
                  <a:t> = </a:t>
                </a:r>
                <a:r>
                  <a:rPr lang="cs-CZ" sz="2800" i="1" dirty="0" smtClean="0"/>
                  <a:t>C</a:t>
                </a:r>
                <a:r>
                  <a:rPr lang="cs-CZ" sz="2800" dirty="0" smtClean="0"/>
                  <a:t>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cs-CZ" sz="2800" dirty="0"/>
                          <m:t>(1 + 0,85 </m:t>
                        </m:r>
                        <m:r>
                          <m:rPr>
                            <m:nor/>
                          </m:rPr>
                          <a:rPr lang="cs-CZ" sz="2800" i="1" dirty="0"/>
                          <m:t>p</m:t>
                        </m:r>
                        <m:r>
                          <m:rPr>
                            <m:nor/>
                          </m:rPr>
                          <a:rPr lang="cs-CZ" sz="2800" dirty="0"/>
                          <m:t>)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11" name="Obdélník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3189" y="6237312"/>
                <a:ext cx="3211648" cy="523477"/>
              </a:xfrm>
              <a:prstGeom prst="rect">
                <a:avLst/>
              </a:prstGeom>
              <a:blipFill rotWithShape="1">
                <a:blip r:embed="rId4"/>
                <a:stretch>
                  <a:fillRect t="-6522" b="-27174"/>
                </a:stretch>
              </a:blipFill>
              <a:ln w="381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9938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/>
      <p:bldP spid="6" grpId="0"/>
      <p:bldP spid="7" grpId="0"/>
      <p:bldP spid="8" grpId="0"/>
      <p:bldP spid="9" grpId="0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404664"/>
            <a:ext cx="60862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a) </a:t>
            </a:r>
            <a:r>
              <a:rPr lang="cs-CZ" sz="2800" b="1" u="sng" dirty="0" smtClean="0"/>
              <a:t>Úroky jsou připisovány jednou ročně</a:t>
            </a:r>
            <a:r>
              <a:rPr lang="cs-CZ" sz="2800" dirty="0" smtClean="0"/>
              <a:t>: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délník 3"/>
              <p:cNvSpPr/>
              <p:nvPr/>
            </p:nvSpPr>
            <p:spPr>
              <a:xfrm>
                <a:off x="251520" y="1052736"/>
                <a:ext cx="3167406" cy="558551"/>
              </a:xfrm>
              <a:prstGeom prst="rect">
                <a:avLst/>
              </a:prstGeom>
              <a:ln w="28575">
                <a:solidFill>
                  <a:srgbClr val="0070C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sz="2800" dirty="0"/>
                  <a:t> = </a:t>
                </a:r>
                <a:r>
                  <a:rPr lang="cs-CZ" sz="2800" i="1" dirty="0"/>
                  <a:t>C</a:t>
                </a:r>
                <a:r>
                  <a:rPr lang="cs-CZ" sz="2800" dirty="0"/>
                  <a:t>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cs-CZ" sz="2800" dirty="0"/>
                          <m:t>(1 + 0,85 </m:t>
                        </m:r>
                        <m:r>
                          <m:rPr>
                            <m:nor/>
                          </m:rPr>
                          <a:rPr lang="cs-CZ" sz="2800" i="1" dirty="0"/>
                          <m:t>p</m:t>
                        </m:r>
                        <m:r>
                          <m:rPr>
                            <m:nor/>
                          </m:rPr>
                          <a:rPr lang="cs-CZ" sz="2800" dirty="0"/>
                          <m:t>)</m:t>
                        </m:r>
                      </m:e>
                      <m:sup>
                        <m:r>
                          <a:rPr lang="cs-CZ" sz="28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4" name="Obdélní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052736"/>
                <a:ext cx="3167406" cy="558551"/>
              </a:xfrm>
              <a:prstGeom prst="rect">
                <a:avLst/>
              </a:prstGeom>
              <a:blipFill rotWithShape="1">
                <a:blip r:embed="rId3"/>
                <a:stretch>
                  <a:fillRect t="-1042" b="-27083"/>
                </a:stretch>
              </a:blipFill>
              <a:ln w="28575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3567075" y="1034837"/>
            <a:ext cx="4140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dirty="0" smtClean="0"/>
              <a:t>C</a:t>
            </a:r>
            <a:r>
              <a:rPr lang="cs-CZ" sz="2800" dirty="0" smtClean="0"/>
              <a:t> … původní vložená částka</a:t>
            </a:r>
            <a:endParaRPr lang="cs-CZ" sz="2800" i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3567075" y="1528500"/>
            <a:ext cx="546495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0,85 … desetinným číslem vyjádřené</a:t>
            </a:r>
          </a:p>
          <a:p>
            <a:r>
              <a:rPr lang="cs-CZ" sz="2800" dirty="0" smtClean="0"/>
              <a:t>       patnáctiprocentní zdanění úroku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567074" y="2493039"/>
            <a:ext cx="517596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dirty="0" smtClean="0"/>
              <a:t>p</a:t>
            </a:r>
            <a:r>
              <a:rPr lang="cs-CZ" sz="2800" dirty="0" smtClean="0"/>
              <a:t> … roční úroková míra vyjádřená</a:t>
            </a:r>
          </a:p>
          <a:p>
            <a:r>
              <a:rPr lang="cs-CZ" sz="2800" dirty="0" smtClean="0"/>
              <a:t>       desetinným číslem</a:t>
            </a:r>
            <a:endParaRPr lang="cs-CZ" sz="2800" dirty="0"/>
          </a:p>
        </p:txBody>
      </p:sp>
      <p:cxnSp>
        <p:nvCxnSpPr>
          <p:cNvPr id="9" name="Přímá spojnice 8"/>
          <p:cNvCxnSpPr/>
          <p:nvPr/>
        </p:nvCxnSpPr>
        <p:spPr>
          <a:xfrm>
            <a:off x="107504" y="3447146"/>
            <a:ext cx="892452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107504" y="3861048"/>
                <a:ext cx="5279587" cy="5585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sz="2800" dirty="0" smtClean="0"/>
                  <a:t> = 30 000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cs-CZ" sz="2800" dirty="0"/>
                          <m:t>(1 + 0,85 . 0,042</m:t>
                        </m:r>
                        <m:r>
                          <m:rPr>
                            <m:nor/>
                          </m:rPr>
                          <a:rPr lang="cs-CZ" sz="2800" b="0" i="0" dirty="0" smtClean="0"/>
                          <m:t>)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sz="2800" dirty="0" smtClean="0"/>
                  <a:t> Kč </a:t>
                </a:r>
                <a:endParaRPr lang="cs-CZ" sz="2800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861048"/>
                <a:ext cx="5279587" cy="558551"/>
              </a:xfrm>
              <a:prstGeom prst="rect">
                <a:avLst/>
              </a:prstGeom>
              <a:blipFill rotWithShape="1">
                <a:blip r:embed="rId4"/>
                <a:stretch>
                  <a:fillRect t="-3261" r="-1270" b="-3043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107504" y="4507496"/>
                <a:ext cx="285219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u="sng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 u="sng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cs-CZ" sz="2800" i="1" u="sng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sz="2800" i="1" u="sng">
                        <a:latin typeface="Cambria Math"/>
                      </a:rPr>
                      <m:t> </m:t>
                    </m:r>
                  </m:oMath>
                </a14:m>
                <a:r>
                  <a:rPr lang="cs-CZ" sz="2800" u="sng" dirty="0" smtClean="0"/>
                  <a:t>= 32 180,20 Kč</a:t>
                </a:r>
                <a:endParaRPr lang="cs-CZ" sz="2800" u="sng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507496"/>
                <a:ext cx="2852191" cy="523220"/>
              </a:xfrm>
              <a:prstGeom prst="rect">
                <a:avLst/>
              </a:prstGeom>
              <a:blipFill rotWithShape="1">
                <a:blip r:embed="rId5"/>
                <a:stretch>
                  <a:fillRect t="-10465" r="-427" b="-325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ovéPole 11"/>
          <p:cNvSpPr txBox="1"/>
          <p:nvPr/>
        </p:nvSpPr>
        <p:spPr>
          <a:xfrm>
            <a:off x="107504" y="5373216"/>
            <a:ext cx="8924529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Jsou-li úroky připisovány pouze jednou ročně, bude mít </a:t>
            </a:r>
          </a:p>
          <a:p>
            <a:r>
              <a:rPr lang="cs-CZ" sz="2800" dirty="0" smtClean="0"/>
              <a:t>Pan Konečný na účtu za dva roky částku 32 180,20 Kč.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248649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10" grpId="0"/>
      <p:bldP spid="11" grpId="0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476672"/>
            <a:ext cx="79280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b) </a:t>
            </a:r>
            <a:r>
              <a:rPr lang="cs-CZ" sz="2800" b="1" u="sng" dirty="0"/>
              <a:t>Úroky jsou připisovány </a:t>
            </a:r>
            <a:r>
              <a:rPr lang="cs-CZ" sz="2800" b="1" u="sng" dirty="0" smtClean="0"/>
              <a:t>na konci každého pololetí</a:t>
            </a:r>
            <a:r>
              <a:rPr lang="cs-CZ" sz="2800" dirty="0" smtClean="0"/>
              <a:t>: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251520" y="1052735"/>
                <a:ext cx="3167406" cy="556755"/>
              </a:xfrm>
              <a:prstGeom prst="rect">
                <a:avLst/>
              </a:prstGeom>
              <a:ln w="28575">
                <a:solidFill>
                  <a:srgbClr val="0070C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cs-CZ" sz="2800" dirty="0"/>
                  <a:t> = </a:t>
                </a:r>
                <a:r>
                  <a:rPr lang="cs-CZ" sz="2800" i="1" dirty="0"/>
                  <a:t>C</a:t>
                </a:r>
                <a:r>
                  <a:rPr lang="cs-CZ" sz="2800" dirty="0"/>
                  <a:t>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cs-CZ" sz="2800" dirty="0"/>
                          <m:t>(1 + 0,85 </m:t>
                        </m:r>
                        <m:r>
                          <m:rPr>
                            <m:nor/>
                          </m:rPr>
                          <a:rPr lang="cs-CZ" sz="2800" i="1" dirty="0"/>
                          <m:t>p</m:t>
                        </m:r>
                        <m:r>
                          <m:rPr>
                            <m:nor/>
                          </m:rPr>
                          <a:rPr lang="cs-CZ" sz="2800" dirty="0"/>
                          <m:t>)</m:t>
                        </m:r>
                      </m:e>
                      <m:sup>
                        <m:r>
                          <a:rPr lang="cs-CZ" sz="2800" b="0" i="1" dirty="0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052735"/>
                <a:ext cx="3167406" cy="556755"/>
              </a:xfrm>
              <a:prstGeom prst="rect">
                <a:avLst/>
              </a:prstGeom>
              <a:blipFill rotWithShape="1">
                <a:blip r:embed="rId3"/>
                <a:stretch>
                  <a:fillRect t="-1042" b="-27083"/>
                </a:stretch>
              </a:blipFill>
              <a:ln w="28575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251519" y="1700808"/>
                <a:ext cx="6480135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cs-CZ" sz="2800" dirty="0" smtClean="0"/>
                  <a:t> … částka na konci 4. úrokovacího období</a:t>
                </a:r>
              </a:p>
              <a:p>
                <a:r>
                  <a:rPr lang="cs-CZ" sz="2800" dirty="0"/>
                  <a:t> </a:t>
                </a:r>
                <a:r>
                  <a:rPr lang="cs-CZ" sz="2800" dirty="0" smtClean="0"/>
                  <a:t>         (4 pololetí během dvou let)</a:t>
                </a:r>
                <a:endParaRPr lang="cs-CZ" sz="28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19" y="1700808"/>
                <a:ext cx="6480135" cy="954107"/>
              </a:xfrm>
              <a:prstGeom prst="rect">
                <a:avLst/>
              </a:prstGeom>
              <a:blipFill rotWithShape="1">
                <a:blip r:embed="rId4"/>
                <a:stretch>
                  <a:fillRect t="-5732" r="-1129" b="-1719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251519" y="3068960"/>
            <a:ext cx="860838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Na konci každého pololetí banka </a:t>
            </a:r>
            <a:r>
              <a:rPr lang="cs-CZ" sz="2800" b="1" dirty="0" smtClean="0"/>
              <a:t>nepřipíše</a:t>
            </a:r>
            <a:r>
              <a:rPr lang="cs-CZ" sz="2800" dirty="0" smtClean="0"/>
              <a:t> na účet </a:t>
            </a:r>
            <a:r>
              <a:rPr lang="cs-CZ" sz="2800" b="1" dirty="0" smtClean="0"/>
              <a:t>úrok</a:t>
            </a:r>
          </a:p>
          <a:p>
            <a:r>
              <a:rPr lang="cs-CZ" sz="2800" b="1" dirty="0"/>
              <a:t>v</a:t>
            </a:r>
            <a:r>
              <a:rPr lang="cs-CZ" sz="2800" b="1" dirty="0" smtClean="0"/>
              <a:t> plné výši</a:t>
            </a:r>
            <a:r>
              <a:rPr lang="cs-CZ" sz="2800" dirty="0" smtClean="0"/>
              <a:t>, ale </a:t>
            </a:r>
            <a:r>
              <a:rPr lang="cs-CZ" sz="2800" u="sng" dirty="0" smtClean="0"/>
              <a:t>pouze část roční úrokové míry odpovídající</a:t>
            </a:r>
          </a:p>
          <a:p>
            <a:r>
              <a:rPr lang="cs-CZ" sz="2800" u="sng" dirty="0"/>
              <a:t>d</a:t>
            </a:r>
            <a:r>
              <a:rPr lang="cs-CZ" sz="2800" u="sng" dirty="0" smtClean="0"/>
              <a:t>anému úrokovacímu období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251519" y="2654915"/>
            <a:ext cx="20266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u="sng" dirty="0" smtClean="0">
                <a:solidFill>
                  <a:srgbClr val="FF0000"/>
                </a:solidFill>
              </a:rPr>
              <a:t>Nezapomeň:</a:t>
            </a:r>
            <a:endParaRPr lang="cs-CZ" sz="2800" u="sng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251518" y="4365104"/>
            <a:ext cx="813447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Je-li tedy úrokovacím obdobím </a:t>
            </a:r>
            <a:r>
              <a:rPr lang="cs-CZ" sz="2800" b="1" dirty="0" smtClean="0"/>
              <a:t>6 měsíců</a:t>
            </a:r>
            <a:r>
              <a:rPr lang="cs-CZ" sz="2800" dirty="0" smtClean="0"/>
              <a:t>, připíše banka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ždy </a:t>
            </a:r>
            <a:r>
              <a:rPr lang="cs-CZ" sz="2800" b="1" dirty="0" smtClean="0"/>
              <a:t>polovinu roční úrokové míry</a:t>
            </a:r>
            <a:r>
              <a:rPr lang="cs-CZ" sz="2800" dirty="0" smtClean="0"/>
              <a:t>, tedy </a:t>
            </a:r>
            <a:r>
              <a:rPr lang="cs-CZ" sz="2800" b="1" dirty="0" smtClean="0"/>
              <a:t>2,1 %</a:t>
            </a:r>
            <a:r>
              <a:rPr lang="cs-CZ" sz="2800" dirty="0" smtClean="0"/>
              <a:t>.</a:t>
            </a:r>
            <a:endParaRPr lang="cs-CZ" sz="2800" b="1" dirty="0"/>
          </a:p>
        </p:txBody>
      </p:sp>
      <p:cxnSp>
        <p:nvCxnSpPr>
          <p:cNvPr id="9" name="Přímá spojnice 8"/>
          <p:cNvCxnSpPr/>
          <p:nvPr/>
        </p:nvCxnSpPr>
        <p:spPr>
          <a:xfrm>
            <a:off x="107504" y="5370386"/>
            <a:ext cx="86409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bdélník 10"/>
              <p:cNvSpPr/>
              <p:nvPr/>
            </p:nvSpPr>
            <p:spPr>
              <a:xfrm>
                <a:off x="107504" y="5312379"/>
                <a:ext cx="5279587" cy="556755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cs-CZ" sz="2800" dirty="0"/>
                  <a:t> = </a:t>
                </a:r>
                <a:r>
                  <a:rPr lang="cs-CZ" sz="2800" dirty="0" smtClean="0"/>
                  <a:t>30 000 </a:t>
                </a:r>
                <a:r>
                  <a:rPr lang="cs-CZ" sz="2800" dirty="0"/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cs-CZ" sz="2800" dirty="0"/>
                          <m:t>(1 + 0,85</m:t>
                        </m:r>
                        <m:r>
                          <m:rPr>
                            <m:nor/>
                          </m:rPr>
                          <a:rPr lang="cs-CZ" sz="2800" b="0" i="0" dirty="0" smtClean="0"/>
                          <m:t> . </m:t>
                        </m:r>
                        <m:r>
                          <m:rPr>
                            <m:nor/>
                          </m:rPr>
                          <a:rPr lang="cs-CZ" sz="2800" dirty="0"/>
                          <m:t> </m:t>
                        </m:r>
                        <m:r>
                          <m:rPr>
                            <m:nor/>
                          </m:rPr>
                          <a:rPr lang="cs-CZ" sz="2800" b="0" i="0" dirty="0" smtClean="0"/>
                          <m:t>0,021</m:t>
                        </m:r>
                        <m:r>
                          <m:rPr>
                            <m:nor/>
                          </m:rPr>
                          <a:rPr lang="cs-CZ" sz="2800" dirty="0"/>
                          <m:t>)</m:t>
                        </m:r>
                      </m:e>
                      <m:sup>
                        <m:r>
                          <a:rPr lang="cs-CZ" sz="2800" b="0" i="1" dirty="0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cs-CZ" sz="2800" dirty="0" smtClean="0"/>
                  <a:t> Kč</a:t>
                </a:r>
                <a:endParaRPr lang="cs-CZ" sz="2800" dirty="0"/>
              </a:p>
            </p:txBody>
          </p:sp>
        </mc:Choice>
        <mc:Fallback xmlns="">
          <p:sp>
            <p:nvSpPr>
              <p:cNvPr id="11" name="Obdélník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5312379"/>
                <a:ext cx="5279587" cy="556755"/>
              </a:xfrm>
              <a:prstGeom prst="rect">
                <a:avLst/>
              </a:prstGeom>
              <a:blipFill rotWithShape="1">
                <a:blip r:embed="rId5"/>
                <a:stretch>
                  <a:fillRect t="-3261" r="-1386" b="-30435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ovéPole 11"/>
          <p:cNvSpPr txBox="1"/>
          <p:nvPr/>
        </p:nvSpPr>
        <p:spPr>
          <a:xfrm>
            <a:off x="5292080" y="5362348"/>
            <a:ext cx="18638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= </a:t>
            </a:r>
            <a:r>
              <a:rPr lang="cs-CZ" sz="2800" b="1" u="sng" dirty="0" smtClean="0"/>
              <a:t>32 200 Kč</a:t>
            </a:r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07503" y="5869134"/>
            <a:ext cx="8928993" cy="95410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Budou-li úroky připisovány jednou za pololetí, bude mít pan</a:t>
            </a:r>
          </a:p>
          <a:p>
            <a:r>
              <a:rPr lang="cs-CZ" sz="2800" dirty="0" smtClean="0"/>
              <a:t>Konečný na účtu za dva roky částku 32 200 Kč.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358186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  <p:bldP spid="11" grpId="0"/>
      <p:bldP spid="12" grpId="0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07504" y="188640"/>
            <a:ext cx="87129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/>
              <a:t>c) </a:t>
            </a:r>
            <a:r>
              <a:rPr lang="cs-CZ" sz="2800" b="1" u="sng" dirty="0"/>
              <a:t>Úroky jsou připisovány </a:t>
            </a:r>
            <a:r>
              <a:rPr lang="cs-CZ" sz="2800" b="1" u="sng" dirty="0" smtClean="0"/>
              <a:t>jednou čtvrtletně</a:t>
            </a:r>
            <a:r>
              <a:rPr lang="cs-CZ" sz="2800" dirty="0" smtClean="0"/>
              <a:t>: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107504" y="836712"/>
                <a:ext cx="3413086" cy="558551"/>
              </a:xfrm>
              <a:prstGeom prst="rect">
                <a:avLst/>
              </a:prstGeom>
              <a:ln w="57150">
                <a:solidFill>
                  <a:srgbClr val="00B0F0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8</m:t>
                        </m:r>
                      </m:sub>
                    </m:sSub>
                  </m:oMath>
                </a14:m>
                <a:r>
                  <a:rPr lang="cs-CZ" sz="2800" dirty="0"/>
                  <a:t> = </a:t>
                </a:r>
                <a:r>
                  <a:rPr lang="cs-CZ" sz="2800" i="1" dirty="0"/>
                  <a:t>C</a:t>
                </a:r>
                <a:r>
                  <a:rPr lang="cs-CZ" sz="2800" dirty="0"/>
                  <a:t>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cs-CZ" sz="2800" dirty="0"/>
                          <m:t>(1 + 0,85 </m:t>
                        </m:r>
                        <m:r>
                          <m:rPr>
                            <m:nor/>
                          </m:rPr>
                          <a:rPr lang="cs-CZ" sz="2800" i="1" dirty="0"/>
                          <m:t>p</m:t>
                        </m:r>
                        <m:r>
                          <m:rPr>
                            <m:nor/>
                          </m:rPr>
                          <a:rPr lang="cs-CZ" sz="2800" dirty="0"/>
                          <m:t>)</m:t>
                        </m:r>
                      </m:e>
                      <m:sup>
                        <m:r>
                          <a:rPr lang="cs-CZ" sz="2800" b="0" i="1" dirty="0" smtClean="0">
                            <a:latin typeface="Cambria Math"/>
                          </a:rPr>
                          <m:t>8</m:t>
                        </m:r>
                      </m:sup>
                    </m:sSup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836712"/>
                <a:ext cx="3413086" cy="558551"/>
              </a:xfrm>
              <a:prstGeom prst="rect">
                <a:avLst/>
              </a:prstGeom>
              <a:blipFill rotWithShape="1">
                <a:blip r:embed="rId3"/>
                <a:stretch>
                  <a:fillRect b="-22772"/>
                </a:stretch>
              </a:blipFill>
              <a:ln w="57150"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107504" y="1395263"/>
                <a:ext cx="6480135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8</m:t>
                        </m:r>
                      </m:sub>
                    </m:sSub>
                  </m:oMath>
                </a14:m>
                <a:r>
                  <a:rPr lang="cs-CZ" sz="2800" dirty="0" smtClean="0"/>
                  <a:t> … částka na konci 8. úrokovacího období</a:t>
                </a:r>
              </a:p>
              <a:p>
                <a:r>
                  <a:rPr lang="cs-CZ" sz="2800" dirty="0"/>
                  <a:t> </a:t>
                </a:r>
                <a:r>
                  <a:rPr lang="cs-CZ" sz="2800" dirty="0" smtClean="0"/>
                  <a:t>         (8 čtvrtletí během dvou let)</a:t>
                </a:r>
                <a:endParaRPr lang="cs-CZ" sz="28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395263"/>
                <a:ext cx="6480135" cy="954107"/>
              </a:xfrm>
              <a:prstGeom prst="rect">
                <a:avLst/>
              </a:prstGeom>
              <a:blipFill rotWithShape="1">
                <a:blip r:embed="rId4"/>
                <a:stretch>
                  <a:fillRect t="-5769" r="-1035" b="-1794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107504" y="2349370"/>
            <a:ext cx="81566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Je-li tedy úrokovacím obdobím </a:t>
            </a:r>
            <a:r>
              <a:rPr lang="cs-CZ" sz="2800" b="1" dirty="0" smtClean="0"/>
              <a:t>čtvrtletí</a:t>
            </a:r>
            <a:r>
              <a:rPr lang="cs-CZ" sz="2800" dirty="0" smtClean="0"/>
              <a:t>, připíše banka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ždy </a:t>
            </a:r>
            <a:r>
              <a:rPr lang="cs-CZ" sz="2800" b="1" dirty="0" smtClean="0"/>
              <a:t>čtvrtinu roční úrokové míry</a:t>
            </a:r>
            <a:r>
              <a:rPr lang="cs-CZ" sz="2800" dirty="0" smtClean="0"/>
              <a:t>, tedy </a:t>
            </a:r>
            <a:r>
              <a:rPr lang="cs-CZ" sz="2800" b="1" dirty="0" smtClean="0"/>
              <a:t>1,05 %</a:t>
            </a:r>
            <a:r>
              <a:rPr lang="cs-CZ" sz="2800" dirty="0" smtClean="0"/>
              <a:t>.</a:t>
            </a:r>
            <a:endParaRPr lang="cs-CZ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délník 5"/>
              <p:cNvSpPr/>
              <p:nvPr/>
            </p:nvSpPr>
            <p:spPr>
              <a:xfrm>
                <a:off x="107503" y="3645024"/>
                <a:ext cx="5462329" cy="558551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8</m:t>
                        </m:r>
                      </m:sub>
                    </m:sSub>
                  </m:oMath>
                </a14:m>
                <a:r>
                  <a:rPr lang="cs-CZ" sz="2800" dirty="0"/>
                  <a:t> = </a:t>
                </a:r>
                <a:r>
                  <a:rPr lang="cs-CZ" sz="2800" dirty="0" smtClean="0"/>
                  <a:t>30 000 </a:t>
                </a:r>
                <a:r>
                  <a:rPr lang="cs-CZ" sz="2800" dirty="0"/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cs-CZ" sz="2800" dirty="0"/>
                          <m:t>(1 + 0,85</m:t>
                        </m:r>
                        <m:r>
                          <m:rPr>
                            <m:nor/>
                          </m:rPr>
                          <a:rPr lang="cs-CZ" sz="2800" b="0" i="0" dirty="0" smtClean="0"/>
                          <m:t> . </m:t>
                        </m:r>
                        <m:r>
                          <m:rPr>
                            <m:nor/>
                          </m:rPr>
                          <a:rPr lang="cs-CZ" sz="2800" dirty="0"/>
                          <m:t> </m:t>
                        </m:r>
                        <m:r>
                          <m:rPr>
                            <m:nor/>
                          </m:rPr>
                          <a:rPr lang="cs-CZ" sz="2800" b="0" i="0" dirty="0" smtClean="0"/>
                          <m:t>0,0105</m:t>
                        </m:r>
                        <m:r>
                          <m:rPr>
                            <m:nor/>
                          </m:rPr>
                          <a:rPr lang="cs-CZ" sz="2800" dirty="0"/>
                          <m:t>)</m:t>
                        </m:r>
                      </m:e>
                      <m:sup>
                        <m:r>
                          <a:rPr lang="cs-CZ" sz="2800" b="0" i="1" dirty="0" smtClean="0">
                            <a:latin typeface="Cambria Math"/>
                          </a:rPr>
                          <m:t>8</m:t>
                        </m:r>
                      </m:sup>
                    </m:sSup>
                  </m:oMath>
                </a14:m>
                <a:r>
                  <a:rPr lang="cs-CZ" sz="2800" dirty="0" smtClean="0"/>
                  <a:t> Kč</a:t>
                </a:r>
                <a:endParaRPr lang="cs-CZ" sz="2800" dirty="0"/>
              </a:p>
            </p:txBody>
          </p:sp>
        </mc:Choice>
        <mc:Fallback xmlns="">
          <p:sp>
            <p:nvSpPr>
              <p:cNvPr id="6" name="Obdélní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3" y="3645024"/>
                <a:ext cx="5462329" cy="558551"/>
              </a:xfrm>
              <a:prstGeom prst="rect">
                <a:avLst/>
              </a:prstGeom>
              <a:blipFill rotWithShape="1">
                <a:blip r:embed="rId5"/>
                <a:stretch>
                  <a:fillRect t="-3261" r="-1228" b="-30435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Přímá spojnice 7"/>
          <p:cNvCxnSpPr/>
          <p:nvPr/>
        </p:nvCxnSpPr>
        <p:spPr>
          <a:xfrm>
            <a:off x="107504" y="3429000"/>
            <a:ext cx="89289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107504" y="4246108"/>
                <a:ext cx="282449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1" i="1" smtClean="0">
                            <a:latin typeface="Cambria Math"/>
                          </a:rPr>
                          <m:t>𝑿</m:t>
                        </m:r>
                      </m:e>
                      <m:sub>
                        <m:r>
                          <a:rPr lang="cs-CZ" sz="2800" b="1" i="1" smtClean="0">
                            <a:latin typeface="Cambria Math"/>
                          </a:rPr>
                          <m:t>𝟖</m:t>
                        </m:r>
                      </m:sub>
                    </m:sSub>
                  </m:oMath>
                </a14:m>
                <a:r>
                  <a:rPr lang="cs-CZ" sz="2800" b="1" dirty="0" smtClean="0"/>
                  <a:t> = </a:t>
                </a:r>
                <a:r>
                  <a:rPr lang="cs-CZ" sz="2800" b="1" u="sng" dirty="0" smtClean="0"/>
                  <a:t>32 210,10 Kč</a:t>
                </a:r>
                <a:endParaRPr lang="cs-CZ" sz="2800" b="1" u="sng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246108"/>
                <a:ext cx="2824491" cy="523220"/>
              </a:xfrm>
              <a:prstGeom prst="rect">
                <a:avLst/>
              </a:prstGeom>
              <a:blipFill rotWithShape="1">
                <a:blip r:embed="rId6"/>
                <a:stretch>
                  <a:fillRect t="-10588" r="-3240" b="-3411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ovéPole 10"/>
          <p:cNvSpPr txBox="1"/>
          <p:nvPr/>
        </p:nvSpPr>
        <p:spPr>
          <a:xfrm>
            <a:off x="107504" y="4769328"/>
            <a:ext cx="8928992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Je-li úrokovací období 3 měsíce, bude mít pan Konečný</a:t>
            </a:r>
          </a:p>
          <a:p>
            <a:r>
              <a:rPr lang="cs-CZ" sz="2800" dirty="0"/>
              <a:t>n</a:t>
            </a:r>
            <a:r>
              <a:rPr lang="cs-CZ" sz="2800" dirty="0" smtClean="0"/>
              <a:t>a účtu za dva roky celkem 32 210,20 Kč.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107504" y="5949279"/>
            <a:ext cx="445956" cy="76944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400" dirty="0" smtClean="0"/>
              <a:t>?</a:t>
            </a:r>
            <a:endParaRPr lang="cs-CZ" sz="44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683567" y="5856945"/>
            <a:ext cx="8352929" cy="95410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Všímejte si, jak se celková suma na účtu mění 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 závislosti na délce úrokovacího období.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091806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10" grpId="0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07504" y="188640"/>
            <a:ext cx="87129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/>
              <a:t>d</a:t>
            </a:r>
            <a:r>
              <a:rPr lang="cs-CZ" sz="2800" dirty="0" smtClean="0"/>
              <a:t>) </a:t>
            </a:r>
            <a:r>
              <a:rPr lang="cs-CZ" sz="2800" b="1" u="sng" dirty="0"/>
              <a:t>Úroky jsou připisovány </a:t>
            </a:r>
            <a:r>
              <a:rPr lang="cs-CZ" sz="2800" b="1" u="sng" dirty="0" smtClean="0"/>
              <a:t>jednou měsíčně</a:t>
            </a:r>
            <a:r>
              <a:rPr lang="cs-CZ" sz="2800" dirty="0" smtClean="0"/>
              <a:t>: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251520" y="743354"/>
                <a:ext cx="3672408" cy="558551"/>
              </a:xfrm>
              <a:prstGeom prst="rect">
                <a:avLst/>
              </a:prstGeom>
              <a:ln w="57150">
                <a:solidFill>
                  <a:srgbClr val="00B0F0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24</m:t>
                        </m:r>
                      </m:sub>
                    </m:sSub>
                  </m:oMath>
                </a14:m>
                <a:r>
                  <a:rPr lang="cs-CZ" sz="2800" dirty="0"/>
                  <a:t> = </a:t>
                </a:r>
                <a:r>
                  <a:rPr lang="cs-CZ" sz="2800" i="1" dirty="0"/>
                  <a:t>C</a:t>
                </a:r>
                <a:r>
                  <a:rPr lang="cs-CZ" sz="2800" dirty="0"/>
                  <a:t>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cs-CZ" sz="2800" dirty="0"/>
                          <m:t>(1 + 0,85 </m:t>
                        </m:r>
                        <m:r>
                          <m:rPr>
                            <m:nor/>
                          </m:rPr>
                          <a:rPr lang="cs-CZ" sz="2800" i="1" dirty="0"/>
                          <m:t>p</m:t>
                        </m:r>
                        <m:r>
                          <m:rPr>
                            <m:nor/>
                          </m:rPr>
                          <a:rPr lang="cs-CZ" sz="2800" dirty="0"/>
                          <m:t>)</m:t>
                        </m:r>
                      </m:e>
                      <m:sup>
                        <m:r>
                          <a:rPr lang="cs-CZ" sz="2800" b="0" i="1" dirty="0" smtClean="0">
                            <a:latin typeface="Cambria Math"/>
                          </a:rPr>
                          <m:t>24</m:t>
                        </m:r>
                      </m:sup>
                    </m:sSup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743354"/>
                <a:ext cx="3672408" cy="558551"/>
              </a:xfrm>
              <a:prstGeom prst="rect">
                <a:avLst/>
              </a:prstGeom>
              <a:blipFill rotWithShape="1">
                <a:blip r:embed="rId3"/>
                <a:stretch>
                  <a:fillRect b="-22772"/>
                </a:stretch>
              </a:blipFill>
              <a:ln w="57150"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251520" y="1395263"/>
                <a:ext cx="7632848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24</m:t>
                        </m:r>
                      </m:sub>
                    </m:sSub>
                  </m:oMath>
                </a14:m>
                <a:r>
                  <a:rPr lang="cs-CZ" sz="2800" dirty="0" smtClean="0"/>
                  <a:t> … částka na konci 24. úrokovacího období</a:t>
                </a:r>
              </a:p>
              <a:p>
                <a:r>
                  <a:rPr lang="cs-CZ" sz="2800" dirty="0"/>
                  <a:t> </a:t>
                </a:r>
                <a:r>
                  <a:rPr lang="cs-CZ" sz="2800" dirty="0" smtClean="0"/>
                  <a:t>           (24 měsíců během dvou let)</a:t>
                </a:r>
                <a:endParaRPr lang="cs-CZ" sz="28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395263"/>
                <a:ext cx="7632848" cy="954107"/>
              </a:xfrm>
              <a:prstGeom prst="rect">
                <a:avLst/>
              </a:prstGeom>
              <a:blipFill rotWithShape="1">
                <a:blip r:embed="rId4"/>
                <a:stretch>
                  <a:fillRect t="-5769" b="-1794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251520" y="2349370"/>
            <a:ext cx="80126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Je-li tedy úrokovacím obdobím </a:t>
            </a:r>
            <a:r>
              <a:rPr lang="cs-CZ" sz="2800" b="1" dirty="0" smtClean="0"/>
              <a:t>1 měsíc</a:t>
            </a:r>
            <a:r>
              <a:rPr lang="cs-CZ" sz="2800" dirty="0" smtClean="0"/>
              <a:t>, připíše banka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ždy </a:t>
            </a:r>
            <a:r>
              <a:rPr lang="cs-CZ" sz="2800" b="1" dirty="0" smtClean="0"/>
              <a:t>dvanáctinu roční úrokové míry</a:t>
            </a:r>
            <a:r>
              <a:rPr lang="cs-CZ" sz="2800" dirty="0" smtClean="0"/>
              <a:t>, tedy </a:t>
            </a:r>
            <a:r>
              <a:rPr lang="cs-CZ" sz="2800" b="1" dirty="0" smtClean="0"/>
              <a:t>0,35 %</a:t>
            </a:r>
            <a:r>
              <a:rPr lang="cs-CZ" sz="2800" dirty="0" smtClean="0"/>
              <a:t>.</a:t>
            </a:r>
            <a:endParaRPr lang="cs-CZ" sz="2800" b="1" dirty="0"/>
          </a:p>
        </p:txBody>
      </p:sp>
      <p:cxnSp>
        <p:nvCxnSpPr>
          <p:cNvPr id="7" name="Přímá spojnice 6"/>
          <p:cNvCxnSpPr/>
          <p:nvPr/>
        </p:nvCxnSpPr>
        <p:spPr>
          <a:xfrm>
            <a:off x="179512" y="3501008"/>
            <a:ext cx="85689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Obdélník 7"/>
              <p:cNvSpPr/>
              <p:nvPr/>
            </p:nvSpPr>
            <p:spPr>
              <a:xfrm>
                <a:off x="107504" y="3789040"/>
                <a:ext cx="5766900" cy="558551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24</m:t>
                        </m:r>
                      </m:sub>
                    </m:sSub>
                  </m:oMath>
                </a14:m>
                <a:r>
                  <a:rPr lang="cs-CZ" sz="2800" dirty="0"/>
                  <a:t> = </a:t>
                </a:r>
                <a:r>
                  <a:rPr lang="cs-CZ" sz="2800" dirty="0" smtClean="0"/>
                  <a:t>30 000 </a:t>
                </a:r>
                <a:r>
                  <a:rPr lang="cs-CZ" sz="2800" dirty="0"/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cs-CZ" sz="2800" dirty="0"/>
                          <m:t>(1 + 0,85</m:t>
                        </m:r>
                        <m:r>
                          <m:rPr>
                            <m:nor/>
                          </m:rPr>
                          <a:rPr lang="cs-CZ" sz="2800" b="0" i="0" dirty="0" smtClean="0"/>
                          <m:t> . </m:t>
                        </m:r>
                        <m:r>
                          <m:rPr>
                            <m:nor/>
                          </m:rPr>
                          <a:rPr lang="cs-CZ" sz="2800" dirty="0"/>
                          <m:t> </m:t>
                        </m:r>
                        <m:r>
                          <m:rPr>
                            <m:nor/>
                          </m:rPr>
                          <a:rPr lang="cs-CZ" sz="2800" b="0" i="0" dirty="0" smtClean="0"/>
                          <m:t>0,0035</m:t>
                        </m:r>
                        <m:r>
                          <m:rPr>
                            <m:nor/>
                          </m:rPr>
                          <a:rPr lang="cs-CZ" sz="2800" dirty="0"/>
                          <m:t>)</m:t>
                        </m:r>
                      </m:e>
                      <m:sup>
                        <m:r>
                          <a:rPr lang="cs-CZ" sz="2800" b="0" i="1" dirty="0" smtClean="0">
                            <a:latin typeface="Cambria Math"/>
                          </a:rPr>
                          <m:t>24</m:t>
                        </m:r>
                      </m:sup>
                    </m:sSup>
                  </m:oMath>
                </a14:m>
                <a:r>
                  <a:rPr lang="cs-CZ" sz="2800" dirty="0" smtClean="0"/>
                  <a:t> Kč</a:t>
                </a:r>
                <a:endParaRPr lang="cs-CZ" sz="2800" dirty="0"/>
              </a:p>
            </p:txBody>
          </p:sp>
        </mc:Choice>
        <mc:Fallback xmlns="">
          <p:sp>
            <p:nvSpPr>
              <p:cNvPr id="8" name="Obdélní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789040"/>
                <a:ext cx="5766900" cy="558551"/>
              </a:xfrm>
              <a:prstGeom prst="rect">
                <a:avLst/>
              </a:prstGeom>
              <a:blipFill rotWithShape="1">
                <a:blip r:embed="rId5"/>
                <a:stretch>
                  <a:fillRect t="-3297" r="-1163" b="-31868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107504" y="4500330"/>
                <a:ext cx="298158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1" i="1" smtClean="0">
                            <a:latin typeface="Cambria Math"/>
                          </a:rPr>
                          <m:t>𝑿</m:t>
                        </m:r>
                      </m:e>
                      <m:sub>
                        <m:r>
                          <a:rPr lang="cs-CZ" sz="2800" b="1" i="1" smtClean="0">
                            <a:latin typeface="Cambria Math"/>
                          </a:rPr>
                          <m:t>𝟐𝟒</m:t>
                        </m:r>
                      </m:sub>
                    </m:sSub>
                  </m:oMath>
                </a14:m>
                <a:r>
                  <a:rPr lang="cs-CZ" sz="2800" b="1" dirty="0" smtClean="0"/>
                  <a:t> = </a:t>
                </a:r>
                <a:r>
                  <a:rPr lang="cs-CZ" sz="2800" b="1" u="sng" dirty="0" smtClean="0"/>
                  <a:t>32 216,90 Kč</a:t>
                </a:r>
                <a:endParaRPr lang="cs-CZ" sz="2800" b="1" u="sng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500330"/>
                <a:ext cx="2981585" cy="523220"/>
              </a:xfrm>
              <a:prstGeom prst="rect">
                <a:avLst/>
              </a:prstGeom>
              <a:blipFill rotWithShape="1">
                <a:blip r:embed="rId6"/>
                <a:stretch>
                  <a:fillRect t="-10465" r="-3067" b="-325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ovéPole 9"/>
          <p:cNvSpPr txBox="1"/>
          <p:nvPr/>
        </p:nvSpPr>
        <p:spPr>
          <a:xfrm>
            <a:off x="107503" y="5246381"/>
            <a:ext cx="8856984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Je-li úrokovací období 1 měsíc, bude mít pan Konečný</a:t>
            </a:r>
          </a:p>
          <a:p>
            <a:r>
              <a:rPr lang="cs-CZ" sz="2800" dirty="0"/>
              <a:t>n</a:t>
            </a:r>
            <a:r>
              <a:rPr lang="cs-CZ" sz="2800" dirty="0" smtClean="0"/>
              <a:t>a účtu za dva roky celkovou částku ve výši 32 216,90 Kč.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486909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8" grpId="0"/>
      <p:bldP spid="9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260648"/>
            <a:ext cx="8640960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/>
              <a:t>DŮLEŽITÉ ROZDÍLY MEZI ÚROKOVÁNÍM </a:t>
            </a:r>
            <a:r>
              <a:rPr lang="cs-CZ" sz="4000" b="1" dirty="0" smtClean="0"/>
              <a:t>JEDNODUCHÝM A SLOŽENÝM</a:t>
            </a:r>
            <a:endParaRPr lang="cs-CZ" sz="4000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1520" y="1772816"/>
            <a:ext cx="8640960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1. </a:t>
            </a:r>
            <a:r>
              <a:rPr lang="cs-CZ" sz="2800" u="sng" dirty="0" smtClean="0"/>
              <a:t>Při jednoduchém úrokování</a:t>
            </a:r>
            <a:r>
              <a:rPr lang="cs-CZ" sz="2800" dirty="0" smtClean="0"/>
              <a:t> se úročí pouze uložená </a:t>
            </a:r>
          </a:p>
          <a:p>
            <a:r>
              <a:rPr lang="cs-CZ" sz="2800" dirty="0"/>
              <a:t>č</a:t>
            </a:r>
            <a:r>
              <a:rPr lang="cs-CZ" sz="2800" dirty="0" smtClean="0"/>
              <a:t>ástka, </a:t>
            </a:r>
            <a:r>
              <a:rPr lang="cs-CZ" sz="2800" u="sng" dirty="0" smtClean="0"/>
              <a:t>při složeném úrokování</a:t>
            </a:r>
            <a:r>
              <a:rPr lang="cs-CZ" sz="2800" dirty="0" smtClean="0"/>
              <a:t> se úročí i úroky.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2852936"/>
            <a:ext cx="8640960" cy="224676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2. </a:t>
            </a:r>
            <a:r>
              <a:rPr lang="cs-CZ" sz="2800" u="sng" dirty="0" smtClean="0"/>
              <a:t>Složené úrokování</a:t>
            </a:r>
            <a:r>
              <a:rPr lang="cs-CZ" sz="2800" dirty="0" smtClean="0"/>
              <a:t> je pro vás výhodnější, </a:t>
            </a:r>
            <a:r>
              <a:rPr lang="cs-CZ" sz="2800" dirty="0" err="1" smtClean="0"/>
              <a:t>zvlástě</a:t>
            </a:r>
            <a:r>
              <a:rPr lang="cs-CZ" sz="2800" dirty="0" smtClean="0"/>
              <a:t> pokud</a:t>
            </a:r>
          </a:p>
          <a:p>
            <a:r>
              <a:rPr lang="cs-CZ" sz="2800" dirty="0"/>
              <a:t>m</a:t>
            </a:r>
            <a:r>
              <a:rPr lang="cs-CZ" sz="2800" dirty="0" smtClean="0"/>
              <a:t>áte peníze uloženy v bance po dlouhou dobu. Po určitém</a:t>
            </a:r>
          </a:p>
          <a:p>
            <a:r>
              <a:rPr lang="cs-CZ" sz="2800" dirty="0" smtClean="0"/>
              <a:t>čase totiž můžete získat více peněz i úročením dřívějších</a:t>
            </a:r>
          </a:p>
          <a:p>
            <a:r>
              <a:rPr lang="cs-CZ" sz="2800" dirty="0"/>
              <a:t>ú</a:t>
            </a:r>
            <a:r>
              <a:rPr lang="cs-CZ" sz="2800" dirty="0" smtClean="0"/>
              <a:t>roků, které se vždy po skončení úrokovacího období </a:t>
            </a:r>
          </a:p>
          <a:p>
            <a:r>
              <a:rPr lang="cs-CZ" sz="2800" dirty="0"/>
              <a:t>p</a:t>
            </a:r>
            <a:r>
              <a:rPr lang="cs-CZ" sz="2800" dirty="0" smtClean="0"/>
              <a:t>řipisují k vaší vložené částce.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251520" y="5229200"/>
            <a:ext cx="8640960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3. </a:t>
            </a:r>
            <a:r>
              <a:rPr lang="cs-CZ" sz="2800" u="sng" dirty="0" smtClean="0"/>
              <a:t>Jednoduché úrokování</a:t>
            </a:r>
            <a:r>
              <a:rPr lang="cs-CZ" sz="2800" dirty="0" smtClean="0"/>
              <a:t> se používá tehdy, máte-li peníze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 bance po dobu kratší nebo rovnu úrokovacímu období.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4832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850</Words>
  <Application>Microsoft Office PowerPoint</Application>
  <PresentationFormat>Předvádění na obrazovce (4:3)</PresentationFormat>
  <Paragraphs>104</Paragraphs>
  <Slides>8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Složené úrokování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66</cp:revision>
  <dcterms:created xsi:type="dcterms:W3CDTF">2012-06-18T15:15:37Z</dcterms:created>
  <dcterms:modified xsi:type="dcterms:W3CDTF">2013-07-26T16:54:10Z</dcterms:modified>
</cp:coreProperties>
</file>