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1999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8050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0083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8282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037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017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660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0366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Užití </a:t>
            </a:r>
            <a:r>
              <a:rPr lang="cs-CZ" sz="3600" b="1" smtClean="0"/>
              <a:t>složeného </a:t>
            </a:r>
            <a:r>
              <a:rPr lang="cs-CZ" sz="3600" b="1" smtClean="0"/>
              <a:t>úrokování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666361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a 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12. 12. 2012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Samostatná práce k výpočtům složeného úrokování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dvě strany tvoří zadání samostatné práce. Žáci slovní úlohy</a:t>
                      </a:r>
                      <a:r>
                        <a:rPr lang="cs-CZ" baseline="0" dirty="0" smtClean="0"/>
                        <a:t> vyřeší a postupným procházením dalších stránek rozebíráme postup řešení a kontrolujeme správnost.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613" y="332656"/>
            <a:ext cx="9036769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b="1" u="sng" dirty="0" smtClean="0"/>
              <a:t>VYŘEŠTE NÁSLEDUJÍCÍ SLOVNÍ ÚLOHY:</a:t>
            </a:r>
            <a:endParaRPr lang="cs-CZ" sz="40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612" y="1340768"/>
            <a:ext cx="9036769" cy="267765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1. </a:t>
            </a:r>
            <a:r>
              <a:rPr lang="cs-CZ" sz="2800" dirty="0" smtClean="0"/>
              <a:t>Pan Novotný si uložil do banky na začátku roku na účet </a:t>
            </a:r>
          </a:p>
          <a:p>
            <a:r>
              <a:rPr lang="cs-CZ" sz="2800" dirty="0" smtClean="0"/>
              <a:t>50 000 Kč s roční úrokovou mírou 3,6 %. Jakou částku bude 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ít na účtu za 3 roky, jestliže jsou úroky připisovány každý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ěsíc a během celé doby si žádné úroky nevybíral? </a:t>
            </a:r>
          </a:p>
          <a:p>
            <a:r>
              <a:rPr lang="cs-CZ" sz="2800" dirty="0" smtClean="0"/>
              <a:t>Jak by se řešení úlohy změnilo, kdyby si po prvním roce vybral z účtu úroky?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3095" y="4509120"/>
            <a:ext cx="9035856" cy="18158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2. </a:t>
            </a:r>
            <a:r>
              <a:rPr lang="cs-CZ" sz="2800" dirty="0" smtClean="0"/>
              <a:t>Paní Malá si založila 18. dubna 2012 účet s roční úrokovou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írou 4 %. Vložila si částku 16 000 Kč. Kolik peněz bude mít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účtu na konci roku 2015, jestliže si žádné úroky během </a:t>
            </a:r>
          </a:p>
          <a:p>
            <a:r>
              <a:rPr lang="cs-CZ" sz="2800" dirty="0"/>
              <a:t>c</a:t>
            </a:r>
            <a:r>
              <a:rPr lang="cs-CZ" sz="2800" dirty="0" smtClean="0"/>
              <a:t>elé doby nevybírala? Úroky jsou připisovány jednou ročně.</a:t>
            </a:r>
          </a:p>
        </p:txBody>
      </p:sp>
    </p:spTree>
    <p:extLst>
      <p:ext uri="{BB962C8B-B14F-4D97-AF65-F5344CB8AC3E}">
        <p14:creationId xmlns:p14="http://schemas.microsoft.com/office/powerpoint/2010/main" val="109993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476672"/>
            <a:ext cx="8892480" cy="224676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3. </a:t>
            </a:r>
            <a:r>
              <a:rPr lang="cs-CZ" sz="2800" dirty="0" smtClean="0"/>
              <a:t>Paní Dvořáková si uložila do banky na začátku roku částku </a:t>
            </a:r>
          </a:p>
          <a:p>
            <a:r>
              <a:rPr lang="cs-CZ" sz="2800" dirty="0" smtClean="0"/>
              <a:t>20 000 Kč. Po dvou letech se její celková suma na účtu zvýšila  o 864 Kč. Vypočítejte roční úrokovou míru, jestliže jí banka připisovala </a:t>
            </a:r>
            <a:r>
              <a:rPr lang="cs-CZ" sz="2800" dirty="0"/>
              <a:t>ú</a:t>
            </a:r>
            <a:r>
              <a:rPr lang="cs-CZ" sz="2800" dirty="0" smtClean="0"/>
              <a:t>roky na konci každého pololetí a během celé doby si žádné úroky nevybírala.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7504" y="3356992"/>
            <a:ext cx="8892480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/>
              <a:t>4. </a:t>
            </a:r>
            <a:r>
              <a:rPr lang="cs-CZ" sz="2800" dirty="0" smtClean="0"/>
              <a:t>Pan Suchý si na začátku roku založil v bance účet. Po šesti </a:t>
            </a:r>
          </a:p>
          <a:p>
            <a:r>
              <a:rPr lang="cs-CZ" sz="2800" dirty="0"/>
              <a:t>l</a:t>
            </a:r>
            <a:r>
              <a:rPr lang="cs-CZ" sz="2800" dirty="0" smtClean="0"/>
              <a:t>etech, během kterých si žádné úroky nevybíral, měl na účtu celkem 35 722 Kč. Vypočítejte, kolik korun si původně vložil na účet, jestliže banka připisovala úroky každé 3 měsíce a roční úroková míra byla 4,8 %. 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46983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143054"/>
            <a:ext cx="8856984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úlohy č. 1: </a:t>
            </a:r>
            <a:endParaRPr lang="cs-CZ" sz="2800" b="1" u="sng" dirty="0"/>
          </a:p>
        </p:txBody>
      </p:sp>
      <p:sp>
        <p:nvSpPr>
          <p:cNvPr id="4" name="TextovéPole 3"/>
          <p:cNvSpPr txBox="1"/>
          <p:nvPr/>
        </p:nvSpPr>
        <p:spPr>
          <a:xfrm>
            <a:off x="107505" y="908720"/>
            <a:ext cx="28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Vklad</a:t>
            </a:r>
            <a:r>
              <a:rPr lang="cs-CZ" sz="2800" dirty="0" smtClean="0"/>
              <a:t> … 50 000 Kč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7505" y="1310561"/>
            <a:ext cx="5371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Roční úroková míra </a:t>
            </a:r>
            <a:r>
              <a:rPr lang="cs-CZ" sz="2800" dirty="0" smtClean="0"/>
              <a:t>… 3,6 % = 0,036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7505" y="1818794"/>
            <a:ext cx="567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Počet úrokovacích období</a:t>
            </a:r>
            <a:r>
              <a:rPr lang="cs-CZ" sz="2800" dirty="0" smtClean="0"/>
              <a:t>: 36 měsíců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07505" y="2371527"/>
            <a:ext cx="8996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u="sng" dirty="0" smtClean="0"/>
              <a:t>Odpovídající část roční úrokové míry</a:t>
            </a:r>
            <a:r>
              <a:rPr lang="cs-CZ" sz="2800" dirty="0" smtClean="0"/>
              <a:t> pro 1 úrokovací období: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07505" y="2916013"/>
            <a:ext cx="3975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3,6 % : 12 = 0,3 % = </a:t>
            </a:r>
            <a:r>
              <a:rPr lang="cs-CZ" sz="2800" u="sng" dirty="0" smtClean="0"/>
              <a:t>0,003</a:t>
            </a:r>
            <a:endParaRPr lang="cs-CZ" sz="2800" u="sng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107504" y="3645024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07504" y="3861048"/>
                <a:ext cx="5512677" cy="558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36</m:t>
                        </m:r>
                      </m:sub>
                    </m:sSub>
                  </m:oMath>
                </a14:m>
                <a:r>
                  <a:rPr lang="cs-CZ" sz="2800" dirty="0" smtClean="0"/>
                  <a:t> = 50 000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. 0,003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)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36</m:t>
                        </m:r>
                      </m:sup>
                    </m:sSup>
                  </m:oMath>
                </a14:m>
                <a:r>
                  <a:rPr lang="cs-CZ" sz="2800" dirty="0" smtClean="0"/>
                  <a:t>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861048"/>
                <a:ext cx="5512677" cy="558551"/>
              </a:xfrm>
              <a:prstGeom prst="rect">
                <a:avLst/>
              </a:prstGeom>
              <a:blipFill rotWithShape="1">
                <a:blip r:embed="rId3"/>
                <a:stretch>
                  <a:fillRect t="-3261" r="-1106" b="-30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107505" y="4433014"/>
                <a:ext cx="3007683" cy="52322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36</m:t>
                        </m:r>
                      </m:sub>
                    </m:sSub>
                  </m:oMath>
                </a14:m>
                <a:r>
                  <a:rPr lang="cs-CZ" sz="2800" dirty="0" smtClean="0"/>
                  <a:t> = 54 800, 90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5" y="4433014"/>
                <a:ext cx="3007683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6522" r="-2605" b="-27174"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ovéPole 12"/>
          <p:cNvSpPr txBox="1"/>
          <p:nvPr/>
        </p:nvSpPr>
        <p:spPr>
          <a:xfrm>
            <a:off x="107505" y="5157192"/>
            <a:ext cx="8856983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Po třech letech, během kterých si pan Novotný nebude</a:t>
            </a:r>
          </a:p>
          <a:p>
            <a:r>
              <a:rPr lang="cs-CZ" sz="2800" dirty="0" smtClean="0"/>
              <a:t>z účtu vybírat žádné úroky, bude mít celkovou částku</a:t>
            </a:r>
          </a:p>
          <a:p>
            <a:r>
              <a:rPr lang="cs-CZ" sz="2800" dirty="0" smtClean="0"/>
              <a:t>54 800,90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28308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76672"/>
            <a:ext cx="86294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Pokud si </a:t>
            </a:r>
            <a:r>
              <a:rPr lang="cs-CZ" sz="2800" b="1" u="sng" dirty="0" smtClean="0"/>
              <a:t>po prvním roce vybere z účtu úroky</a:t>
            </a:r>
            <a:r>
              <a:rPr lang="cs-CZ" sz="2800" dirty="0" smtClean="0"/>
              <a:t>, bude mít</a:t>
            </a:r>
          </a:p>
          <a:p>
            <a:r>
              <a:rPr lang="cs-CZ" sz="2800" dirty="0"/>
              <a:t>u</a:t>
            </a:r>
            <a:r>
              <a:rPr lang="cs-CZ" sz="2800" dirty="0" smtClean="0"/>
              <a:t>loženo opět 50 000 Kč.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79512" y="1430779"/>
            <a:ext cx="86294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Následující 2 roky = 24 měsíců bude probíhat úročení jeho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kladu: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9512" y="2384886"/>
                <a:ext cx="5512678" cy="558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sub>
                    </m:sSub>
                  </m:oMath>
                </a14:m>
                <a:r>
                  <a:rPr lang="cs-CZ" sz="2800" dirty="0" smtClean="0"/>
                  <a:t> = 50 000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. 0,003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)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sup>
                    </m:sSup>
                  </m:oMath>
                </a14:m>
                <a:r>
                  <a:rPr lang="cs-CZ" sz="2800" dirty="0" smtClean="0"/>
                  <a:t>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384886"/>
                <a:ext cx="5512678" cy="558551"/>
              </a:xfrm>
              <a:prstGeom prst="rect">
                <a:avLst/>
              </a:prstGeom>
              <a:blipFill rotWithShape="1">
                <a:blip r:embed="rId3"/>
                <a:stretch>
                  <a:fillRect t="-3261" r="-1105" b="-30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79512" y="3051447"/>
                <a:ext cx="2925928" cy="523220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24</m:t>
                        </m:r>
                      </m:sub>
                    </m:sSub>
                  </m:oMath>
                </a14:m>
                <a:r>
                  <a:rPr lang="cs-CZ" sz="2800" dirty="0" smtClean="0"/>
                  <a:t> = 53 151,40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051447"/>
                <a:ext cx="2925928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9091" r="-3106" b="-30682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179512" y="4077072"/>
            <a:ext cx="8629478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Pokud si pan Novotný po roce vybral úroky, bude mít 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účtu po dalších dvou letech částku 53 151,40 Kč.</a:t>
            </a:r>
            <a:endParaRPr lang="cs-CZ" sz="2800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179512" y="5517232"/>
            <a:ext cx="87129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61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143054"/>
            <a:ext cx="8856984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úlohy č. 2: </a:t>
            </a:r>
            <a:endParaRPr lang="cs-CZ" sz="28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07504" y="908720"/>
                <a:ext cx="8856984" cy="16042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Nejprve vypočítáme částku na konci roku 2012.</a:t>
                </a:r>
              </a:p>
              <a:p>
                <a:r>
                  <a:rPr lang="cs-CZ" sz="2800" dirty="0" smtClean="0"/>
                  <a:t>Vklad bude uložen v bance od 18. 4. do 31. 12., </a:t>
                </a:r>
              </a:p>
              <a:p>
                <a:r>
                  <a:rPr lang="cs-CZ" sz="2800" dirty="0" smtClean="0"/>
                  <a:t>tedy: 8 měsíců a 12 dní = 8,4 měsíce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8,4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12 </m:t>
                        </m:r>
                      </m:den>
                    </m:f>
                  </m:oMath>
                </a14:m>
                <a:r>
                  <a:rPr lang="cs-CZ" sz="2800" dirty="0" smtClean="0"/>
                  <a:t> roku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cs-CZ" sz="2800" dirty="0" smtClean="0"/>
                  <a:t> roku.</a:t>
                </a: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908720"/>
                <a:ext cx="8856984" cy="1604222"/>
              </a:xfrm>
              <a:prstGeom prst="rect">
                <a:avLst/>
              </a:prstGeom>
              <a:blipFill rotWithShape="1">
                <a:blip r:embed="rId3"/>
                <a:stretch>
                  <a:fillRect l="-1445" t="-3422" b="-190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107504" y="2558208"/>
            <a:ext cx="88569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Banka připíše na konci roku na účet odpovídající část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 roční úrokové míry: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3365447" y="2924944"/>
                <a:ext cx="2702919" cy="7018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cs-CZ" sz="2800" dirty="0" smtClean="0"/>
                  <a:t> ze 4 % = </a:t>
                </a:r>
                <a:r>
                  <a:rPr lang="cs-CZ" sz="2800" b="1" dirty="0" smtClean="0"/>
                  <a:t>2,8 %</a:t>
                </a:r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5447" y="2924944"/>
                <a:ext cx="2702919" cy="701859"/>
              </a:xfrm>
              <a:prstGeom prst="rect">
                <a:avLst/>
              </a:prstGeom>
              <a:blipFill rotWithShape="1">
                <a:blip r:embed="rId4"/>
                <a:stretch>
                  <a:fillRect r="-903" b="-113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07504" y="3861048"/>
                <a:ext cx="50224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/>
                  <a:t> = 16 000 . (1 + 0,85 . 0,028)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861048"/>
                <a:ext cx="5022401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r="-1456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07504" y="4509120"/>
                <a:ext cx="2765372" cy="52322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800" dirty="0" smtClean="0"/>
                  <a:t> = 16 380,80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509120"/>
                <a:ext cx="2765372" cy="523220"/>
              </a:xfrm>
              <a:prstGeom prst="rect">
                <a:avLst/>
              </a:prstGeom>
              <a:blipFill rotWithShape="1">
                <a:blip r:embed="rId6"/>
                <a:stretch>
                  <a:fillRect t="-7692" r="-3057" b="-27473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107504" y="5517232"/>
            <a:ext cx="8856984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Na konci roku 2012 bude mít paní Malá na účtu částku</a:t>
            </a:r>
          </a:p>
          <a:p>
            <a:r>
              <a:rPr lang="cs-CZ" sz="2800" smtClean="0"/>
              <a:t>16 380,80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75833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404664"/>
            <a:ext cx="88569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Dále pomocí složeného úrokování vypočteme částku 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a konci roku 2015: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179512" y="1384674"/>
                <a:ext cx="5470344" cy="55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sz="2800" dirty="0" smtClean="0"/>
                  <a:t> = 16 380,80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(1 + 0,85 . 0,04</m:t>
                        </m:r>
                        <m:r>
                          <m:rPr>
                            <m:nor/>
                          </m:rPr>
                          <a:rPr lang="cs-CZ" sz="2800" b="0" i="0" dirty="0" smtClean="0"/>
                          <m:t>)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cs-CZ" sz="2800" dirty="0" smtClean="0"/>
                  <a:t>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84674"/>
                <a:ext cx="5470344" cy="558551"/>
              </a:xfrm>
              <a:prstGeom prst="rect">
                <a:avLst/>
              </a:prstGeom>
              <a:blipFill rotWithShape="1">
                <a:blip r:embed="rId3"/>
                <a:stretch>
                  <a:fillRect t="-3261" r="-1336" b="-30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79512" y="2060848"/>
                <a:ext cx="2773644" cy="523220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sz="2800" dirty="0" smtClean="0"/>
                  <a:t> = 18 109,10 Kč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060848"/>
                <a:ext cx="2773644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5263" r="-2586" b="-24211"/>
                </a:stretch>
              </a:blipFill>
              <a:ln w="571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179512" y="2996952"/>
            <a:ext cx="8712968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Na konci roku 2015 bude mít paní Malá na účtu celkem </a:t>
            </a:r>
          </a:p>
          <a:p>
            <a:r>
              <a:rPr lang="cs-CZ" sz="2800" dirty="0" smtClean="0"/>
              <a:t>18 109,10 Kč.</a:t>
            </a:r>
            <a:endParaRPr lang="cs-CZ" sz="2800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0" y="4365104"/>
            <a:ext cx="914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181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143054"/>
            <a:ext cx="885698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úlohy č. </a:t>
            </a:r>
            <a:r>
              <a:rPr lang="cs-CZ" sz="2800" b="1" u="sng" dirty="0"/>
              <a:t>3</a:t>
            </a:r>
            <a:r>
              <a:rPr lang="cs-CZ" sz="2800" b="1" u="sng" dirty="0" smtClean="0"/>
              <a:t>: 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1273" y="1127077"/>
            <a:ext cx="29331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Vyjdeme z rovnice: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103914" y="1088989"/>
                <a:ext cx="4801764" cy="5613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u="sng" dirty="0" smtClean="0"/>
                  <a:t>20864 = 20 000 .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u="sng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u="sng" dirty="0"/>
                          <m:t>1 + 0,85 . </m:t>
                        </m:r>
                        <m:r>
                          <m:rPr>
                            <m:nor/>
                          </m:rPr>
                          <a:rPr lang="cs-CZ" sz="2800" i="1" u="sng" dirty="0"/>
                          <m:t>p</m:t>
                        </m:r>
                        <m:r>
                          <m:rPr>
                            <m:nor/>
                          </m:rPr>
                          <a:rPr lang="cs-CZ" sz="2800" b="0" i="0" u="sng" dirty="0" smtClean="0"/>
                          <m:t>)</m:t>
                        </m:r>
                      </m:e>
                      <m:sup>
                        <m:r>
                          <a:rPr lang="cs-CZ" sz="2800" b="0" i="1" u="sng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cs-CZ" sz="2800" u="sng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914" y="1088989"/>
                <a:ext cx="4801764" cy="561308"/>
              </a:xfrm>
              <a:prstGeom prst="rect">
                <a:avLst/>
              </a:prstGeom>
              <a:blipFill rotWithShape="1">
                <a:blip r:embed="rId3"/>
                <a:stretch>
                  <a:fillRect l="-2538" t="-3261" b="-30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915816" y="1673707"/>
                <a:ext cx="3764620" cy="5567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1,043 2 = </a:t>
                </a:r>
                <a:r>
                  <a:rPr lang="cs-CZ" sz="2800" dirty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dirty="0"/>
                          <m:t>1 + 0,85 . </m:t>
                        </m:r>
                        <m:r>
                          <m:rPr>
                            <m:nor/>
                          </m:rPr>
                          <a:rPr lang="cs-CZ" sz="2800" i="1" dirty="0"/>
                          <m:t>p</m:t>
                        </m:r>
                        <m:r>
                          <m:rPr>
                            <m:nor/>
                          </m:rPr>
                          <a:rPr lang="cs-CZ" sz="2800" dirty="0"/>
                          <m:t>)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1673707"/>
                <a:ext cx="3764620" cy="556755"/>
              </a:xfrm>
              <a:prstGeom prst="rect">
                <a:avLst/>
              </a:prstGeom>
              <a:blipFill rotWithShape="1">
                <a:blip r:embed="rId4"/>
                <a:stretch>
                  <a:fillRect l="-3236" t="-3297" b="-3186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718879" y="2336774"/>
                <a:ext cx="3869457" cy="542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 p </a:t>
                </a:r>
                <a:r>
                  <a:rPr lang="cs-CZ" sz="2800" dirty="0" smtClean="0"/>
                  <a:t>= 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g>
                      <m:e>
                        <m:r>
                          <a:rPr lang="cs-CZ" sz="2800" b="0" i="1" smtClean="0">
                            <a:latin typeface="Cambria Math"/>
                          </a:rPr>
                          <m:t>1,043 2</m:t>
                        </m:r>
                      </m:e>
                    </m:rad>
                  </m:oMath>
                </a14:m>
                <a:r>
                  <a:rPr lang="cs-CZ" sz="2800" dirty="0" smtClean="0"/>
                  <a:t> - 1) : 0,85 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8879" y="2336774"/>
                <a:ext cx="3869457" cy="542584"/>
              </a:xfrm>
              <a:prstGeom prst="rect">
                <a:avLst/>
              </a:prstGeom>
              <a:blipFill rotWithShape="1">
                <a:blip r:embed="rId5"/>
                <a:stretch>
                  <a:fillRect l="-1102" t="-6742" r="-2362" b="-3146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3851920" y="2996952"/>
            <a:ext cx="31165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p</a:t>
            </a:r>
            <a:r>
              <a:rPr lang="cs-CZ" sz="2800" dirty="0" smtClean="0"/>
              <a:t> = 0,012 5 = 1,25 %</a:t>
            </a:r>
            <a:endParaRPr lang="cs-CZ" sz="2800" i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11273" y="3523221"/>
            <a:ext cx="885321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1,25 % je </a:t>
            </a:r>
            <a:r>
              <a:rPr lang="cs-CZ" sz="2800" u="sng" dirty="0" smtClean="0"/>
              <a:t>část roční úrokové míry </a:t>
            </a:r>
            <a:r>
              <a:rPr lang="cs-CZ" sz="2800" dirty="0" smtClean="0"/>
              <a:t>odpovídající </a:t>
            </a:r>
            <a:r>
              <a:rPr lang="cs-CZ" sz="2800" u="sng" dirty="0" smtClean="0"/>
              <a:t>pololetnímu</a:t>
            </a:r>
            <a:r>
              <a:rPr lang="cs-CZ" sz="2800" dirty="0" smtClean="0"/>
              <a:t> </a:t>
            </a:r>
            <a:r>
              <a:rPr lang="cs-CZ" sz="2800" u="sng" dirty="0"/>
              <a:t>ú</a:t>
            </a:r>
            <a:r>
              <a:rPr lang="cs-CZ" sz="2800" u="sng" dirty="0" smtClean="0"/>
              <a:t>rokovacímu období</a:t>
            </a:r>
            <a:r>
              <a:rPr lang="cs-CZ" sz="2800" dirty="0" smtClean="0"/>
              <a:t>.</a:t>
            </a:r>
            <a:r>
              <a:rPr lang="cs-CZ" sz="2800" u="sng" dirty="0" smtClean="0"/>
              <a:t> </a:t>
            </a:r>
            <a:endParaRPr lang="cs-CZ" sz="2800" u="sng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11274" y="5166563"/>
            <a:ext cx="885321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Roční úroková míra byla 2 . 1,25 %, tedy </a:t>
            </a:r>
            <a:r>
              <a:rPr lang="cs-CZ" sz="2800" b="1" dirty="0" smtClean="0"/>
              <a:t>2,5 %</a:t>
            </a:r>
            <a:r>
              <a:rPr lang="cs-CZ" sz="2800" dirty="0" smtClean="0"/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3347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7504" y="143054"/>
            <a:ext cx="8856984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úlohy č. 4: 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7504" y="896057"/>
            <a:ext cx="30243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Vyjdeme z rovnice:</a:t>
            </a:r>
            <a:endParaRPr lang="cs-CZ" sz="28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213247" y="896057"/>
                <a:ext cx="4835907" cy="558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u="sng" dirty="0" smtClean="0"/>
                  <a:t>35 722 = </a:t>
                </a:r>
                <a:r>
                  <a:rPr lang="cs-CZ" sz="2800" i="1" u="sng" dirty="0" smtClean="0"/>
                  <a:t>C</a:t>
                </a:r>
                <a:r>
                  <a:rPr lang="cs-CZ" sz="2800" u="sng" dirty="0" smtClean="0"/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u="sng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cs-CZ" sz="2800" u="sng" dirty="0"/>
                          <m:t>(1 + 0,85 . 0,012</m:t>
                        </m:r>
                        <m:r>
                          <m:rPr>
                            <m:nor/>
                          </m:rPr>
                          <a:rPr lang="cs-CZ" sz="2800" b="0" i="0" u="sng" dirty="0" smtClean="0"/>
                          <m:t>)</m:t>
                        </m:r>
                      </m:e>
                      <m:sup>
                        <m:r>
                          <a:rPr lang="cs-CZ" sz="2800" b="0" i="1" u="sng" smtClean="0">
                            <a:latin typeface="Cambria Math"/>
                          </a:rPr>
                          <m:t>24</m:t>
                        </m:r>
                      </m:sup>
                    </m:sSup>
                  </m:oMath>
                </a14:m>
                <a:r>
                  <a:rPr lang="cs-CZ" sz="2800" u="sng" dirty="0" smtClean="0"/>
                  <a:t> 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3247" y="896057"/>
                <a:ext cx="4835907" cy="558551"/>
              </a:xfrm>
              <a:prstGeom prst="rect">
                <a:avLst/>
              </a:prstGeom>
              <a:blipFill rotWithShape="1">
                <a:blip r:embed="rId3"/>
                <a:stretch>
                  <a:fillRect l="-2522" t="-3261" b="-30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07504" y="1644067"/>
                <a:ext cx="8017034" cy="1170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0,012 = 1,2 % … část z roční úrokové míry odpovídající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                        danému úrokovacímu období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 roku)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1644067"/>
                <a:ext cx="8017034" cy="1170641"/>
              </a:xfrm>
              <a:prstGeom prst="rect">
                <a:avLst/>
              </a:prstGeom>
              <a:blipFill rotWithShape="1">
                <a:blip r:embed="rId4"/>
                <a:stretch>
                  <a:fillRect l="-1597" t="-4688" r="-456" b="-36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4066369" y="1644067"/>
                <a:ext cx="3852978" cy="834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C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35 722</m:t>
                        </m:r>
                      </m:num>
                      <m:den>
                        <m:sSup>
                          <m:sSup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cs-CZ" sz="2800" dirty="0"/>
                              <m:t>(1 + 0,85 . 0,012)</m:t>
                            </m:r>
                          </m:e>
                          <m:sup>
                            <m:r>
                              <a:rPr lang="cs-CZ" sz="2800" i="1">
                                <a:latin typeface="Cambria Math"/>
                              </a:rPr>
                              <m:t>24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Kč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6369" y="1644067"/>
                <a:ext cx="3852978" cy="834203"/>
              </a:xfrm>
              <a:prstGeom prst="rect">
                <a:avLst/>
              </a:prstGeom>
              <a:blipFill rotWithShape="1">
                <a:blip r:embed="rId5"/>
                <a:stretch>
                  <a:fillRect l="-3165" r="-237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4113681" y="2708920"/>
            <a:ext cx="2123723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C </a:t>
            </a:r>
            <a:r>
              <a:rPr lang="cs-CZ" sz="2800" dirty="0" smtClean="0"/>
              <a:t>= 28 000 Kč</a:t>
            </a:r>
            <a:endParaRPr lang="cs-CZ" sz="2800" i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07504" y="4149080"/>
            <a:ext cx="8856984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Původní vklad pana Suchého byl 28 000 Kč.</a:t>
            </a:r>
            <a:endParaRPr lang="cs-CZ" sz="2800" dirty="0"/>
          </a:p>
        </p:txBody>
      </p:sp>
      <p:cxnSp>
        <p:nvCxnSpPr>
          <p:cNvPr id="10" name="Přímá spojnice 9"/>
          <p:cNvCxnSpPr/>
          <p:nvPr/>
        </p:nvCxnSpPr>
        <p:spPr>
          <a:xfrm>
            <a:off x="107504" y="5301208"/>
            <a:ext cx="88569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09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5" grpId="1"/>
      <p:bldP spid="5" grpId="2"/>
      <p:bldP spid="6" grpId="0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821</Words>
  <Application>Microsoft Office PowerPoint</Application>
  <PresentationFormat>Předvádění na obrazovce (4:3)</PresentationFormat>
  <Paragraphs>91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Užití složeného úrokování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71</cp:revision>
  <dcterms:created xsi:type="dcterms:W3CDTF">2012-06-18T15:15:37Z</dcterms:created>
  <dcterms:modified xsi:type="dcterms:W3CDTF">2013-07-26T16:46:31Z</dcterms:modified>
</cp:coreProperties>
</file>