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3" r:id="rId4"/>
    <p:sldId id="265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A5F70-5B3C-4C7E-9AC6-952065FC726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A1F9A-4E38-43B9-9ED0-DB0D8BA83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480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Věty o shodnosti trojúhelníků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809876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13. 10.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o </a:t>
                      </a:r>
                      <a:r>
                        <a:rPr lang="cs-CZ" dirty="0" smtClean="0"/>
                        <a:t>shodnosti trojúhelníků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Snímky prezentace</a:t>
                      </a:r>
                      <a:r>
                        <a:rPr lang="cs-CZ" baseline="0" dirty="0" smtClean="0"/>
                        <a:t> obsahují zadání příkladů k samostatné práci. Jejich správné řešení je uvedeno na následujícím snímku.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VY_32_INOVACE_25_MBRU06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>
            <a:noAutofit/>
          </a:bodyPr>
          <a:lstStyle/>
          <a:p>
            <a:pPr algn="l"/>
            <a:r>
              <a:rPr lang="cs-CZ" sz="3600" dirty="0" smtClean="0"/>
              <a:t>Př. 1: Vyber z obrázku dvojice shodných trojúhelníků a jejich shodnost zapiš.</a:t>
            </a:r>
            <a:endParaRPr lang="cs-CZ" sz="36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grpSp>
        <p:nvGrpSpPr>
          <p:cNvPr id="52" name="Skupina 51"/>
          <p:cNvGrpSpPr/>
          <p:nvPr/>
        </p:nvGrpSpPr>
        <p:grpSpPr>
          <a:xfrm>
            <a:off x="340963" y="1700808"/>
            <a:ext cx="1664869" cy="1759551"/>
            <a:chOff x="331941" y="1700808"/>
            <a:chExt cx="1664869" cy="1759551"/>
          </a:xfrm>
        </p:grpSpPr>
        <p:grpSp>
          <p:nvGrpSpPr>
            <p:cNvPr id="40" name="Skupina 39"/>
            <p:cNvGrpSpPr/>
            <p:nvPr/>
          </p:nvGrpSpPr>
          <p:grpSpPr>
            <a:xfrm>
              <a:off x="382113" y="1700808"/>
              <a:ext cx="1614697" cy="1633210"/>
              <a:chOff x="382113" y="1700808"/>
              <a:chExt cx="1614697" cy="1633210"/>
            </a:xfrm>
          </p:grpSpPr>
          <p:sp>
            <p:nvSpPr>
              <p:cNvPr id="7" name="Rovnoramenný trojúhelník 6"/>
              <p:cNvSpPr>
                <a:spLocks/>
              </p:cNvSpPr>
              <p:nvPr/>
            </p:nvSpPr>
            <p:spPr>
              <a:xfrm>
                <a:off x="632176" y="1997224"/>
                <a:ext cx="1080120" cy="1152128"/>
              </a:xfrm>
              <a:prstGeom prst="triangle">
                <a:avLst>
                  <a:gd name="adj" fmla="val 87038"/>
                </a:avLst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>
                    <a:solidFill>
                      <a:schemeClr val="bg1"/>
                    </a:solidFill>
                  </a:rPr>
                  <a:t>53°</a:t>
                </a:r>
                <a:endParaRPr lang="cs-CZ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" name="TextovéPole 7"/>
              <p:cNvSpPr txBox="1"/>
              <p:nvPr/>
            </p:nvSpPr>
            <p:spPr>
              <a:xfrm>
                <a:off x="1417008" y="1700808"/>
                <a:ext cx="3177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A</a:t>
                </a:r>
                <a:endParaRPr lang="cs-CZ" dirty="0"/>
              </a:p>
            </p:txBody>
          </p:sp>
          <p:sp>
            <p:nvSpPr>
              <p:cNvPr id="9" name="TextovéPole 8"/>
              <p:cNvSpPr txBox="1"/>
              <p:nvPr/>
            </p:nvSpPr>
            <p:spPr>
              <a:xfrm>
                <a:off x="382113" y="2964686"/>
                <a:ext cx="3097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B</a:t>
                </a:r>
                <a:endParaRPr lang="cs-CZ" dirty="0"/>
              </a:p>
            </p:txBody>
          </p:sp>
          <p:sp>
            <p:nvSpPr>
              <p:cNvPr id="10" name="TextovéPole 9"/>
              <p:cNvSpPr txBox="1"/>
              <p:nvPr/>
            </p:nvSpPr>
            <p:spPr>
              <a:xfrm>
                <a:off x="1688712" y="2964686"/>
                <a:ext cx="308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C</a:t>
                </a:r>
                <a:endParaRPr lang="cs-CZ" dirty="0"/>
              </a:p>
            </p:txBody>
          </p:sp>
        </p:grpSp>
        <p:sp>
          <p:nvSpPr>
            <p:cNvPr id="48" name="TextovéPole 47"/>
            <p:cNvSpPr txBox="1"/>
            <p:nvPr/>
          </p:nvSpPr>
          <p:spPr>
            <a:xfrm>
              <a:off x="820641" y="3091027"/>
              <a:ext cx="811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3,5 cm</a:t>
              </a:r>
              <a:endParaRPr lang="cs-CZ" b="1" dirty="0"/>
            </a:p>
          </p:txBody>
        </p:sp>
        <p:sp>
          <p:nvSpPr>
            <p:cNvPr id="49" name="TextovéPole 48"/>
            <p:cNvSpPr txBox="1"/>
            <p:nvPr/>
          </p:nvSpPr>
          <p:spPr>
            <a:xfrm>
              <a:off x="331941" y="2276872"/>
              <a:ext cx="840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47 mm</a:t>
              </a:r>
              <a:endParaRPr lang="cs-CZ" b="1" dirty="0"/>
            </a:p>
          </p:txBody>
        </p:sp>
        <p:sp>
          <p:nvSpPr>
            <p:cNvPr id="50" name="Oblouk 49"/>
            <p:cNvSpPr/>
            <p:nvPr/>
          </p:nvSpPr>
          <p:spPr>
            <a:xfrm rot="365490">
              <a:off x="638536" y="2881271"/>
              <a:ext cx="364211" cy="455441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1" name="TextovéPole 50"/>
            <p:cNvSpPr txBox="1"/>
            <p:nvPr/>
          </p:nvSpPr>
          <p:spPr>
            <a:xfrm>
              <a:off x="915019" y="2739659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53°</a:t>
              </a:r>
              <a:endParaRPr lang="cs-CZ" b="1" dirty="0"/>
            </a:p>
          </p:txBody>
        </p:sp>
      </p:grpSp>
      <p:grpSp>
        <p:nvGrpSpPr>
          <p:cNvPr id="98" name="Skupina 97"/>
          <p:cNvGrpSpPr/>
          <p:nvPr/>
        </p:nvGrpSpPr>
        <p:grpSpPr>
          <a:xfrm>
            <a:off x="4451012" y="2009287"/>
            <a:ext cx="2094835" cy="1680125"/>
            <a:chOff x="4451012" y="2009287"/>
            <a:chExt cx="2094835" cy="1680125"/>
          </a:xfrm>
        </p:grpSpPr>
        <p:grpSp>
          <p:nvGrpSpPr>
            <p:cNvPr id="42" name="Skupina 41"/>
            <p:cNvGrpSpPr/>
            <p:nvPr/>
          </p:nvGrpSpPr>
          <p:grpSpPr>
            <a:xfrm>
              <a:off x="4451012" y="2009287"/>
              <a:ext cx="2040400" cy="1680125"/>
              <a:chOff x="4451012" y="2009287"/>
              <a:chExt cx="2040400" cy="1680125"/>
            </a:xfrm>
          </p:grpSpPr>
          <p:sp>
            <p:nvSpPr>
              <p:cNvPr id="6" name="Rovnoramenný trojúhelník 5"/>
              <p:cNvSpPr/>
              <p:nvPr/>
            </p:nvSpPr>
            <p:spPr>
              <a:xfrm rot="13818719">
                <a:off x="4897240" y="2573288"/>
                <a:ext cx="1080120" cy="1152128"/>
              </a:xfrm>
              <a:prstGeom prst="triangle">
                <a:avLst>
                  <a:gd name="adj" fmla="val 87038"/>
                </a:avLst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ovéPole 21"/>
              <p:cNvSpPr txBox="1"/>
              <p:nvPr/>
            </p:nvSpPr>
            <p:spPr>
              <a:xfrm>
                <a:off x="5364088" y="2009287"/>
                <a:ext cx="330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G</a:t>
                </a:r>
                <a:endParaRPr lang="cs-CZ" dirty="0"/>
              </a:p>
            </p:txBody>
          </p:sp>
          <p:sp>
            <p:nvSpPr>
              <p:cNvPr id="23" name="TextovéPole 22"/>
              <p:cNvSpPr txBox="1"/>
              <p:nvPr/>
            </p:nvSpPr>
            <p:spPr>
              <a:xfrm>
                <a:off x="4451012" y="3005728"/>
                <a:ext cx="3289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H</a:t>
                </a:r>
                <a:endParaRPr lang="cs-CZ" dirty="0"/>
              </a:p>
            </p:txBody>
          </p:sp>
          <p:sp>
            <p:nvSpPr>
              <p:cNvPr id="24" name="TextovéPole 23"/>
              <p:cNvSpPr txBox="1"/>
              <p:nvPr/>
            </p:nvSpPr>
            <p:spPr>
              <a:xfrm>
                <a:off x="6249038" y="3006152"/>
                <a:ext cx="2423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I</a:t>
                </a:r>
                <a:endParaRPr lang="cs-CZ" dirty="0"/>
              </a:p>
            </p:txBody>
          </p:sp>
        </p:grpSp>
        <p:sp>
          <p:nvSpPr>
            <p:cNvPr id="53" name="TextovéPole 52"/>
            <p:cNvSpPr txBox="1"/>
            <p:nvPr/>
          </p:nvSpPr>
          <p:spPr>
            <a:xfrm>
              <a:off x="5705552" y="2408697"/>
              <a:ext cx="840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35 mm</a:t>
              </a:r>
              <a:endParaRPr lang="cs-CZ" b="1" dirty="0"/>
            </a:p>
          </p:txBody>
        </p:sp>
        <p:sp>
          <p:nvSpPr>
            <p:cNvPr id="54" name="TextovéPole 53"/>
            <p:cNvSpPr txBox="1"/>
            <p:nvPr/>
          </p:nvSpPr>
          <p:spPr>
            <a:xfrm>
              <a:off x="5123636" y="3149352"/>
              <a:ext cx="811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4,7 cm</a:t>
              </a:r>
              <a:endParaRPr lang="cs-CZ" b="1" dirty="0"/>
            </a:p>
          </p:txBody>
        </p:sp>
        <p:sp>
          <p:nvSpPr>
            <p:cNvPr id="55" name="Oblouk 54"/>
            <p:cNvSpPr/>
            <p:nvPr/>
          </p:nvSpPr>
          <p:spPr>
            <a:xfrm rot="14518561">
              <a:off x="5886837" y="2853462"/>
              <a:ext cx="364211" cy="455441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6" name="TextovéPole 55"/>
            <p:cNvSpPr txBox="1"/>
            <p:nvPr/>
          </p:nvSpPr>
          <p:spPr>
            <a:xfrm>
              <a:off x="5456926" y="2809364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53°</a:t>
              </a:r>
              <a:endParaRPr lang="cs-CZ" b="1" dirty="0"/>
            </a:p>
          </p:txBody>
        </p:sp>
      </p:grpSp>
      <p:grpSp>
        <p:nvGrpSpPr>
          <p:cNvPr id="72" name="Skupina 71"/>
          <p:cNvGrpSpPr/>
          <p:nvPr/>
        </p:nvGrpSpPr>
        <p:grpSpPr>
          <a:xfrm>
            <a:off x="3868659" y="3459440"/>
            <a:ext cx="2522899" cy="1274077"/>
            <a:chOff x="3868659" y="3460359"/>
            <a:chExt cx="2522899" cy="1274077"/>
          </a:xfrm>
        </p:grpSpPr>
        <p:grpSp>
          <p:nvGrpSpPr>
            <p:cNvPr id="45" name="Skupina 44"/>
            <p:cNvGrpSpPr/>
            <p:nvPr/>
          </p:nvGrpSpPr>
          <p:grpSpPr>
            <a:xfrm>
              <a:off x="4298251" y="3460359"/>
              <a:ext cx="2093307" cy="1274077"/>
              <a:chOff x="4298251" y="3460359"/>
              <a:chExt cx="2093307" cy="1274077"/>
            </a:xfrm>
          </p:grpSpPr>
          <p:sp>
            <p:nvSpPr>
              <p:cNvPr id="11" name="Rovnoramenný trojúhelník 10"/>
              <p:cNvSpPr/>
              <p:nvPr/>
            </p:nvSpPr>
            <p:spPr>
              <a:xfrm>
                <a:off x="4499992" y="3789040"/>
                <a:ext cx="1584176" cy="631939"/>
              </a:xfrm>
              <a:prstGeom prst="triangle">
                <a:avLst>
                  <a:gd name="adj" fmla="val 0"/>
                </a:avLst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4" name="TextovéPole 33"/>
              <p:cNvSpPr txBox="1"/>
              <p:nvPr/>
            </p:nvSpPr>
            <p:spPr>
              <a:xfrm>
                <a:off x="4298251" y="3460359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S</a:t>
                </a:r>
                <a:endParaRPr lang="cs-CZ" dirty="0"/>
              </a:p>
            </p:txBody>
          </p:sp>
          <p:sp>
            <p:nvSpPr>
              <p:cNvPr id="35" name="TextovéPole 34"/>
              <p:cNvSpPr txBox="1"/>
              <p:nvPr/>
            </p:nvSpPr>
            <p:spPr>
              <a:xfrm>
                <a:off x="4298251" y="4365104"/>
                <a:ext cx="296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T</a:t>
                </a:r>
                <a:endParaRPr lang="cs-CZ" dirty="0"/>
              </a:p>
            </p:txBody>
          </p:sp>
          <p:sp>
            <p:nvSpPr>
              <p:cNvPr id="36" name="TextovéPole 35"/>
              <p:cNvSpPr txBox="1"/>
              <p:nvPr/>
            </p:nvSpPr>
            <p:spPr>
              <a:xfrm>
                <a:off x="6059416" y="4265761"/>
                <a:ext cx="3321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U</a:t>
                </a:r>
                <a:endParaRPr lang="cs-CZ" dirty="0"/>
              </a:p>
            </p:txBody>
          </p:sp>
        </p:grpSp>
        <p:grpSp>
          <p:nvGrpSpPr>
            <p:cNvPr id="62" name="Skupina 61"/>
            <p:cNvGrpSpPr/>
            <p:nvPr/>
          </p:nvGrpSpPr>
          <p:grpSpPr>
            <a:xfrm>
              <a:off x="4237502" y="4064694"/>
              <a:ext cx="504056" cy="563721"/>
              <a:chOff x="4237502" y="4064694"/>
              <a:chExt cx="504056" cy="563721"/>
            </a:xfrm>
          </p:grpSpPr>
          <p:sp>
            <p:nvSpPr>
              <p:cNvPr id="59" name="Oblouk 58"/>
              <p:cNvSpPr/>
              <p:nvPr/>
            </p:nvSpPr>
            <p:spPr>
              <a:xfrm rot="402515">
                <a:off x="4237502" y="4146776"/>
                <a:ext cx="504056" cy="481639"/>
              </a:xfrm>
              <a:prstGeom prst="arc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1" name="TextovéPole 60"/>
              <p:cNvSpPr txBox="1"/>
              <p:nvPr/>
            </p:nvSpPr>
            <p:spPr>
              <a:xfrm>
                <a:off x="4472337" y="4064694"/>
                <a:ext cx="2455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.</a:t>
                </a:r>
                <a:endParaRPr lang="cs-CZ" b="1" dirty="0"/>
              </a:p>
            </p:txBody>
          </p:sp>
        </p:grpSp>
        <p:sp>
          <p:nvSpPr>
            <p:cNvPr id="65" name="TextovéPole 64"/>
            <p:cNvSpPr txBox="1"/>
            <p:nvPr/>
          </p:nvSpPr>
          <p:spPr>
            <a:xfrm>
              <a:off x="3868659" y="3896949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2 cm</a:t>
              </a:r>
              <a:endParaRPr lang="cs-CZ" b="1" dirty="0"/>
            </a:p>
          </p:txBody>
        </p:sp>
        <p:sp>
          <p:nvSpPr>
            <p:cNvPr id="66" name="TextovéPole 65"/>
            <p:cNvSpPr txBox="1"/>
            <p:nvPr/>
          </p:nvSpPr>
          <p:spPr>
            <a:xfrm>
              <a:off x="5091936" y="3762277"/>
              <a:ext cx="811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5,5 cm</a:t>
              </a:r>
              <a:endParaRPr lang="cs-CZ" b="1" dirty="0"/>
            </a:p>
          </p:txBody>
        </p:sp>
      </p:grpSp>
      <p:grpSp>
        <p:nvGrpSpPr>
          <p:cNvPr id="101" name="Skupina 100"/>
          <p:cNvGrpSpPr/>
          <p:nvPr/>
        </p:nvGrpSpPr>
        <p:grpSpPr>
          <a:xfrm>
            <a:off x="2066244" y="2223800"/>
            <a:ext cx="2447224" cy="1214700"/>
            <a:chOff x="2066244" y="2223800"/>
            <a:chExt cx="2447224" cy="1214700"/>
          </a:xfrm>
        </p:grpSpPr>
        <p:sp>
          <p:nvSpPr>
            <p:cNvPr id="19" name="TextovéPole 18"/>
            <p:cNvSpPr txBox="1"/>
            <p:nvPr/>
          </p:nvSpPr>
          <p:spPr>
            <a:xfrm>
              <a:off x="3795480" y="2223800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D</a:t>
              </a:r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2066244" y="3005098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E</a:t>
              </a:r>
              <a:endParaRPr lang="cs-CZ" dirty="0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3904647" y="300509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F</a:t>
              </a:r>
              <a:endParaRPr lang="cs-CZ" dirty="0"/>
            </a:p>
          </p:txBody>
        </p:sp>
        <p:grpSp>
          <p:nvGrpSpPr>
            <p:cNvPr id="71" name="Skupina 70"/>
            <p:cNvGrpSpPr/>
            <p:nvPr/>
          </p:nvGrpSpPr>
          <p:grpSpPr>
            <a:xfrm>
              <a:off x="2308621" y="2445384"/>
              <a:ext cx="2204847" cy="993116"/>
              <a:chOff x="2363120" y="2475291"/>
              <a:chExt cx="2204847" cy="993116"/>
            </a:xfrm>
          </p:grpSpPr>
          <p:sp>
            <p:nvSpPr>
              <p:cNvPr id="63" name="TextovéPole 62"/>
              <p:cNvSpPr txBox="1"/>
              <p:nvPr/>
            </p:nvSpPr>
            <p:spPr>
              <a:xfrm>
                <a:off x="2633345" y="2475291"/>
                <a:ext cx="8402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55 mm</a:t>
                </a:r>
                <a:endParaRPr lang="cs-CZ" b="1" dirty="0"/>
              </a:p>
            </p:txBody>
          </p:sp>
          <p:sp>
            <p:nvSpPr>
              <p:cNvPr id="64" name="TextovéPole 63"/>
              <p:cNvSpPr txBox="1"/>
              <p:nvPr/>
            </p:nvSpPr>
            <p:spPr>
              <a:xfrm>
                <a:off x="3931254" y="2654422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2 cm</a:t>
                </a:r>
                <a:endParaRPr lang="cs-CZ" b="1" dirty="0"/>
              </a:p>
            </p:txBody>
          </p:sp>
          <p:grpSp>
            <p:nvGrpSpPr>
              <p:cNvPr id="70" name="Skupina 69"/>
              <p:cNvGrpSpPr/>
              <p:nvPr/>
            </p:nvGrpSpPr>
            <p:grpSpPr>
              <a:xfrm>
                <a:off x="2363120" y="2557825"/>
                <a:ext cx="1808375" cy="910582"/>
                <a:chOff x="2363120" y="2557825"/>
                <a:chExt cx="1808375" cy="910582"/>
              </a:xfrm>
            </p:grpSpPr>
            <p:sp>
              <p:nvSpPr>
                <p:cNvPr id="12" name="Rovnoramenný trojúhelník 11"/>
                <p:cNvSpPr/>
                <p:nvPr/>
              </p:nvSpPr>
              <p:spPr>
                <a:xfrm>
                  <a:off x="2363120" y="2557825"/>
                  <a:ext cx="1584176" cy="631939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bg1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58" name="Oblouk 57"/>
                <p:cNvSpPr/>
                <p:nvPr/>
              </p:nvSpPr>
              <p:spPr>
                <a:xfrm rot="16418470">
                  <a:off x="3678648" y="2975559"/>
                  <a:ext cx="504056" cy="481639"/>
                </a:xfrm>
                <a:prstGeom prst="arc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60" name="TextovéPole 59"/>
                <p:cNvSpPr txBox="1"/>
                <p:nvPr/>
              </p:nvSpPr>
              <p:spPr>
                <a:xfrm>
                  <a:off x="3730388" y="2873794"/>
                  <a:ext cx="24558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/>
                    <a:t>.</a:t>
                  </a:r>
                </a:p>
              </p:txBody>
            </p:sp>
          </p:grpSp>
        </p:grpSp>
      </p:grpSp>
      <p:grpSp>
        <p:nvGrpSpPr>
          <p:cNvPr id="76" name="Skupina 75"/>
          <p:cNvGrpSpPr/>
          <p:nvPr/>
        </p:nvGrpSpPr>
        <p:grpSpPr>
          <a:xfrm>
            <a:off x="523603" y="3749651"/>
            <a:ext cx="2313910" cy="1776873"/>
            <a:chOff x="523603" y="3749651"/>
            <a:chExt cx="2313910" cy="1776873"/>
          </a:xfrm>
        </p:grpSpPr>
        <p:grpSp>
          <p:nvGrpSpPr>
            <p:cNvPr id="47" name="Skupina 46"/>
            <p:cNvGrpSpPr/>
            <p:nvPr/>
          </p:nvGrpSpPr>
          <p:grpSpPr>
            <a:xfrm>
              <a:off x="523603" y="3749651"/>
              <a:ext cx="2313910" cy="1776873"/>
              <a:chOff x="523603" y="3749651"/>
              <a:chExt cx="2313910" cy="1776873"/>
            </a:xfrm>
          </p:grpSpPr>
          <p:sp>
            <p:nvSpPr>
              <p:cNvPr id="14" name="Rovnoramenný trojúhelník 13"/>
              <p:cNvSpPr/>
              <p:nvPr/>
            </p:nvSpPr>
            <p:spPr>
              <a:xfrm rot="2053654">
                <a:off x="821289" y="4163377"/>
                <a:ext cx="2016224" cy="562301"/>
              </a:xfrm>
              <a:prstGeom prst="triangle">
                <a:avLst>
                  <a:gd name="adj" fmla="val 36322"/>
                </a:avLst>
              </a:prstGeom>
              <a:solidFill>
                <a:schemeClr val="bg1"/>
              </a:solidFill>
              <a:ln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8" name="TextovéPole 27"/>
              <p:cNvSpPr txBox="1"/>
              <p:nvPr/>
            </p:nvSpPr>
            <p:spPr>
              <a:xfrm>
                <a:off x="523603" y="3930654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M</a:t>
                </a:r>
                <a:endParaRPr lang="cs-CZ" dirty="0"/>
              </a:p>
            </p:txBody>
          </p:sp>
          <p:sp>
            <p:nvSpPr>
              <p:cNvPr id="29" name="TextovéPole 28"/>
              <p:cNvSpPr txBox="1"/>
              <p:nvPr/>
            </p:nvSpPr>
            <p:spPr>
              <a:xfrm>
                <a:off x="2425120" y="5157192"/>
                <a:ext cx="3337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N</a:t>
                </a:r>
                <a:endParaRPr lang="cs-CZ" dirty="0"/>
              </a:p>
            </p:txBody>
          </p:sp>
          <p:sp>
            <p:nvSpPr>
              <p:cNvPr id="30" name="TextovéPole 29"/>
              <p:cNvSpPr txBox="1"/>
              <p:nvPr/>
            </p:nvSpPr>
            <p:spPr>
              <a:xfrm>
                <a:off x="1687116" y="3749651"/>
                <a:ext cx="336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O</a:t>
                </a:r>
                <a:endParaRPr lang="cs-CZ" dirty="0"/>
              </a:p>
            </p:txBody>
          </p:sp>
        </p:grpSp>
        <p:sp>
          <p:nvSpPr>
            <p:cNvPr id="73" name="TextovéPole 72"/>
            <p:cNvSpPr txBox="1"/>
            <p:nvPr/>
          </p:nvSpPr>
          <p:spPr>
            <a:xfrm>
              <a:off x="931589" y="4609090"/>
              <a:ext cx="840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65 mm</a:t>
              </a:r>
              <a:endParaRPr lang="cs-CZ" b="1" dirty="0"/>
            </a:p>
          </p:txBody>
        </p:sp>
        <p:sp>
          <p:nvSpPr>
            <p:cNvPr id="74" name="TextovéPole 73"/>
            <p:cNvSpPr txBox="1"/>
            <p:nvPr/>
          </p:nvSpPr>
          <p:spPr>
            <a:xfrm>
              <a:off x="993823" y="3760274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3 cm</a:t>
              </a:r>
              <a:endParaRPr lang="cs-CZ" b="1" dirty="0"/>
            </a:p>
          </p:txBody>
        </p:sp>
        <p:sp>
          <p:nvSpPr>
            <p:cNvPr id="75" name="TextovéPole 74"/>
            <p:cNvSpPr txBox="1"/>
            <p:nvPr/>
          </p:nvSpPr>
          <p:spPr>
            <a:xfrm>
              <a:off x="2005832" y="4236313"/>
              <a:ext cx="811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4,5 cm</a:t>
              </a:r>
              <a:endParaRPr lang="cs-CZ" b="1" dirty="0"/>
            </a:p>
          </p:txBody>
        </p:sp>
      </p:grpSp>
      <p:grpSp>
        <p:nvGrpSpPr>
          <p:cNvPr id="100" name="Skupina 99"/>
          <p:cNvGrpSpPr/>
          <p:nvPr/>
        </p:nvGrpSpPr>
        <p:grpSpPr>
          <a:xfrm>
            <a:off x="6291884" y="1641503"/>
            <a:ext cx="2265919" cy="1949127"/>
            <a:chOff x="6291884" y="1641503"/>
            <a:chExt cx="2265919" cy="1949127"/>
          </a:xfrm>
        </p:grpSpPr>
        <p:grpSp>
          <p:nvGrpSpPr>
            <p:cNvPr id="43" name="Skupina 42"/>
            <p:cNvGrpSpPr/>
            <p:nvPr/>
          </p:nvGrpSpPr>
          <p:grpSpPr>
            <a:xfrm>
              <a:off x="6291884" y="1700808"/>
              <a:ext cx="2265919" cy="1889822"/>
              <a:chOff x="6291884" y="1700808"/>
              <a:chExt cx="2265919" cy="1889822"/>
            </a:xfrm>
          </p:grpSpPr>
          <p:sp>
            <p:nvSpPr>
              <p:cNvPr id="16" name="Rovnoramenný trojúhelník 15"/>
              <p:cNvSpPr/>
              <p:nvPr/>
            </p:nvSpPr>
            <p:spPr>
              <a:xfrm rot="19339073">
                <a:off x="6291884" y="2111408"/>
                <a:ext cx="2016224" cy="562301"/>
              </a:xfrm>
              <a:prstGeom prst="triangle">
                <a:avLst>
                  <a:gd name="adj" fmla="val 36322"/>
                </a:avLst>
              </a:prstGeom>
              <a:noFill/>
              <a:ln/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25" name="TextovéPole 24"/>
              <p:cNvSpPr txBox="1"/>
              <p:nvPr/>
            </p:nvSpPr>
            <p:spPr>
              <a:xfrm>
                <a:off x="7164288" y="1700808"/>
                <a:ext cx="2584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J</a:t>
                </a:r>
                <a:endParaRPr lang="cs-CZ" dirty="0"/>
              </a:p>
            </p:txBody>
          </p:sp>
          <p:sp>
            <p:nvSpPr>
              <p:cNvPr id="26" name="TextovéPole 25"/>
              <p:cNvSpPr txBox="1"/>
              <p:nvPr/>
            </p:nvSpPr>
            <p:spPr>
              <a:xfrm>
                <a:off x="6479188" y="3221298"/>
                <a:ext cx="3048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K</a:t>
                </a:r>
                <a:endParaRPr lang="cs-CZ" dirty="0"/>
              </a:p>
            </p:txBody>
          </p:sp>
          <p:sp>
            <p:nvSpPr>
              <p:cNvPr id="27" name="TextovéPole 26"/>
              <p:cNvSpPr txBox="1"/>
              <p:nvPr/>
            </p:nvSpPr>
            <p:spPr>
              <a:xfrm>
                <a:off x="8275353" y="1812558"/>
                <a:ext cx="2824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L</a:t>
                </a:r>
                <a:endParaRPr lang="cs-CZ" dirty="0"/>
              </a:p>
            </p:txBody>
          </p:sp>
        </p:grpSp>
        <p:sp>
          <p:nvSpPr>
            <p:cNvPr id="77" name="TextovéPole 76"/>
            <p:cNvSpPr txBox="1"/>
            <p:nvPr/>
          </p:nvSpPr>
          <p:spPr>
            <a:xfrm>
              <a:off x="7463912" y="2572610"/>
              <a:ext cx="811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6,5 cm</a:t>
              </a:r>
              <a:endParaRPr lang="cs-CZ" b="1" dirty="0"/>
            </a:p>
          </p:txBody>
        </p:sp>
        <p:sp>
          <p:nvSpPr>
            <p:cNvPr id="78" name="TextovéPole 77"/>
            <p:cNvSpPr txBox="1"/>
            <p:nvPr/>
          </p:nvSpPr>
          <p:spPr>
            <a:xfrm>
              <a:off x="7577725" y="1641503"/>
              <a:ext cx="583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3cm</a:t>
              </a:r>
              <a:endParaRPr lang="cs-CZ" b="1" dirty="0"/>
            </a:p>
          </p:txBody>
        </p:sp>
        <p:sp>
          <p:nvSpPr>
            <p:cNvPr id="79" name="TextovéPole 78"/>
            <p:cNvSpPr txBox="1"/>
            <p:nvPr/>
          </p:nvSpPr>
          <p:spPr>
            <a:xfrm>
              <a:off x="6355524" y="2005785"/>
              <a:ext cx="8931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 </a:t>
              </a:r>
              <a:r>
                <a:rPr lang="cs-CZ" b="1" dirty="0" smtClean="0"/>
                <a:t>45 mm</a:t>
              </a:r>
              <a:endParaRPr lang="cs-CZ" b="1" dirty="0"/>
            </a:p>
          </p:txBody>
        </p:sp>
      </p:grpSp>
      <p:grpSp>
        <p:nvGrpSpPr>
          <p:cNvPr id="95" name="Skupina 94"/>
          <p:cNvGrpSpPr/>
          <p:nvPr/>
        </p:nvGrpSpPr>
        <p:grpSpPr>
          <a:xfrm>
            <a:off x="2747945" y="3942818"/>
            <a:ext cx="2192349" cy="2143847"/>
            <a:chOff x="2747945" y="3942818"/>
            <a:chExt cx="2192349" cy="2143847"/>
          </a:xfrm>
        </p:grpSpPr>
        <p:grpSp>
          <p:nvGrpSpPr>
            <p:cNvPr id="46" name="Skupina 45"/>
            <p:cNvGrpSpPr/>
            <p:nvPr/>
          </p:nvGrpSpPr>
          <p:grpSpPr>
            <a:xfrm>
              <a:off x="2747945" y="3942818"/>
              <a:ext cx="2192349" cy="2143847"/>
              <a:chOff x="2764172" y="3920343"/>
              <a:chExt cx="2192349" cy="2143847"/>
            </a:xfrm>
          </p:grpSpPr>
          <p:sp>
            <p:nvSpPr>
              <p:cNvPr id="17" name="Rovnoramenný trojúhelník 16"/>
              <p:cNvSpPr/>
              <p:nvPr/>
            </p:nvSpPr>
            <p:spPr>
              <a:xfrm rot="4999703">
                <a:off x="3088036" y="4087683"/>
                <a:ext cx="1512168" cy="1512399"/>
              </a:xfrm>
              <a:prstGeom prst="triangle">
                <a:avLst>
                  <a:gd name="adj" fmla="val 75912"/>
                </a:avLst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1" name="TextovéPole 30"/>
              <p:cNvSpPr txBox="1"/>
              <p:nvPr/>
            </p:nvSpPr>
            <p:spPr>
              <a:xfrm>
                <a:off x="2764172" y="3920343"/>
                <a:ext cx="3032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P</a:t>
                </a:r>
                <a:endParaRPr lang="cs-CZ" dirty="0"/>
              </a:p>
            </p:txBody>
          </p:sp>
          <p:sp>
            <p:nvSpPr>
              <p:cNvPr id="32" name="TextovéPole 31"/>
              <p:cNvSpPr txBox="1"/>
              <p:nvPr/>
            </p:nvSpPr>
            <p:spPr>
              <a:xfrm>
                <a:off x="2961761" y="5694858"/>
                <a:ext cx="3401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Q</a:t>
                </a:r>
                <a:endParaRPr lang="cs-CZ" dirty="0"/>
              </a:p>
            </p:txBody>
          </p:sp>
          <p:sp>
            <p:nvSpPr>
              <p:cNvPr id="33" name="TextovéPole 32"/>
              <p:cNvSpPr txBox="1"/>
              <p:nvPr/>
            </p:nvSpPr>
            <p:spPr>
              <a:xfrm>
                <a:off x="4646821" y="4972526"/>
                <a:ext cx="3097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R</a:t>
                </a:r>
                <a:endParaRPr lang="cs-CZ" dirty="0"/>
              </a:p>
            </p:txBody>
          </p:sp>
        </p:grpSp>
        <p:sp>
          <p:nvSpPr>
            <p:cNvPr id="83" name="TextovéPole 82"/>
            <p:cNvSpPr txBox="1"/>
            <p:nvPr/>
          </p:nvSpPr>
          <p:spPr>
            <a:xfrm>
              <a:off x="3725798" y="5376057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 cm</a:t>
              </a:r>
              <a:endParaRPr lang="cs-CZ" b="1" dirty="0"/>
            </a:p>
          </p:txBody>
        </p:sp>
        <p:sp>
          <p:nvSpPr>
            <p:cNvPr id="84" name="Oblouk 83"/>
            <p:cNvSpPr/>
            <p:nvPr/>
          </p:nvSpPr>
          <p:spPr>
            <a:xfrm>
              <a:off x="2875243" y="5341858"/>
              <a:ext cx="519128" cy="537666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5" name="Oblouk 84"/>
            <p:cNvSpPr/>
            <p:nvPr/>
          </p:nvSpPr>
          <p:spPr>
            <a:xfrm rot="13765849">
              <a:off x="4140072" y="4885681"/>
              <a:ext cx="519128" cy="537666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0" name="TextovéPole 89"/>
            <p:cNvSpPr txBox="1"/>
            <p:nvPr/>
          </p:nvSpPr>
          <p:spPr>
            <a:xfrm>
              <a:off x="3197867" y="5154514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76°</a:t>
              </a:r>
              <a:endParaRPr lang="cs-CZ" b="1" dirty="0"/>
            </a:p>
          </p:txBody>
        </p:sp>
        <p:sp>
          <p:nvSpPr>
            <p:cNvPr id="91" name="TextovéPole 90"/>
            <p:cNvSpPr txBox="1"/>
            <p:nvPr/>
          </p:nvSpPr>
          <p:spPr>
            <a:xfrm>
              <a:off x="3752359" y="4903512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56°</a:t>
              </a:r>
              <a:endParaRPr lang="cs-CZ" b="1" dirty="0"/>
            </a:p>
          </p:txBody>
        </p:sp>
      </p:grpSp>
      <p:grpSp>
        <p:nvGrpSpPr>
          <p:cNvPr id="96" name="Skupina 95"/>
          <p:cNvGrpSpPr/>
          <p:nvPr/>
        </p:nvGrpSpPr>
        <p:grpSpPr>
          <a:xfrm>
            <a:off x="6355524" y="3896429"/>
            <a:ext cx="2098083" cy="2167761"/>
            <a:chOff x="6355524" y="3896429"/>
            <a:chExt cx="2098083" cy="2167761"/>
          </a:xfrm>
        </p:grpSpPr>
        <p:sp>
          <p:nvSpPr>
            <p:cNvPr id="18" name="Rovnoramenný trojúhelník 17"/>
            <p:cNvSpPr/>
            <p:nvPr/>
          </p:nvSpPr>
          <p:spPr>
            <a:xfrm rot="4999703">
              <a:off x="6686029" y="4147313"/>
              <a:ext cx="1512168" cy="1512399"/>
            </a:xfrm>
            <a:prstGeom prst="triangle">
              <a:avLst>
                <a:gd name="adj" fmla="val 75912"/>
              </a:avLst>
            </a:prstGeom>
            <a:noFill/>
            <a:ln>
              <a:solidFill>
                <a:schemeClr val="tx1"/>
              </a:solidFill>
            </a:ln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0" name="TextovéPole 79"/>
            <p:cNvSpPr txBox="1"/>
            <p:nvPr/>
          </p:nvSpPr>
          <p:spPr>
            <a:xfrm>
              <a:off x="6355524" y="3896429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X</a:t>
              </a:r>
              <a:endParaRPr lang="cs-CZ" dirty="0"/>
            </a:p>
          </p:txBody>
        </p:sp>
        <p:sp>
          <p:nvSpPr>
            <p:cNvPr id="81" name="TextovéPole 80"/>
            <p:cNvSpPr txBox="1"/>
            <p:nvPr/>
          </p:nvSpPr>
          <p:spPr>
            <a:xfrm>
              <a:off x="6520447" y="5694858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Y</a:t>
              </a:r>
              <a:endParaRPr lang="cs-CZ" dirty="0"/>
            </a:p>
          </p:txBody>
        </p:sp>
        <p:sp>
          <p:nvSpPr>
            <p:cNvPr id="82" name="TextovéPole 81"/>
            <p:cNvSpPr txBox="1"/>
            <p:nvPr/>
          </p:nvSpPr>
          <p:spPr>
            <a:xfrm>
              <a:off x="8161539" y="4202929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Z</a:t>
              </a:r>
              <a:endParaRPr lang="cs-CZ" dirty="0"/>
            </a:p>
          </p:txBody>
        </p:sp>
        <p:sp>
          <p:nvSpPr>
            <p:cNvPr id="87" name="Oblouk 86"/>
            <p:cNvSpPr/>
            <p:nvPr/>
          </p:nvSpPr>
          <p:spPr>
            <a:xfrm rot="5400000">
              <a:off x="6364793" y="3997448"/>
              <a:ext cx="519128" cy="537666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8" name="TextovéPole 87"/>
            <p:cNvSpPr txBox="1"/>
            <p:nvPr/>
          </p:nvSpPr>
          <p:spPr>
            <a:xfrm>
              <a:off x="7057625" y="3966492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 cm</a:t>
              </a:r>
              <a:endParaRPr lang="cs-CZ" b="1" dirty="0"/>
            </a:p>
          </p:txBody>
        </p:sp>
        <p:sp>
          <p:nvSpPr>
            <p:cNvPr id="89" name="Oblouk 88"/>
            <p:cNvSpPr/>
            <p:nvPr/>
          </p:nvSpPr>
          <p:spPr>
            <a:xfrm rot="11759413">
              <a:off x="7641738" y="4187630"/>
              <a:ext cx="519128" cy="537666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3" name="TextovéPole 92"/>
            <p:cNvSpPr txBox="1"/>
            <p:nvPr/>
          </p:nvSpPr>
          <p:spPr>
            <a:xfrm>
              <a:off x="7291157" y="4479852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56°</a:t>
              </a:r>
              <a:endParaRPr lang="cs-CZ" b="1" dirty="0"/>
            </a:p>
          </p:txBody>
        </p:sp>
        <p:sp>
          <p:nvSpPr>
            <p:cNvPr id="94" name="TextovéPole 93"/>
            <p:cNvSpPr txBox="1"/>
            <p:nvPr/>
          </p:nvSpPr>
          <p:spPr>
            <a:xfrm>
              <a:off x="6666083" y="4405355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76°</a:t>
              </a:r>
              <a:endParaRPr lang="cs-CZ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81065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Řešení: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805" y="2530152"/>
            <a:ext cx="8229600" cy="4525963"/>
          </a:xfrm>
        </p:spPr>
        <p:txBody>
          <a:bodyPr/>
          <a:lstStyle/>
          <a:p>
            <a:endParaRPr lang="cs-CZ" dirty="0"/>
          </a:p>
        </p:txBody>
      </p:sp>
      <p:grpSp>
        <p:nvGrpSpPr>
          <p:cNvPr id="261" name="Skupina 260"/>
          <p:cNvGrpSpPr/>
          <p:nvPr/>
        </p:nvGrpSpPr>
        <p:grpSpPr>
          <a:xfrm>
            <a:off x="297804" y="2539511"/>
            <a:ext cx="1664869" cy="1759551"/>
            <a:chOff x="331941" y="1700808"/>
            <a:chExt cx="1664869" cy="1759551"/>
          </a:xfrm>
        </p:grpSpPr>
        <p:grpSp>
          <p:nvGrpSpPr>
            <p:cNvPr id="262" name="Skupina 261"/>
            <p:cNvGrpSpPr/>
            <p:nvPr/>
          </p:nvGrpSpPr>
          <p:grpSpPr>
            <a:xfrm>
              <a:off x="382113" y="1700808"/>
              <a:ext cx="1614697" cy="1633210"/>
              <a:chOff x="382113" y="1700808"/>
              <a:chExt cx="1614697" cy="1633210"/>
            </a:xfrm>
          </p:grpSpPr>
          <p:sp>
            <p:nvSpPr>
              <p:cNvPr id="267" name="Rovnoramenný trojúhelník 266"/>
              <p:cNvSpPr>
                <a:spLocks/>
              </p:cNvSpPr>
              <p:nvPr/>
            </p:nvSpPr>
            <p:spPr>
              <a:xfrm>
                <a:off x="632176" y="1997224"/>
                <a:ext cx="1080120" cy="1152128"/>
              </a:xfrm>
              <a:prstGeom prst="triangle">
                <a:avLst>
                  <a:gd name="adj" fmla="val 87038"/>
                </a:avLst>
              </a:prstGeom>
              <a:solidFill>
                <a:schemeClr val="accent6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8" name="TextovéPole 267"/>
              <p:cNvSpPr txBox="1"/>
              <p:nvPr/>
            </p:nvSpPr>
            <p:spPr>
              <a:xfrm>
                <a:off x="1417008" y="1700808"/>
                <a:ext cx="3177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A</a:t>
                </a:r>
                <a:endParaRPr lang="cs-CZ" dirty="0"/>
              </a:p>
            </p:txBody>
          </p:sp>
          <p:sp>
            <p:nvSpPr>
              <p:cNvPr id="269" name="TextovéPole 268"/>
              <p:cNvSpPr txBox="1"/>
              <p:nvPr/>
            </p:nvSpPr>
            <p:spPr>
              <a:xfrm>
                <a:off x="382113" y="2964686"/>
                <a:ext cx="3097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B</a:t>
                </a:r>
                <a:endParaRPr lang="cs-CZ" dirty="0"/>
              </a:p>
            </p:txBody>
          </p:sp>
          <p:sp>
            <p:nvSpPr>
              <p:cNvPr id="270" name="TextovéPole 269"/>
              <p:cNvSpPr txBox="1"/>
              <p:nvPr/>
            </p:nvSpPr>
            <p:spPr>
              <a:xfrm>
                <a:off x="1688712" y="2964686"/>
                <a:ext cx="308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C</a:t>
                </a:r>
                <a:endParaRPr lang="cs-CZ" dirty="0"/>
              </a:p>
            </p:txBody>
          </p:sp>
        </p:grpSp>
        <p:sp>
          <p:nvSpPr>
            <p:cNvPr id="263" name="TextovéPole 262"/>
            <p:cNvSpPr txBox="1"/>
            <p:nvPr/>
          </p:nvSpPr>
          <p:spPr>
            <a:xfrm>
              <a:off x="820641" y="3091027"/>
              <a:ext cx="811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3,5 cm</a:t>
              </a:r>
              <a:endParaRPr lang="cs-CZ" b="1" dirty="0"/>
            </a:p>
          </p:txBody>
        </p:sp>
        <p:sp>
          <p:nvSpPr>
            <p:cNvPr id="264" name="TextovéPole 263"/>
            <p:cNvSpPr txBox="1"/>
            <p:nvPr/>
          </p:nvSpPr>
          <p:spPr>
            <a:xfrm>
              <a:off x="331941" y="2276872"/>
              <a:ext cx="840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47 mm</a:t>
              </a:r>
              <a:endParaRPr lang="cs-CZ" b="1" dirty="0"/>
            </a:p>
          </p:txBody>
        </p:sp>
        <p:sp>
          <p:nvSpPr>
            <p:cNvPr id="265" name="Oblouk 264"/>
            <p:cNvSpPr/>
            <p:nvPr/>
          </p:nvSpPr>
          <p:spPr>
            <a:xfrm rot="365490">
              <a:off x="638536" y="2881271"/>
              <a:ext cx="364211" cy="455441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6" name="TextovéPole 265"/>
            <p:cNvSpPr txBox="1"/>
            <p:nvPr/>
          </p:nvSpPr>
          <p:spPr>
            <a:xfrm>
              <a:off x="915019" y="2739659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53°</a:t>
              </a:r>
              <a:endParaRPr lang="cs-CZ" b="1" dirty="0"/>
            </a:p>
          </p:txBody>
        </p:sp>
      </p:grpSp>
      <p:grpSp>
        <p:nvGrpSpPr>
          <p:cNvPr id="271" name="Skupina 270"/>
          <p:cNvGrpSpPr/>
          <p:nvPr/>
        </p:nvGrpSpPr>
        <p:grpSpPr>
          <a:xfrm>
            <a:off x="4301116" y="2785143"/>
            <a:ext cx="2094835" cy="1680125"/>
            <a:chOff x="4451012" y="2009287"/>
            <a:chExt cx="2094835" cy="1680125"/>
          </a:xfrm>
        </p:grpSpPr>
        <p:grpSp>
          <p:nvGrpSpPr>
            <p:cNvPr id="272" name="Skupina 271"/>
            <p:cNvGrpSpPr/>
            <p:nvPr/>
          </p:nvGrpSpPr>
          <p:grpSpPr>
            <a:xfrm>
              <a:off x="4451012" y="2009287"/>
              <a:ext cx="2040400" cy="1680125"/>
              <a:chOff x="4451012" y="2009287"/>
              <a:chExt cx="2040400" cy="1680125"/>
            </a:xfrm>
          </p:grpSpPr>
          <p:sp>
            <p:nvSpPr>
              <p:cNvPr id="277" name="Rovnoramenný trojúhelník 276"/>
              <p:cNvSpPr/>
              <p:nvPr/>
            </p:nvSpPr>
            <p:spPr>
              <a:xfrm rot="13818719">
                <a:off x="4897240" y="2573288"/>
                <a:ext cx="1080120" cy="1152128"/>
              </a:xfrm>
              <a:prstGeom prst="triangle">
                <a:avLst>
                  <a:gd name="adj" fmla="val 87038"/>
                </a:avLst>
              </a:prstGeom>
              <a:solidFill>
                <a:schemeClr val="accent6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78" name="TextovéPole 277"/>
              <p:cNvSpPr txBox="1"/>
              <p:nvPr/>
            </p:nvSpPr>
            <p:spPr>
              <a:xfrm>
                <a:off x="5364088" y="2009287"/>
                <a:ext cx="330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G</a:t>
                </a:r>
                <a:endParaRPr lang="cs-CZ" dirty="0"/>
              </a:p>
            </p:txBody>
          </p:sp>
          <p:sp>
            <p:nvSpPr>
              <p:cNvPr id="279" name="TextovéPole 278"/>
              <p:cNvSpPr txBox="1"/>
              <p:nvPr/>
            </p:nvSpPr>
            <p:spPr>
              <a:xfrm>
                <a:off x="4451012" y="3005728"/>
                <a:ext cx="3289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H</a:t>
                </a:r>
                <a:endParaRPr lang="cs-CZ" dirty="0"/>
              </a:p>
            </p:txBody>
          </p:sp>
          <p:sp>
            <p:nvSpPr>
              <p:cNvPr id="280" name="TextovéPole 279"/>
              <p:cNvSpPr txBox="1"/>
              <p:nvPr/>
            </p:nvSpPr>
            <p:spPr>
              <a:xfrm>
                <a:off x="6249038" y="3006152"/>
                <a:ext cx="2423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I</a:t>
                </a:r>
                <a:endParaRPr lang="cs-CZ" dirty="0"/>
              </a:p>
            </p:txBody>
          </p:sp>
        </p:grpSp>
        <p:sp>
          <p:nvSpPr>
            <p:cNvPr id="273" name="TextovéPole 272"/>
            <p:cNvSpPr txBox="1"/>
            <p:nvPr/>
          </p:nvSpPr>
          <p:spPr>
            <a:xfrm>
              <a:off x="5705552" y="2408697"/>
              <a:ext cx="840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35 mm</a:t>
              </a:r>
              <a:endParaRPr lang="cs-CZ" b="1" dirty="0"/>
            </a:p>
          </p:txBody>
        </p:sp>
        <p:sp>
          <p:nvSpPr>
            <p:cNvPr id="274" name="TextovéPole 273"/>
            <p:cNvSpPr txBox="1"/>
            <p:nvPr/>
          </p:nvSpPr>
          <p:spPr>
            <a:xfrm>
              <a:off x="5123636" y="3149352"/>
              <a:ext cx="811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4,7 cm</a:t>
              </a:r>
              <a:endParaRPr lang="cs-CZ" b="1" dirty="0"/>
            </a:p>
          </p:txBody>
        </p:sp>
        <p:sp>
          <p:nvSpPr>
            <p:cNvPr id="275" name="Oblouk 274"/>
            <p:cNvSpPr/>
            <p:nvPr/>
          </p:nvSpPr>
          <p:spPr>
            <a:xfrm rot="14518561">
              <a:off x="5886837" y="2853462"/>
              <a:ext cx="364211" cy="455441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6" name="TextovéPole 275"/>
            <p:cNvSpPr txBox="1"/>
            <p:nvPr/>
          </p:nvSpPr>
          <p:spPr>
            <a:xfrm>
              <a:off x="5456926" y="2809364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53°</a:t>
              </a:r>
              <a:endParaRPr lang="cs-CZ" b="1" dirty="0"/>
            </a:p>
          </p:txBody>
        </p:sp>
      </p:grpSp>
      <p:grpSp>
        <p:nvGrpSpPr>
          <p:cNvPr id="281" name="Skupina 280"/>
          <p:cNvGrpSpPr/>
          <p:nvPr/>
        </p:nvGrpSpPr>
        <p:grpSpPr>
          <a:xfrm>
            <a:off x="4018899" y="4299062"/>
            <a:ext cx="2522899" cy="1274077"/>
            <a:chOff x="3868659" y="3460359"/>
            <a:chExt cx="2522899" cy="1274077"/>
          </a:xfrm>
        </p:grpSpPr>
        <p:grpSp>
          <p:nvGrpSpPr>
            <p:cNvPr id="282" name="Skupina 281"/>
            <p:cNvGrpSpPr/>
            <p:nvPr/>
          </p:nvGrpSpPr>
          <p:grpSpPr>
            <a:xfrm>
              <a:off x="4298251" y="3460359"/>
              <a:ext cx="2093307" cy="1274077"/>
              <a:chOff x="4298251" y="3460359"/>
              <a:chExt cx="2093307" cy="1274077"/>
            </a:xfrm>
          </p:grpSpPr>
          <p:sp>
            <p:nvSpPr>
              <p:cNvPr id="288" name="Rovnoramenný trojúhelník 287"/>
              <p:cNvSpPr/>
              <p:nvPr/>
            </p:nvSpPr>
            <p:spPr>
              <a:xfrm>
                <a:off x="4499992" y="3789040"/>
                <a:ext cx="1584176" cy="631939"/>
              </a:xfrm>
              <a:prstGeom prst="triangle">
                <a:avLst>
                  <a:gd name="adj" fmla="val 0"/>
                </a:avLst>
              </a:prstGeom>
              <a:solidFill>
                <a:schemeClr val="accent5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89" name="TextovéPole 288"/>
              <p:cNvSpPr txBox="1"/>
              <p:nvPr/>
            </p:nvSpPr>
            <p:spPr>
              <a:xfrm>
                <a:off x="4298251" y="3460359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S</a:t>
                </a:r>
                <a:endParaRPr lang="cs-CZ" dirty="0"/>
              </a:p>
            </p:txBody>
          </p:sp>
          <p:sp>
            <p:nvSpPr>
              <p:cNvPr id="290" name="TextovéPole 289"/>
              <p:cNvSpPr txBox="1"/>
              <p:nvPr/>
            </p:nvSpPr>
            <p:spPr>
              <a:xfrm>
                <a:off x="4298251" y="4365104"/>
                <a:ext cx="296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T</a:t>
                </a:r>
                <a:endParaRPr lang="cs-CZ" dirty="0"/>
              </a:p>
            </p:txBody>
          </p:sp>
          <p:sp>
            <p:nvSpPr>
              <p:cNvPr id="291" name="TextovéPole 290"/>
              <p:cNvSpPr txBox="1"/>
              <p:nvPr/>
            </p:nvSpPr>
            <p:spPr>
              <a:xfrm>
                <a:off x="6059416" y="4265761"/>
                <a:ext cx="3321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U</a:t>
                </a:r>
                <a:endParaRPr lang="cs-CZ" dirty="0"/>
              </a:p>
            </p:txBody>
          </p:sp>
        </p:grpSp>
        <p:grpSp>
          <p:nvGrpSpPr>
            <p:cNvPr id="283" name="Skupina 282"/>
            <p:cNvGrpSpPr/>
            <p:nvPr/>
          </p:nvGrpSpPr>
          <p:grpSpPr>
            <a:xfrm>
              <a:off x="4237502" y="4064694"/>
              <a:ext cx="504056" cy="563721"/>
              <a:chOff x="4237502" y="4064694"/>
              <a:chExt cx="504056" cy="563721"/>
            </a:xfrm>
          </p:grpSpPr>
          <p:sp>
            <p:nvSpPr>
              <p:cNvPr id="286" name="Oblouk 285"/>
              <p:cNvSpPr/>
              <p:nvPr/>
            </p:nvSpPr>
            <p:spPr>
              <a:xfrm rot="402515">
                <a:off x="4237502" y="4146776"/>
                <a:ext cx="504056" cy="481639"/>
              </a:xfrm>
              <a:prstGeom prst="arc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87" name="TextovéPole 286"/>
              <p:cNvSpPr txBox="1"/>
              <p:nvPr/>
            </p:nvSpPr>
            <p:spPr>
              <a:xfrm>
                <a:off x="4472337" y="4064694"/>
                <a:ext cx="2455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.</a:t>
                </a:r>
                <a:endParaRPr lang="cs-CZ" b="1" dirty="0"/>
              </a:p>
            </p:txBody>
          </p:sp>
        </p:grpSp>
        <p:sp>
          <p:nvSpPr>
            <p:cNvPr id="284" name="TextovéPole 283"/>
            <p:cNvSpPr txBox="1"/>
            <p:nvPr/>
          </p:nvSpPr>
          <p:spPr>
            <a:xfrm>
              <a:off x="3868659" y="3896949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2 cm</a:t>
              </a:r>
              <a:endParaRPr lang="cs-CZ" b="1" dirty="0"/>
            </a:p>
          </p:txBody>
        </p:sp>
        <p:sp>
          <p:nvSpPr>
            <p:cNvPr id="285" name="TextovéPole 284"/>
            <p:cNvSpPr txBox="1"/>
            <p:nvPr/>
          </p:nvSpPr>
          <p:spPr>
            <a:xfrm>
              <a:off x="5091936" y="3762277"/>
              <a:ext cx="811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5,5 cm</a:t>
              </a:r>
              <a:endParaRPr lang="cs-CZ" b="1" dirty="0"/>
            </a:p>
          </p:txBody>
        </p:sp>
      </p:grpSp>
      <p:grpSp>
        <p:nvGrpSpPr>
          <p:cNvPr id="299" name="Skupina 298"/>
          <p:cNvGrpSpPr/>
          <p:nvPr/>
        </p:nvGrpSpPr>
        <p:grpSpPr>
          <a:xfrm>
            <a:off x="347976" y="4413552"/>
            <a:ext cx="2313910" cy="1776873"/>
            <a:chOff x="523603" y="3749651"/>
            <a:chExt cx="2313910" cy="1776873"/>
          </a:xfrm>
        </p:grpSpPr>
        <p:grpSp>
          <p:nvGrpSpPr>
            <p:cNvPr id="300" name="Skupina 299"/>
            <p:cNvGrpSpPr/>
            <p:nvPr/>
          </p:nvGrpSpPr>
          <p:grpSpPr>
            <a:xfrm>
              <a:off x="523603" y="3749651"/>
              <a:ext cx="2313910" cy="1776873"/>
              <a:chOff x="523603" y="3749651"/>
              <a:chExt cx="2313910" cy="1776873"/>
            </a:xfrm>
          </p:grpSpPr>
          <p:sp>
            <p:nvSpPr>
              <p:cNvPr id="304" name="Rovnoramenný trojúhelník 303"/>
              <p:cNvSpPr/>
              <p:nvPr/>
            </p:nvSpPr>
            <p:spPr>
              <a:xfrm rot="2053654">
                <a:off x="821289" y="4163377"/>
                <a:ext cx="2016224" cy="562301"/>
              </a:xfrm>
              <a:prstGeom prst="triangle">
                <a:avLst>
                  <a:gd name="adj" fmla="val 36322"/>
                </a:avLst>
              </a:prstGeom>
              <a:solidFill>
                <a:schemeClr val="accent3"/>
              </a:solidFill>
              <a:ln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05" name="TextovéPole 304"/>
              <p:cNvSpPr txBox="1"/>
              <p:nvPr/>
            </p:nvSpPr>
            <p:spPr>
              <a:xfrm>
                <a:off x="523603" y="3930654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M</a:t>
                </a:r>
                <a:endParaRPr lang="cs-CZ" dirty="0"/>
              </a:p>
            </p:txBody>
          </p:sp>
          <p:sp>
            <p:nvSpPr>
              <p:cNvPr id="306" name="TextovéPole 305"/>
              <p:cNvSpPr txBox="1"/>
              <p:nvPr/>
            </p:nvSpPr>
            <p:spPr>
              <a:xfrm>
                <a:off x="2425120" y="5157192"/>
                <a:ext cx="3337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N</a:t>
                </a:r>
                <a:endParaRPr lang="cs-CZ" dirty="0"/>
              </a:p>
            </p:txBody>
          </p:sp>
          <p:sp>
            <p:nvSpPr>
              <p:cNvPr id="307" name="TextovéPole 306"/>
              <p:cNvSpPr txBox="1"/>
              <p:nvPr/>
            </p:nvSpPr>
            <p:spPr>
              <a:xfrm>
                <a:off x="1687116" y="3749651"/>
                <a:ext cx="336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O</a:t>
                </a:r>
                <a:endParaRPr lang="cs-CZ" dirty="0"/>
              </a:p>
            </p:txBody>
          </p:sp>
        </p:grpSp>
        <p:sp>
          <p:nvSpPr>
            <p:cNvPr id="301" name="TextovéPole 300"/>
            <p:cNvSpPr txBox="1"/>
            <p:nvPr/>
          </p:nvSpPr>
          <p:spPr>
            <a:xfrm>
              <a:off x="931589" y="4609090"/>
              <a:ext cx="840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65 mm</a:t>
              </a:r>
              <a:endParaRPr lang="cs-CZ" b="1" dirty="0"/>
            </a:p>
          </p:txBody>
        </p:sp>
        <p:sp>
          <p:nvSpPr>
            <p:cNvPr id="302" name="TextovéPole 301"/>
            <p:cNvSpPr txBox="1"/>
            <p:nvPr/>
          </p:nvSpPr>
          <p:spPr>
            <a:xfrm>
              <a:off x="993823" y="3760274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3 cm</a:t>
              </a:r>
              <a:endParaRPr lang="cs-CZ" b="1" dirty="0"/>
            </a:p>
          </p:txBody>
        </p:sp>
        <p:sp>
          <p:nvSpPr>
            <p:cNvPr id="303" name="TextovéPole 302"/>
            <p:cNvSpPr txBox="1"/>
            <p:nvPr/>
          </p:nvSpPr>
          <p:spPr>
            <a:xfrm>
              <a:off x="2005832" y="4236313"/>
              <a:ext cx="811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4,5 cm</a:t>
              </a:r>
              <a:endParaRPr lang="cs-CZ" b="1" dirty="0"/>
            </a:p>
          </p:txBody>
        </p:sp>
      </p:grpSp>
      <p:grpSp>
        <p:nvGrpSpPr>
          <p:cNvPr id="308" name="Skupina 307"/>
          <p:cNvGrpSpPr/>
          <p:nvPr/>
        </p:nvGrpSpPr>
        <p:grpSpPr>
          <a:xfrm>
            <a:off x="6205628" y="2481776"/>
            <a:ext cx="2265919" cy="1949127"/>
            <a:chOff x="6291884" y="1641503"/>
            <a:chExt cx="2265919" cy="1949127"/>
          </a:xfrm>
        </p:grpSpPr>
        <p:grpSp>
          <p:nvGrpSpPr>
            <p:cNvPr id="309" name="Skupina 308"/>
            <p:cNvGrpSpPr/>
            <p:nvPr/>
          </p:nvGrpSpPr>
          <p:grpSpPr>
            <a:xfrm>
              <a:off x="6291884" y="1700808"/>
              <a:ext cx="2265919" cy="1889822"/>
              <a:chOff x="6291884" y="1700808"/>
              <a:chExt cx="2265919" cy="1889822"/>
            </a:xfrm>
          </p:grpSpPr>
          <p:sp>
            <p:nvSpPr>
              <p:cNvPr id="313" name="Rovnoramenný trojúhelník 312"/>
              <p:cNvSpPr/>
              <p:nvPr/>
            </p:nvSpPr>
            <p:spPr>
              <a:xfrm rot="19339073">
                <a:off x="6291884" y="2111408"/>
                <a:ext cx="2016224" cy="562301"/>
              </a:xfrm>
              <a:prstGeom prst="triangle">
                <a:avLst>
                  <a:gd name="adj" fmla="val 36322"/>
                </a:avLst>
              </a:prstGeom>
              <a:solidFill>
                <a:schemeClr val="accent3"/>
              </a:solidFill>
              <a:ln/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314" name="TextovéPole 313"/>
              <p:cNvSpPr txBox="1"/>
              <p:nvPr/>
            </p:nvSpPr>
            <p:spPr>
              <a:xfrm>
                <a:off x="7164288" y="1700808"/>
                <a:ext cx="2584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J</a:t>
                </a:r>
                <a:endParaRPr lang="cs-CZ" dirty="0"/>
              </a:p>
            </p:txBody>
          </p:sp>
          <p:sp>
            <p:nvSpPr>
              <p:cNvPr id="315" name="TextovéPole 314"/>
              <p:cNvSpPr txBox="1"/>
              <p:nvPr/>
            </p:nvSpPr>
            <p:spPr>
              <a:xfrm>
                <a:off x="6479188" y="3221298"/>
                <a:ext cx="3048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K</a:t>
                </a:r>
                <a:endParaRPr lang="cs-CZ" dirty="0"/>
              </a:p>
            </p:txBody>
          </p:sp>
          <p:sp>
            <p:nvSpPr>
              <p:cNvPr id="316" name="TextovéPole 315"/>
              <p:cNvSpPr txBox="1"/>
              <p:nvPr/>
            </p:nvSpPr>
            <p:spPr>
              <a:xfrm>
                <a:off x="8275353" y="1812558"/>
                <a:ext cx="2824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L</a:t>
                </a:r>
                <a:endParaRPr lang="cs-CZ" dirty="0"/>
              </a:p>
            </p:txBody>
          </p:sp>
        </p:grpSp>
        <p:sp>
          <p:nvSpPr>
            <p:cNvPr id="310" name="TextovéPole 309"/>
            <p:cNvSpPr txBox="1"/>
            <p:nvPr/>
          </p:nvSpPr>
          <p:spPr>
            <a:xfrm>
              <a:off x="7463912" y="2572610"/>
              <a:ext cx="811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6,5 cm</a:t>
              </a:r>
              <a:endParaRPr lang="cs-CZ" b="1" dirty="0"/>
            </a:p>
          </p:txBody>
        </p:sp>
        <p:sp>
          <p:nvSpPr>
            <p:cNvPr id="311" name="TextovéPole 310"/>
            <p:cNvSpPr txBox="1"/>
            <p:nvPr/>
          </p:nvSpPr>
          <p:spPr>
            <a:xfrm>
              <a:off x="7577725" y="1641503"/>
              <a:ext cx="583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3cm</a:t>
              </a:r>
              <a:endParaRPr lang="cs-CZ" b="1" dirty="0"/>
            </a:p>
          </p:txBody>
        </p:sp>
        <p:sp>
          <p:nvSpPr>
            <p:cNvPr id="312" name="TextovéPole 311"/>
            <p:cNvSpPr txBox="1"/>
            <p:nvPr/>
          </p:nvSpPr>
          <p:spPr>
            <a:xfrm>
              <a:off x="6355524" y="2005785"/>
              <a:ext cx="8931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 </a:t>
              </a:r>
              <a:r>
                <a:rPr lang="cs-CZ" b="1" dirty="0" smtClean="0"/>
                <a:t>45 mm</a:t>
              </a:r>
              <a:endParaRPr lang="cs-CZ" b="1" dirty="0"/>
            </a:p>
          </p:txBody>
        </p:sp>
      </p:grpSp>
      <p:grpSp>
        <p:nvGrpSpPr>
          <p:cNvPr id="317" name="Skupina 316"/>
          <p:cNvGrpSpPr/>
          <p:nvPr/>
        </p:nvGrpSpPr>
        <p:grpSpPr>
          <a:xfrm>
            <a:off x="2480953" y="4333216"/>
            <a:ext cx="2192349" cy="2143847"/>
            <a:chOff x="2747945" y="3942818"/>
            <a:chExt cx="2192349" cy="2143847"/>
          </a:xfrm>
        </p:grpSpPr>
        <p:grpSp>
          <p:nvGrpSpPr>
            <p:cNvPr id="318" name="Skupina 317"/>
            <p:cNvGrpSpPr/>
            <p:nvPr/>
          </p:nvGrpSpPr>
          <p:grpSpPr>
            <a:xfrm>
              <a:off x="2747945" y="3942818"/>
              <a:ext cx="2192349" cy="2143847"/>
              <a:chOff x="2764172" y="3920343"/>
              <a:chExt cx="2192349" cy="2143847"/>
            </a:xfrm>
          </p:grpSpPr>
          <p:sp>
            <p:nvSpPr>
              <p:cNvPr id="324" name="Rovnoramenný trojúhelník 323"/>
              <p:cNvSpPr/>
              <p:nvPr/>
            </p:nvSpPr>
            <p:spPr>
              <a:xfrm rot="4999703">
                <a:off x="3088036" y="4087683"/>
                <a:ext cx="1512168" cy="1512399"/>
              </a:xfrm>
              <a:prstGeom prst="triangle">
                <a:avLst>
                  <a:gd name="adj" fmla="val 75912"/>
                </a:avLst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25" name="TextovéPole 324"/>
              <p:cNvSpPr txBox="1"/>
              <p:nvPr/>
            </p:nvSpPr>
            <p:spPr>
              <a:xfrm>
                <a:off x="2764172" y="3920343"/>
                <a:ext cx="3032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P</a:t>
                </a:r>
                <a:endParaRPr lang="cs-CZ" dirty="0"/>
              </a:p>
            </p:txBody>
          </p:sp>
          <p:sp>
            <p:nvSpPr>
              <p:cNvPr id="326" name="TextovéPole 325"/>
              <p:cNvSpPr txBox="1"/>
              <p:nvPr/>
            </p:nvSpPr>
            <p:spPr>
              <a:xfrm>
                <a:off x="2961761" y="5694858"/>
                <a:ext cx="3401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Q</a:t>
                </a:r>
                <a:endParaRPr lang="cs-CZ" dirty="0"/>
              </a:p>
            </p:txBody>
          </p:sp>
          <p:sp>
            <p:nvSpPr>
              <p:cNvPr id="327" name="TextovéPole 326"/>
              <p:cNvSpPr txBox="1"/>
              <p:nvPr/>
            </p:nvSpPr>
            <p:spPr>
              <a:xfrm>
                <a:off x="4646821" y="4972526"/>
                <a:ext cx="3097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R</a:t>
                </a:r>
                <a:endParaRPr lang="cs-CZ" dirty="0"/>
              </a:p>
            </p:txBody>
          </p:sp>
        </p:grpSp>
        <p:sp>
          <p:nvSpPr>
            <p:cNvPr id="319" name="TextovéPole 318"/>
            <p:cNvSpPr txBox="1"/>
            <p:nvPr/>
          </p:nvSpPr>
          <p:spPr>
            <a:xfrm>
              <a:off x="3725798" y="5376057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 cm</a:t>
              </a:r>
              <a:endParaRPr lang="cs-CZ" b="1" dirty="0"/>
            </a:p>
          </p:txBody>
        </p:sp>
        <p:sp>
          <p:nvSpPr>
            <p:cNvPr id="320" name="Oblouk 319"/>
            <p:cNvSpPr/>
            <p:nvPr/>
          </p:nvSpPr>
          <p:spPr>
            <a:xfrm>
              <a:off x="2875243" y="5341858"/>
              <a:ext cx="519128" cy="537666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1" name="Oblouk 320"/>
            <p:cNvSpPr/>
            <p:nvPr/>
          </p:nvSpPr>
          <p:spPr>
            <a:xfrm rot="13765849">
              <a:off x="4140072" y="4885681"/>
              <a:ext cx="519128" cy="537666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2" name="TextovéPole 321"/>
            <p:cNvSpPr txBox="1"/>
            <p:nvPr/>
          </p:nvSpPr>
          <p:spPr>
            <a:xfrm>
              <a:off x="3197867" y="5154514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76°</a:t>
              </a:r>
              <a:endParaRPr lang="cs-CZ" b="1" dirty="0"/>
            </a:p>
          </p:txBody>
        </p:sp>
        <p:sp>
          <p:nvSpPr>
            <p:cNvPr id="323" name="TextovéPole 322"/>
            <p:cNvSpPr txBox="1"/>
            <p:nvPr/>
          </p:nvSpPr>
          <p:spPr>
            <a:xfrm>
              <a:off x="3752359" y="4903512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56°</a:t>
              </a:r>
              <a:endParaRPr lang="cs-CZ" b="1" dirty="0"/>
            </a:p>
          </p:txBody>
        </p:sp>
      </p:grpSp>
      <p:grpSp>
        <p:nvGrpSpPr>
          <p:cNvPr id="328" name="Skupina 327"/>
          <p:cNvGrpSpPr/>
          <p:nvPr/>
        </p:nvGrpSpPr>
        <p:grpSpPr>
          <a:xfrm>
            <a:off x="6446575" y="4411030"/>
            <a:ext cx="2098083" cy="2167761"/>
            <a:chOff x="6355524" y="3896429"/>
            <a:chExt cx="2098083" cy="2167761"/>
          </a:xfrm>
        </p:grpSpPr>
        <p:sp>
          <p:nvSpPr>
            <p:cNvPr id="329" name="Rovnoramenný trojúhelník 328"/>
            <p:cNvSpPr/>
            <p:nvPr/>
          </p:nvSpPr>
          <p:spPr>
            <a:xfrm rot="4999703">
              <a:off x="6686029" y="4147313"/>
              <a:ext cx="1512168" cy="1512399"/>
            </a:xfrm>
            <a:prstGeom prst="triangle">
              <a:avLst>
                <a:gd name="adj" fmla="val 75912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30" name="TextovéPole 329"/>
            <p:cNvSpPr txBox="1"/>
            <p:nvPr/>
          </p:nvSpPr>
          <p:spPr>
            <a:xfrm>
              <a:off x="6355524" y="3896429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X</a:t>
              </a:r>
              <a:endParaRPr lang="cs-CZ" dirty="0"/>
            </a:p>
          </p:txBody>
        </p:sp>
        <p:sp>
          <p:nvSpPr>
            <p:cNvPr id="331" name="TextovéPole 330"/>
            <p:cNvSpPr txBox="1"/>
            <p:nvPr/>
          </p:nvSpPr>
          <p:spPr>
            <a:xfrm>
              <a:off x="6520447" y="5694858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Y</a:t>
              </a:r>
              <a:endParaRPr lang="cs-CZ" dirty="0"/>
            </a:p>
          </p:txBody>
        </p:sp>
        <p:sp>
          <p:nvSpPr>
            <p:cNvPr id="332" name="TextovéPole 331"/>
            <p:cNvSpPr txBox="1"/>
            <p:nvPr/>
          </p:nvSpPr>
          <p:spPr>
            <a:xfrm>
              <a:off x="8161539" y="4202929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Z</a:t>
              </a:r>
              <a:endParaRPr lang="cs-CZ" dirty="0"/>
            </a:p>
          </p:txBody>
        </p:sp>
        <p:sp>
          <p:nvSpPr>
            <p:cNvPr id="333" name="Oblouk 332"/>
            <p:cNvSpPr/>
            <p:nvPr/>
          </p:nvSpPr>
          <p:spPr>
            <a:xfrm rot="5400000">
              <a:off x="6364793" y="3997448"/>
              <a:ext cx="519128" cy="537666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34" name="TextovéPole 333"/>
            <p:cNvSpPr txBox="1"/>
            <p:nvPr/>
          </p:nvSpPr>
          <p:spPr>
            <a:xfrm>
              <a:off x="7057625" y="3966492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 cm</a:t>
              </a:r>
              <a:endParaRPr lang="cs-CZ" b="1" dirty="0"/>
            </a:p>
          </p:txBody>
        </p:sp>
        <p:sp>
          <p:nvSpPr>
            <p:cNvPr id="335" name="Oblouk 334"/>
            <p:cNvSpPr/>
            <p:nvPr/>
          </p:nvSpPr>
          <p:spPr>
            <a:xfrm rot="11759413">
              <a:off x="7641738" y="4187630"/>
              <a:ext cx="519128" cy="537666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36" name="TextovéPole 335"/>
            <p:cNvSpPr txBox="1"/>
            <p:nvPr/>
          </p:nvSpPr>
          <p:spPr>
            <a:xfrm>
              <a:off x="7291157" y="4479852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56°</a:t>
              </a:r>
              <a:endParaRPr lang="cs-CZ" b="1" dirty="0"/>
            </a:p>
          </p:txBody>
        </p:sp>
        <p:sp>
          <p:nvSpPr>
            <p:cNvPr id="337" name="TextovéPole 336"/>
            <p:cNvSpPr txBox="1"/>
            <p:nvPr/>
          </p:nvSpPr>
          <p:spPr>
            <a:xfrm>
              <a:off x="6666083" y="4405355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76°</a:t>
              </a:r>
              <a:endParaRPr lang="cs-CZ" b="1" dirty="0"/>
            </a:p>
          </p:txBody>
        </p:sp>
      </p:grpSp>
      <p:grpSp>
        <p:nvGrpSpPr>
          <p:cNvPr id="338" name="Skupina 337"/>
          <p:cNvGrpSpPr/>
          <p:nvPr/>
        </p:nvGrpSpPr>
        <p:grpSpPr>
          <a:xfrm>
            <a:off x="1912860" y="3001692"/>
            <a:ext cx="2447224" cy="1214700"/>
            <a:chOff x="2066244" y="2223800"/>
            <a:chExt cx="2447224" cy="1214700"/>
          </a:xfrm>
        </p:grpSpPr>
        <p:sp>
          <p:nvSpPr>
            <p:cNvPr id="339" name="TextovéPole 338"/>
            <p:cNvSpPr txBox="1"/>
            <p:nvPr/>
          </p:nvSpPr>
          <p:spPr>
            <a:xfrm>
              <a:off x="3795480" y="2223800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D</a:t>
              </a:r>
            </a:p>
          </p:txBody>
        </p:sp>
        <p:sp>
          <p:nvSpPr>
            <p:cNvPr id="340" name="TextovéPole 339"/>
            <p:cNvSpPr txBox="1"/>
            <p:nvPr/>
          </p:nvSpPr>
          <p:spPr>
            <a:xfrm>
              <a:off x="2066244" y="3005098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E</a:t>
              </a:r>
              <a:endParaRPr lang="cs-CZ" dirty="0"/>
            </a:p>
          </p:txBody>
        </p:sp>
        <p:sp>
          <p:nvSpPr>
            <p:cNvPr id="341" name="TextovéPole 340"/>
            <p:cNvSpPr txBox="1"/>
            <p:nvPr/>
          </p:nvSpPr>
          <p:spPr>
            <a:xfrm>
              <a:off x="3904647" y="300509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F</a:t>
              </a:r>
              <a:endParaRPr lang="cs-CZ" dirty="0"/>
            </a:p>
          </p:txBody>
        </p:sp>
        <p:grpSp>
          <p:nvGrpSpPr>
            <p:cNvPr id="342" name="Skupina 341"/>
            <p:cNvGrpSpPr/>
            <p:nvPr/>
          </p:nvGrpSpPr>
          <p:grpSpPr>
            <a:xfrm>
              <a:off x="2308621" y="2445384"/>
              <a:ext cx="2204847" cy="993116"/>
              <a:chOff x="2363120" y="2475291"/>
              <a:chExt cx="2204847" cy="993116"/>
            </a:xfrm>
          </p:grpSpPr>
          <p:sp>
            <p:nvSpPr>
              <p:cNvPr id="343" name="TextovéPole 342"/>
              <p:cNvSpPr txBox="1"/>
              <p:nvPr/>
            </p:nvSpPr>
            <p:spPr>
              <a:xfrm>
                <a:off x="2633345" y="2475291"/>
                <a:ext cx="8402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55 mm</a:t>
                </a:r>
                <a:endParaRPr lang="cs-CZ" b="1" dirty="0"/>
              </a:p>
            </p:txBody>
          </p:sp>
          <p:sp>
            <p:nvSpPr>
              <p:cNvPr id="344" name="TextovéPole 343"/>
              <p:cNvSpPr txBox="1"/>
              <p:nvPr/>
            </p:nvSpPr>
            <p:spPr>
              <a:xfrm>
                <a:off x="3931254" y="2654422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2 cm</a:t>
                </a:r>
                <a:endParaRPr lang="cs-CZ" b="1" dirty="0"/>
              </a:p>
            </p:txBody>
          </p:sp>
          <p:grpSp>
            <p:nvGrpSpPr>
              <p:cNvPr id="345" name="Skupina 344"/>
              <p:cNvGrpSpPr/>
              <p:nvPr/>
            </p:nvGrpSpPr>
            <p:grpSpPr>
              <a:xfrm>
                <a:off x="2363120" y="2557825"/>
                <a:ext cx="1808375" cy="910582"/>
                <a:chOff x="2363120" y="2557825"/>
                <a:chExt cx="1808375" cy="910582"/>
              </a:xfrm>
            </p:grpSpPr>
            <p:sp>
              <p:nvSpPr>
                <p:cNvPr id="346" name="Rovnoramenný trojúhelník 345"/>
                <p:cNvSpPr/>
                <p:nvPr/>
              </p:nvSpPr>
              <p:spPr>
                <a:xfrm>
                  <a:off x="2363120" y="2557825"/>
                  <a:ext cx="1584176" cy="631939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5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347" name="Oblouk 346"/>
                <p:cNvSpPr/>
                <p:nvPr/>
              </p:nvSpPr>
              <p:spPr>
                <a:xfrm rot="16418470">
                  <a:off x="3678648" y="2975559"/>
                  <a:ext cx="504056" cy="481639"/>
                </a:xfrm>
                <a:prstGeom prst="arc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348" name="TextovéPole 347"/>
                <p:cNvSpPr txBox="1"/>
                <p:nvPr/>
              </p:nvSpPr>
              <p:spPr>
                <a:xfrm>
                  <a:off x="3730388" y="2873794"/>
                  <a:ext cx="24558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/>
                    <a:t>.</a:t>
                  </a:r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1" name="TextovéPole 350"/>
              <p:cNvSpPr txBox="1"/>
              <p:nvPr/>
            </p:nvSpPr>
            <p:spPr>
              <a:xfrm>
                <a:off x="460242" y="1196752"/>
                <a:ext cx="252562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∆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cs-CZ" i="1" smtClean="0">
                        <a:latin typeface="Cambria Math"/>
                        <a:ea typeface="Cambria Math"/>
                      </a:rPr>
                      <m:t>≅∆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𝐻𝐼𝐺</m:t>
                    </m:r>
                  </m:oMath>
                </a14:m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dirty="0" smtClean="0">
                            <a:latin typeface="Cambria Math"/>
                          </a:rPr>
                          <m:t>𝑠𝑢𝑠</m:t>
                        </m:r>
                      </m:e>
                    </m:d>
                    <m:r>
                      <a:rPr lang="cs-CZ" b="0" i="1" dirty="0" smtClean="0">
                        <a:latin typeface="Cambria Math"/>
                      </a:rPr>
                      <m:t> </m:t>
                    </m:r>
                  </m:oMath>
                </a14:m>
                <a:endParaRPr lang="cs-CZ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𝐷𝐸𝐹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≅∆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𝑆𝑈𝑇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𝑆𝑠𝑢</m:t>
                          </m:r>
                        </m:e>
                      </m:d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𝐽𝐾𝐿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≅ 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𝑂𝑁𝑀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𝑠𝑠𝑠</m:t>
                          </m:r>
                        </m:e>
                      </m:d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𝑃𝑄𝑅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≅ 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𝑌𝑋𝑍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(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𝑢𝑠𝑢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51" name="TextovéPole 3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42" y="1196752"/>
                <a:ext cx="2525628" cy="1200329"/>
              </a:xfrm>
              <a:prstGeom prst="rect">
                <a:avLst/>
              </a:prstGeom>
              <a:blipFill rotWithShape="1">
                <a:blip r:embed="rId2"/>
                <a:stretch>
                  <a:fillRect b="-30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2: Rozhodni, zda jsou trojúhelníky ABC a XYZ shodné. Pokud ano, jejich shodnost zdůvodni a zapiš.</a:t>
            </a: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844824"/>
                <a:ext cx="8568952" cy="4525963"/>
              </a:xfrm>
            </p:spPr>
            <p:txBody>
              <a:bodyPr>
                <a:normAutofit fontScale="47500" lnSpcReduction="20000"/>
              </a:bodyPr>
              <a:lstStyle/>
              <a:p>
                <a:pPr marL="514350" indent="-514350">
                  <a:lnSpc>
                    <a:spcPct val="17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58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b="0" i="1" smtClean="0">
                            <a:latin typeface="Cambria Math"/>
                          </a:rPr>
                          <m:t>𝐴𝐶</m:t>
                        </m:r>
                      </m:e>
                    </m:d>
                    <m:r>
                      <a:rPr lang="cs-CZ" sz="5800" b="0" i="1" smtClean="0">
                        <a:latin typeface="Cambria Math"/>
                      </a:rPr>
                      <m:t>=3,5 </m:t>
                    </m:r>
                    <m:r>
                      <a:rPr lang="cs-CZ" sz="5800" b="0" i="1" smtClean="0">
                        <a:latin typeface="Cambria Math"/>
                      </a:rPr>
                      <m:t>𝑐𝑚</m:t>
                    </m:r>
                    <m:r>
                      <a:rPr lang="cs-CZ" sz="58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5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5800" b="0" i="1" smtClean="0">
                            <a:latin typeface="Cambria Math"/>
                            <a:ea typeface="Cambria Math"/>
                          </a:rPr>
                          <m:t>𝐴𝐵𝐶</m:t>
                        </m:r>
                      </m:e>
                    </m:d>
                    <m:r>
                      <a:rPr lang="cs-CZ" sz="5800" b="0" i="1" smtClean="0">
                        <a:latin typeface="Cambria Math"/>
                      </a:rPr>
                      <m:t>=32°, </m:t>
                    </m:r>
                    <m:d>
                      <m:dPr>
                        <m:begChr m:val="|"/>
                        <m:endChr m:val="|"/>
                        <m:ctrlPr>
                          <a:rPr lang="cs-CZ" sz="5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5800" i="1">
                            <a:latin typeface="Cambria Math"/>
                            <a:ea typeface="Cambria Math"/>
                          </a:rPr>
                          <m:t>𝐶𝐴𝐵</m:t>
                        </m:r>
                      </m:e>
                    </m:d>
                    <m:r>
                      <a:rPr lang="cs-CZ" sz="5800" b="0" i="1" smtClean="0">
                        <a:latin typeface="Cambria Math"/>
                      </a:rPr>
                      <m:t>=65°</m:t>
                    </m:r>
                  </m:oMath>
                </a14:m>
                <a:r>
                  <a:rPr lang="cs-CZ" sz="58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58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b="0" i="1" smtClean="0">
                            <a:latin typeface="Cambria Math"/>
                          </a:rPr>
                          <m:t>𝑌𝑍</m:t>
                        </m:r>
                      </m:e>
                    </m:d>
                    <m:r>
                      <a:rPr lang="cs-CZ" sz="5800" b="0" i="1" smtClean="0">
                        <a:latin typeface="Cambria Math"/>
                      </a:rPr>
                      <m:t>=35 </m:t>
                    </m:r>
                    <m:r>
                      <a:rPr lang="cs-CZ" sz="5800" b="0" i="1" smtClean="0">
                        <a:latin typeface="Cambria Math"/>
                      </a:rPr>
                      <m:t>𝑚𝑚</m:t>
                    </m:r>
                    <m:r>
                      <a:rPr lang="cs-CZ" sz="58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5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5800" b="0" i="1" smtClean="0">
                            <a:latin typeface="Cambria Math"/>
                            <a:ea typeface="Cambria Math"/>
                          </a:rPr>
                          <m:t>𝑋𝑌𝑍</m:t>
                        </m:r>
                      </m:e>
                    </m:d>
                    <m:r>
                      <a:rPr lang="cs-CZ" sz="5800" b="0" i="1" smtClean="0">
                        <a:latin typeface="Cambria Math"/>
                      </a:rPr>
                      <m:t>=83°, </m:t>
                    </m:r>
                    <m:d>
                      <m:dPr>
                        <m:begChr m:val="|"/>
                        <m:endChr m:val="|"/>
                        <m:ctrlPr>
                          <a:rPr lang="cs-CZ" sz="5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5800" b="0" i="1" smtClean="0">
                            <a:latin typeface="Cambria Math"/>
                            <a:ea typeface="Cambria Math"/>
                          </a:rPr>
                          <m:t>𝑌𝑋𝑍</m:t>
                        </m:r>
                      </m:e>
                    </m:d>
                    <m:r>
                      <a:rPr lang="cs-CZ" sz="5800" b="0" i="1" smtClean="0">
                        <a:latin typeface="Cambria Math"/>
                      </a:rPr>
                      <m:t>=</m:t>
                    </m:r>
                    <m:r>
                      <a:rPr lang="cs-CZ" sz="5800" i="1">
                        <a:latin typeface="Cambria Math"/>
                        <a:ea typeface="Cambria Math"/>
                      </a:rPr>
                      <m:t>32°</m:t>
                    </m:r>
                  </m:oMath>
                </a14:m>
                <a:endParaRPr lang="cs-CZ" sz="5800" dirty="0" smtClean="0">
                  <a:ea typeface="Cambria Math"/>
                </a:endParaRPr>
              </a:p>
              <a:p>
                <a:pPr marL="514350" indent="-514350">
                  <a:lnSpc>
                    <a:spcPct val="17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58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5800" i="1">
                            <a:latin typeface="Cambria Math"/>
                            <a:ea typeface="Cambria Math"/>
                          </a:rPr>
                          <m:t>𝐶𝐴𝐵</m:t>
                        </m:r>
                      </m:e>
                    </m:d>
                    <m:r>
                      <a:rPr lang="cs-CZ" sz="5800" b="0" i="1" dirty="0" smtClean="0">
                        <a:latin typeface="Cambria Math"/>
                      </a:rPr>
                      <m:t>=45°, </m:t>
                    </m:r>
                    <m:d>
                      <m:dPr>
                        <m:begChr m:val="|"/>
                        <m:endChr m:val="|"/>
                        <m:ctrlPr>
                          <a:rPr lang="cs-CZ" sz="5800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b="0" i="1" dirty="0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5800" b="0" i="1" dirty="0" smtClean="0">
                            <a:latin typeface="Cambria Math"/>
                            <a:ea typeface="Cambria Math"/>
                          </a:rPr>
                          <m:t>𝐴𝐶𝐵</m:t>
                        </m:r>
                      </m:e>
                    </m:d>
                    <m:r>
                      <a:rPr lang="cs-CZ" sz="5800" b="0" i="1" dirty="0" smtClean="0">
                        <a:latin typeface="Cambria Math"/>
                      </a:rPr>
                      <m:t>=111°,</m:t>
                    </m:r>
                  </m:oMath>
                </a14:m>
                <a:r>
                  <a:rPr lang="cs-CZ" sz="58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58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b="0" i="1" dirty="0" smtClean="0">
                            <a:latin typeface="Cambria Math"/>
                          </a:rPr>
                          <m:t>𝐴𝐶</m:t>
                        </m:r>
                      </m:e>
                    </m:d>
                    <m:r>
                      <a:rPr lang="cs-CZ" sz="5800" b="0" i="1" dirty="0" smtClean="0">
                        <a:latin typeface="Cambria Math"/>
                      </a:rPr>
                      <m:t>=5 </m:t>
                    </m:r>
                    <m:r>
                      <a:rPr lang="cs-CZ" sz="5800" b="0" i="1" dirty="0" smtClean="0">
                        <a:latin typeface="Cambria Math"/>
                      </a:rPr>
                      <m:t>𝑐𝑚</m:t>
                    </m:r>
                  </m:oMath>
                </a14:m>
                <a:r>
                  <a:rPr lang="cs-CZ" sz="5800" b="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5800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b="0" i="1" dirty="0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5800" b="0" i="1" dirty="0" smtClean="0">
                            <a:latin typeface="Cambria Math"/>
                            <a:ea typeface="Cambria Math"/>
                          </a:rPr>
                          <m:t>𝑋𝑍𝑌</m:t>
                        </m:r>
                      </m:e>
                    </m:d>
                    <m:r>
                      <a:rPr lang="cs-CZ" sz="5800" b="0" i="1" dirty="0" smtClean="0">
                        <a:latin typeface="Cambria Math"/>
                      </a:rPr>
                      <m:t>=111°, </m:t>
                    </m:r>
                    <m:d>
                      <m:dPr>
                        <m:begChr m:val="|"/>
                        <m:endChr m:val="|"/>
                        <m:ctrlPr>
                          <a:rPr lang="cs-CZ" sz="5800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b="0" i="1" dirty="0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5800" b="0" i="1" dirty="0" smtClean="0">
                            <a:latin typeface="Cambria Math"/>
                            <a:ea typeface="Cambria Math"/>
                          </a:rPr>
                          <m:t>𝑋𝑌𝑍</m:t>
                        </m:r>
                      </m:e>
                    </m:d>
                    <m:r>
                      <a:rPr lang="cs-CZ" sz="5800" b="0" i="1" dirty="0" smtClean="0">
                        <a:latin typeface="Cambria Math"/>
                      </a:rPr>
                      <m:t>=24°,  </m:t>
                    </m:r>
                    <m:d>
                      <m:dPr>
                        <m:begChr m:val="|"/>
                        <m:endChr m:val="|"/>
                        <m:ctrlPr>
                          <a:rPr lang="cs-CZ" sz="5800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5800" b="0" i="1" dirty="0" smtClean="0">
                            <a:latin typeface="Cambria Math"/>
                          </a:rPr>
                          <m:t>𝑍𝑌</m:t>
                        </m:r>
                      </m:e>
                    </m:d>
                    <m:r>
                      <a:rPr lang="cs-CZ" sz="5800" b="0" i="1" dirty="0" smtClean="0">
                        <a:latin typeface="Cambria Math"/>
                      </a:rPr>
                      <m:t>=5 </m:t>
                    </m:r>
                    <m:r>
                      <a:rPr lang="cs-CZ" sz="5800" b="0" i="1" dirty="0" smtClean="0">
                        <a:latin typeface="Cambria Math"/>
                      </a:rPr>
                      <m:t>𝑐𝑚</m:t>
                    </m:r>
                  </m:oMath>
                </a14:m>
                <a:endParaRPr lang="cs-CZ" sz="5800" b="0" dirty="0" smtClean="0"/>
              </a:p>
              <a:p>
                <a:pPr marL="514350" indent="-514350">
                  <a:buFont typeface="+mj-lt"/>
                  <a:buAutoNum type="alphaLcParenR"/>
                </a:pPr>
                <a:endParaRPr lang="cs-CZ" b="0" dirty="0" smtClean="0"/>
              </a:p>
              <a:p>
                <a:pPr marL="0" indent="0">
                  <a:buNone/>
                </a:pPr>
                <a:r>
                  <a:rPr lang="cs-CZ" dirty="0" smtClean="0"/>
                  <a:t>	</a:t>
                </a:r>
                <a:endParaRPr lang="cs-CZ" b="0" dirty="0" smtClean="0"/>
              </a:p>
              <a:p>
                <a:pPr marL="0" indent="0">
                  <a:buNone/>
                </a:pPr>
                <a:endParaRPr lang="cs-CZ" b="0" dirty="0" smtClean="0"/>
              </a:p>
              <a:p>
                <a:pPr marL="0" indent="0">
                  <a:buNone/>
                </a:pPr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0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r>
                  <a:rPr lang="cs-CZ" dirty="0" smtClean="0"/>
                  <a:t>	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844824"/>
                <a:ext cx="8568952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407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Řešení: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lphaLcParenR"/>
                </a:pP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≅ ∆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𝑍𝑋𝑌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(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𝑢𝑠𝑢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lphaLcParenR"/>
                </a:pPr>
                <a:endParaRPr lang="cs-CZ" dirty="0"/>
              </a:p>
              <a:p>
                <a:pPr marL="514350" indent="-514350">
                  <a:buFont typeface="+mj-lt"/>
                  <a:buAutoNum type="alphaLcParenR"/>
                </a:pPr>
                <a:endParaRPr lang="cs-CZ" dirty="0" smtClean="0"/>
              </a:p>
              <a:p>
                <a:pPr marL="514350" indent="-514350">
                  <a:buFont typeface="+mj-lt"/>
                  <a:buAutoNum type="alphaLcParenR"/>
                </a:pPr>
                <a:endParaRPr lang="cs-CZ" dirty="0"/>
              </a:p>
              <a:p>
                <a:pPr marL="514350" indent="-514350">
                  <a:buFont typeface="+mj-lt"/>
                  <a:buAutoNum type="alphaLcParenR"/>
                </a:pP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≅ ∆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𝑋𝑌𝑍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26" t="-188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Skupina 23"/>
          <p:cNvGrpSpPr/>
          <p:nvPr/>
        </p:nvGrpSpPr>
        <p:grpSpPr>
          <a:xfrm>
            <a:off x="815108" y="2153589"/>
            <a:ext cx="2734040" cy="1676072"/>
            <a:chOff x="837306" y="2339588"/>
            <a:chExt cx="2734040" cy="1676072"/>
          </a:xfrm>
        </p:grpSpPr>
        <p:sp>
          <p:nvSpPr>
            <p:cNvPr id="13" name="TextovéPole 12"/>
            <p:cNvSpPr txBox="1"/>
            <p:nvPr/>
          </p:nvSpPr>
          <p:spPr>
            <a:xfrm>
              <a:off x="1684876" y="2339588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C</a:t>
              </a:r>
              <a:endParaRPr lang="cs-CZ" b="1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1051372" y="3646328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A</a:t>
              </a:r>
              <a:endParaRPr lang="cs-CZ" b="1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3256836" y="3627436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B</a:t>
              </a:r>
              <a:endParaRPr lang="cs-CZ" b="1" dirty="0"/>
            </a:p>
          </p:txBody>
        </p:sp>
        <p:grpSp>
          <p:nvGrpSpPr>
            <p:cNvPr id="23" name="Skupina 22"/>
            <p:cNvGrpSpPr/>
            <p:nvPr/>
          </p:nvGrpSpPr>
          <p:grpSpPr>
            <a:xfrm>
              <a:off x="837306" y="2524254"/>
              <a:ext cx="2472990" cy="1412225"/>
              <a:chOff x="837306" y="2524254"/>
              <a:chExt cx="2472990" cy="1412225"/>
            </a:xfrm>
          </p:grpSpPr>
          <p:grpSp>
            <p:nvGrpSpPr>
              <p:cNvPr id="22" name="Skupina 21"/>
              <p:cNvGrpSpPr/>
              <p:nvPr/>
            </p:nvGrpSpPr>
            <p:grpSpPr>
              <a:xfrm>
                <a:off x="837306" y="2524254"/>
                <a:ext cx="2472990" cy="1412225"/>
                <a:chOff x="837306" y="2524254"/>
                <a:chExt cx="2472990" cy="1412225"/>
              </a:xfrm>
            </p:grpSpPr>
            <p:grpSp>
              <p:nvGrpSpPr>
                <p:cNvPr id="12" name="Skupina 11"/>
                <p:cNvGrpSpPr/>
                <p:nvPr/>
              </p:nvGrpSpPr>
              <p:grpSpPr>
                <a:xfrm>
                  <a:off x="1277467" y="2524254"/>
                  <a:ext cx="2032829" cy="1412225"/>
                  <a:chOff x="1243027" y="2484827"/>
                  <a:chExt cx="2032829" cy="1412225"/>
                </a:xfrm>
              </p:grpSpPr>
              <p:sp>
                <p:nvSpPr>
                  <p:cNvPr id="4" name="Rovnoramenný trojúhelník 3"/>
                  <p:cNvSpPr/>
                  <p:nvPr/>
                </p:nvSpPr>
                <p:spPr>
                  <a:xfrm>
                    <a:off x="1331640" y="2708920"/>
                    <a:ext cx="1944216" cy="1008112"/>
                  </a:xfrm>
                  <a:prstGeom prst="triangle">
                    <a:avLst>
                      <a:gd name="adj" fmla="val 26092"/>
                    </a:avLst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 dirty="0"/>
                  </a:p>
                </p:txBody>
              </p:sp>
              <p:cxnSp>
                <p:nvCxnSpPr>
                  <p:cNvPr id="6" name="Přímá spojnice 5"/>
                  <p:cNvCxnSpPr>
                    <a:stCxn id="4" idx="2"/>
                    <a:endCxn id="4" idx="0"/>
                  </p:cNvCxnSpPr>
                  <p:nvPr/>
                </p:nvCxnSpPr>
                <p:spPr>
                  <a:xfrm flipV="1">
                    <a:off x="1331640" y="2708920"/>
                    <a:ext cx="507285" cy="1008112"/>
                  </a:xfrm>
                  <a:prstGeom prst="line">
                    <a:avLst/>
                  </a:prstGeom>
                  <a:ln w="444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" name="Oblouk 8"/>
                  <p:cNvSpPr/>
                  <p:nvPr/>
                </p:nvSpPr>
                <p:spPr>
                  <a:xfrm>
                    <a:off x="1243027" y="3537012"/>
                    <a:ext cx="360040" cy="360040"/>
                  </a:xfrm>
                  <a:prstGeom prst="arc">
                    <a:avLst/>
                  </a:prstGeom>
                  <a:ln w="444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  <p:sp>
                <p:nvSpPr>
                  <p:cNvPr id="11" name="Oblouk 10"/>
                  <p:cNvSpPr/>
                  <p:nvPr/>
                </p:nvSpPr>
                <p:spPr>
                  <a:xfrm rot="7715640">
                    <a:off x="1657523" y="2508628"/>
                    <a:ext cx="448186" cy="400584"/>
                  </a:xfrm>
                  <a:prstGeom prst="arc">
                    <a:avLst/>
                  </a:prstGeom>
                  <a:ln w="444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</p:grpSp>
            <p:sp>
              <p:nvSpPr>
                <p:cNvPr id="16" name="TextovéPole 15"/>
                <p:cNvSpPr txBox="1"/>
                <p:nvPr/>
              </p:nvSpPr>
              <p:spPr>
                <a:xfrm>
                  <a:off x="837306" y="2884294"/>
                  <a:ext cx="8114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 smtClean="0"/>
                    <a:t>3,5 cm</a:t>
                  </a:r>
                  <a:endParaRPr lang="cs-CZ" b="1" dirty="0"/>
                </a:p>
              </p:txBody>
            </p:sp>
            <p:sp>
              <p:nvSpPr>
                <p:cNvPr id="17" name="TextovéPole 16"/>
                <p:cNvSpPr txBox="1"/>
                <p:nvPr/>
              </p:nvSpPr>
              <p:spPr>
                <a:xfrm>
                  <a:off x="1498227" y="3347700"/>
                  <a:ext cx="4972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 smtClean="0"/>
                    <a:t>65°</a:t>
                  </a:r>
                  <a:endParaRPr lang="cs-CZ" b="1" dirty="0"/>
                </a:p>
              </p:txBody>
            </p:sp>
            <p:sp>
              <p:nvSpPr>
                <p:cNvPr id="18" name="TextovéPole 17"/>
                <p:cNvSpPr txBox="1"/>
                <p:nvPr/>
              </p:nvSpPr>
              <p:spPr>
                <a:xfrm>
                  <a:off x="1684876" y="2888228"/>
                  <a:ext cx="4972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 smtClean="0"/>
                    <a:t>83°</a:t>
                  </a:r>
                  <a:endParaRPr lang="cs-CZ" b="1" dirty="0"/>
                </a:p>
              </p:txBody>
            </p:sp>
            <p:sp>
              <p:nvSpPr>
                <p:cNvPr id="19" name="Oblouk 18"/>
                <p:cNvSpPr/>
                <p:nvPr/>
              </p:nvSpPr>
              <p:spPr>
                <a:xfrm rot="15197178">
                  <a:off x="2878823" y="3532149"/>
                  <a:ext cx="320889" cy="357975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20" name="TextovéPole 19"/>
              <p:cNvSpPr txBox="1"/>
              <p:nvPr/>
            </p:nvSpPr>
            <p:spPr>
              <a:xfrm>
                <a:off x="2483768" y="3391773"/>
                <a:ext cx="497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32°</a:t>
                </a:r>
                <a:endParaRPr lang="cs-CZ" b="1" dirty="0"/>
              </a:p>
            </p:txBody>
          </p:sp>
        </p:grpSp>
      </p:grpSp>
      <p:grpSp>
        <p:nvGrpSpPr>
          <p:cNvPr id="25" name="Skupina 24"/>
          <p:cNvGrpSpPr/>
          <p:nvPr/>
        </p:nvGrpSpPr>
        <p:grpSpPr>
          <a:xfrm rot="8684155">
            <a:off x="4616307" y="2571016"/>
            <a:ext cx="2734040" cy="1676072"/>
            <a:chOff x="837306" y="2339588"/>
            <a:chExt cx="2734040" cy="1676072"/>
          </a:xfrm>
        </p:grpSpPr>
        <p:sp>
          <p:nvSpPr>
            <p:cNvPr id="26" name="TextovéPole 25"/>
            <p:cNvSpPr txBox="1"/>
            <p:nvPr/>
          </p:nvSpPr>
          <p:spPr>
            <a:xfrm rot="12915845">
              <a:off x="1684876" y="2339588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Y</a:t>
              </a:r>
              <a:endParaRPr lang="cs-CZ" b="1" dirty="0"/>
            </a:p>
          </p:txBody>
        </p:sp>
        <p:sp>
          <p:nvSpPr>
            <p:cNvPr id="27" name="TextovéPole 26"/>
            <p:cNvSpPr txBox="1"/>
            <p:nvPr/>
          </p:nvSpPr>
          <p:spPr>
            <a:xfrm rot="12741437">
              <a:off x="1051372" y="3646328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Z</a:t>
              </a:r>
              <a:endParaRPr lang="cs-CZ" b="1" dirty="0"/>
            </a:p>
          </p:txBody>
        </p:sp>
        <p:sp>
          <p:nvSpPr>
            <p:cNvPr id="28" name="TextovéPole 27"/>
            <p:cNvSpPr txBox="1"/>
            <p:nvPr/>
          </p:nvSpPr>
          <p:spPr>
            <a:xfrm rot="12915845">
              <a:off x="3256836" y="3627436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X</a:t>
              </a:r>
              <a:endParaRPr lang="cs-CZ" b="1" dirty="0"/>
            </a:p>
          </p:txBody>
        </p:sp>
        <p:grpSp>
          <p:nvGrpSpPr>
            <p:cNvPr id="29" name="Skupina 28"/>
            <p:cNvGrpSpPr/>
            <p:nvPr/>
          </p:nvGrpSpPr>
          <p:grpSpPr>
            <a:xfrm>
              <a:off x="837306" y="2524254"/>
              <a:ext cx="2472990" cy="1412225"/>
              <a:chOff x="837306" y="2524254"/>
              <a:chExt cx="2472990" cy="1412225"/>
            </a:xfrm>
          </p:grpSpPr>
          <p:grpSp>
            <p:nvGrpSpPr>
              <p:cNvPr id="30" name="Skupina 29"/>
              <p:cNvGrpSpPr/>
              <p:nvPr/>
            </p:nvGrpSpPr>
            <p:grpSpPr>
              <a:xfrm>
                <a:off x="837306" y="2524254"/>
                <a:ext cx="2472990" cy="1412225"/>
                <a:chOff x="837306" y="2524254"/>
                <a:chExt cx="2472990" cy="1412225"/>
              </a:xfrm>
            </p:grpSpPr>
            <p:grpSp>
              <p:nvGrpSpPr>
                <p:cNvPr id="32" name="Skupina 31"/>
                <p:cNvGrpSpPr/>
                <p:nvPr/>
              </p:nvGrpSpPr>
              <p:grpSpPr>
                <a:xfrm>
                  <a:off x="1277467" y="2524254"/>
                  <a:ext cx="2032829" cy="1412225"/>
                  <a:chOff x="1243027" y="2484827"/>
                  <a:chExt cx="2032829" cy="1412225"/>
                </a:xfrm>
              </p:grpSpPr>
              <p:sp>
                <p:nvSpPr>
                  <p:cNvPr id="37" name="Rovnoramenný trojúhelník 36"/>
                  <p:cNvSpPr/>
                  <p:nvPr/>
                </p:nvSpPr>
                <p:spPr>
                  <a:xfrm>
                    <a:off x="1331640" y="2708920"/>
                    <a:ext cx="1944216" cy="1008112"/>
                  </a:xfrm>
                  <a:prstGeom prst="triangle">
                    <a:avLst>
                      <a:gd name="adj" fmla="val 26092"/>
                    </a:avLst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 dirty="0"/>
                  </a:p>
                </p:txBody>
              </p:sp>
              <p:cxnSp>
                <p:nvCxnSpPr>
                  <p:cNvPr id="38" name="Přímá spojnice 37"/>
                  <p:cNvCxnSpPr>
                    <a:stCxn id="37" idx="2"/>
                    <a:endCxn id="37" idx="0"/>
                  </p:cNvCxnSpPr>
                  <p:nvPr/>
                </p:nvCxnSpPr>
                <p:spPr>
                  <a:xfrm flipV="1">
                    <a:off x="1331640" y="2708920"/>
                    <a:ext cx="507285" cy="1008112"/>
                  </a:xfrm>
                  <a:prstGeom prst="line">
                    <a:avLst/>
                  </a:prstGeom>
                  <a:ln w="444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9" name="Oblouk 38"/>
                  <p:cNvSpPr/>
                  <p:nvPr/>
                </p:nvSpPr>
                <p:spPr>
                  <a:xfrm>
                    <a:off x="1243027" y="3537012"/>
                    <a:ext cx="360040" cy="360040"/>
                  </a:xfrm>
                  <a:prstGeom prst="arc">
                    <a:avLst/>
                  </a:prstGeom>
                  <a:ln w="444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  <p:sp>
                <p:nvSpPr>
                  <p:cNvPr id="40" name="Oblouk 39"/>
                  <p:cNvSpPr/>
                  <p:nvPr/>
                </p:nvSpPr>
                <p:spPr>
                  <a:xfrm rot="7715640">
                    <a:off x="1657523" y="2508628"/>
                    <a:ext cx="448186" cy="400584"/>
                  </a:xfrm>
                  <a:prstGeom prst="arc">
                    <a:avLst/>
                  </a:prstGeom>
                  <a:ln w="444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</p:grpSp>
            <p:sp>
              <p:nvSpPr>
                <p:cNvPr id="33" name="TextovéPole 32"/>
                <p:cNvSpPr txBox="1"/>
                <p:nvPr/>
              </p:nvSpPr>
              <p:spPr>
                <a:xfrm rot="12915845">
                  <a:off x="837306" y="2884294"/>
                  <a:ext cx="8114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 smtClean="0"/>
                    <a:t>3,5 cm</a:t>
                  </a:r>
                  <a:endParaRPr lang="cs-CZ" b="1" dirty="0"/>
                </a:p>
              </p:txBody>
            </p:sp>
            <p:sp>
              <p:nvSpPr>
                <p:cNvPr id="34" name="TextovéPole 33"/>
                <p:cNvSpPr txBox="1"/>
                <p:nvPr/>
              </p:nvSpPr>
              <p:spPr>
                <a:xfrm rot="12915845">
                  <a:off x="1498227" y="3347700"/>
                  <a:ext cx="4972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 smtClean="0"/>
                    <a:t>65°</a:t>
                  </a:r>
                  <a:endParaRPr lang="cs-CZ" b="1" dirty="0"/>
                </a:p>
              </p:txBody>
            </p:sp>
            <p:sp>
              <p:nvSpPr>
                <p:cNvPr id="35" name="TextovéPole 34"/>
                <p:cNvSpPr txBox="1"/>
                <p:nvPr/>
              </p:nvSpPr>
              <p:spPr>
                <a:xfrm rot="12915845">
                  <a:off x="1684876" y="2888228"/>
                  <a:ext cx="4972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 smtClean="0"/>
                    <a:t>83°</a:t>
                  </a:r>
                  <a:endParaRPr lang="cs-CZ" b="1" dirty="0"/>
                </a:p>
              </p:txBody>
            </p:sp>
            <p:sp>
              <p:nvSpPr>
                <p:cNvPr id="36" name="Oblouk 35"/>
                <p:cNvSpPr/>
                <p:nvPr/>
              </p:nvSpPr>
              <p:spPr>
                <a:xfrm rot="15197178">
                  <a:off x="2878823" y="3532149"/>
                  <a:ext cx="320889" cy="357975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31" name="TextovéPole 30"/>
              <p:cNvSpPr txBox="1"/>
              <p:nvPr/>
            </p:nvSpPr>
            <p:spPr>
              <a:xfrm rot="12915845">
                <a:off x="2395979" y="3329698"/>
                <a:ext cx="497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32°</a:t>
                </a:r>
                <a:endParaRPr lang="cs-CZ" b="1" dirty="0"/>
              </a:p>
            </p:txBody>
          </p:sp>
        </p:grpSp>
      </p:grpSp>
      <p:cxnSp>
        <p:nvCxnSpPr>
          <p:cNvPr id="42" name="Přímá spojnice 41"/>
          <p:cNvCxnSpPr/>
          <p:nvPr/>
        </p:nvCxnSpPr>
        <p:spPr>
          <a:xfrm flipH="1">
            <a:off x="2555776" y="4047349"/>
            <a:ext cx="144016" cy="4617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Skupina 90"/>
          <p:cNvGrpSpPr/>
          <p:nvPr/>
        </p:nvGrpSpPr>
        <p:grpSpPr>
          <a:xfrm>
            <a:off x="5394314" y="5136171"/>
            <a:ext cx="2772424" cy="1152859"/>
            <a:chOff x="6218887" y="5525840"/>
            <a:chExt cx="2772424" cy="1152859"/>
          </a:xfrm>
        </p:grpSpPr>
        <p:grpSp>
          <p:nvGrpSpPr>
            <p:cNvPr id="56" name="Skupina 55"/>
            <p:cNvGrpSpPr/>
            <p:nvPr/>
          </p:nvGrpSpPr>
          <p:grpSpPr>
            <a:xfrm>
              <a:off x="6218887" y="5525840"/>
              <a:ext cx="2772424" cy="1152859"/>
              <a:chOff x="2362985" y="5448319"/>
              <a:chExt cx="2772424" cy="1152859"/>
            </a:xfrm>
          </p:grpSpPr>
          <p:grpSp>
            <p:nvGrpSpPr>
              <p:cNvPr id="54" name="Skupina 53"/>
              <p:cNvGrpSpPr/>
              <p:nvPr/>
            </p:nvGrpSpPr>
            <p:grpSpPr>
              <a:xfrm>
                <a:off x="2362985" y="5448319"/>
                <a:ext cx="2772424" cy="1152859"/>
                <a:chOff x="2362985" y="5448319"/>
                <a:chExt cx="2772424" cy="1152859"/>
              </a:xfrm>
            </p:grpSpPr>
            <p:grpSp>
              <p:nvGrpSpPr>
                <p:cNvPr id="50" name="Skupina 49"/>
                <p:cNvGrpSpPr/>
                <p:nvPr/>
              </p:nvGrpSpPr>
              <p:grpSpPr>
                <a:xfrm>
                  <a:off x="2362985" y="5448319"/>
                  <a:ext cx="2772424" cy="1152859"/>
                  <a:chOff x="2362985" y="5448319"/>
                  <a:chExt cx="2772424" cy="1152859"/>
                </a:xfrm>
              </p:grpSpPr>
              <p:sp>
                <p:nvSpPr>
                  <p:cNvPr id="44" name="TextovéPole 43"/>
                  <p:cNvSpPr txBox="1"/>
                  <p:nvPr/>
                </p:nvSpPr>
                <p:spPr>
                  <a:xfrm>
                    <a:off x="2362985" y="6223912"/>
                    <a:ext cx="31130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cs-CZ" b="1" dirty="0" smtClean="0"/>
                      <a:t>X</a:t>
                    </a:r>
                    <a:endParaRPr lang="cs-CZ" b="1" dirty="0"/>
                  </a:p>
                </p:txBody>
              </p:sp>
              <p:sp>
                <p:nvSpPr>
                  <p:cNvPr id="45" name="TextovéPole 44"/>
                  <p:cNvSpPr txBox="1"/>
                  <p:nvPr/>
                </p:nvSpPr>
                <p:spPr>
                  <a:xfrm>
                    <a:off x="4820899" y="6231846"/>
                    <a:ext cx="31451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cs-CZ" b="1" dirty="0" smtClean="0"/>
                      <a:t>Y</a:t>
                    </a:r>
                    <a:endParaRPr lang="cs-CZ" b="1" dirty="0"/>
                  </a:p>
                </p:txBody>
              </p:sp>
              <p:sp>
                <p:nvSpPr>
                  <p:cNvPr id="46" name="TextovéPole 45"/>
                  <p:cNvSpPr txBox="1"/>
                  <p:nvPr/>
                </p:nvSpPr>
                <p:spPr>
                  <a:xfrm>
                    <a:off x="3227604" y="5448319"/>
                    <a:ext cx="29527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cs-CZ" b="1" dirty="0" smtClean="0"/>
                      <a:t>Z</a:t>
                    </a:r>
                    <a:endParaRPr lang="cs-CZ" b="1" dirty="0"/>
                  </a:p>
                </p:txBody>
              </p:sp>
              <p:grpSp>
                <p:nvGrpSpPr>
                  <p:cNvPr id="49" name="Skupina 48"/>
                  <p:cNvGrpSpPr/>
                  <p:nvPr/>
                </p:nvGrpSpPr>
                <p:grpSpPr>
                  <a:xfrm>
                    <a:off x="2695535" y="5556677"/>
                    <a:ext cx="2128852" cy="933050"/>
                    <a:chOff x="2695535" y="5556677"/>
                    <a:chExt cx="2128852" cy="933050"/>
                  </a:xfrm>
                </p:grpSpPr>
                <p:sp>
                  <p:nvSpPr>
                    <p:cNvPr id="43" name="Rovnoramenný trojúhelník 42"/>
                    <p:cNvSpPr/>
                    <p:nvPr/>
                  </p:nvSpPr>
                  <p:spPr>
                    <a:xfrm>
                      <a:off x="2695535" y="5767452"/>
                      <a:ext cx="2128852" cy="641126"/>
                    </a:xfrm>
                    <a:prstGeom prst="triangle">
                      <a:avLst>
                        <a:gd name="adj" fmla="val 30578"/>
                      </a:avLst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 dirty="0"/>
                    </a:p>
                  </p:txBody>
                </p:sp>
                <p:sp>
                  <p:nvSpPr>
                    <p:cNvPr id="47" name="Oblouk 46"/>
                    <p:cNvSpPr/>
                    <p:nvPr/>
                  </p:nvSpPr>
                  <p:spPr>
                    <a:xfrm rot="1090259">
                      <a:off x="2723005" y="6217119"/>
                      <a:ext cx="281730" cy="272608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  <p:sp>
                  <p:nvSpPr>
                    <p:cNvPr id="48" name="Oblouk 47"/>
                    <p:cNvSpPr/>
                    <p:nvPr/>
                  </p:nvSpPr>
                  <p:spPr>
                    <a:xfrm rot="7249418">
                      <a:off x="3173460" y="5543310"/>
                      <a:ext cx="359085" cy="385819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</p:grpSp>
            </p:grpSp>
            <p:sp>
              <p:nvSpPr>
                <p:cNvPr id="51" name="TextovéPole 50"/>
                <p:cNvSpPr txBox="1"/>
                <p:nvPr/>
              </p:nvSpPr>
              <p:spPr>
                <a:xfrm>
                  <a:off x="2924624" y="6082785"/>
                  <a:ext cx="4972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 smtClean="0"/>
                    <a:t>45°</a:t>
                  </a:r>
                  <a:endParaRPr lang="cs-CZ" b="1" dirty="0"/>
                </a:p>
              </p:txBody>
            </p:sp>
            <p:sp>
              <p:nvSpPr>
                <p:cNvPr id="52" name="TextovéPole 51"/>
                <p:cNvSpPr txBox="1"/>
                <p:nvPr/>
              </p:nvSpPr>
              <p:spPr>
                <a:xfrm>
                  <a:off x="3149842" y="5817651"/>
                  <a:ext cx="61427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 smtClean="0"/>
                    <a:t>111°</a:t>
                  </a:r>
                  <a:endParaRPr lang="cs-CZ" b="1" dirty="0"/>
                </a:p>
              </p:txBody>
            </p:sp>
            <p:sp>
              <p:nvSpPr>
                <p:cNvPr id="53" name="Oblouk 52"/>
                <p:cNvSpPr/>
                <p:nvPr/>
              </p:nvSpPr>
              <p:spPr>
                <a:xfrm rot="15080990">
                  <a:off x="4283619" y="6222237"/>
                  <a:ext cx="275915" cy="280677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55" name="TextovéPole 54"/>
              <p:cNvSpPr txBox="1"/>
              <p:nvPr/>
            </p:nvSpPr>
            <p:spPr>
              <a:xfrm>
                <a:off x="3924324" y="6106826"/>
                <a:ext cx="497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24°</a:t>
                </a:r>
                <a:endParaRPr lang="cs-CZ" b="1" dirty="0"/>
              </a:p>
            </p:txBody>
          </p:sp>
        </p:grpSp>
        <p:sp>
          <p:nvSpPr>
            <p:cNvPr id="57" name="TextovéPole 56"/>
            <p:cNvSpPr txBox="1"/>
            <p:nvPr/>
          </p:nvSpPr>
          <p:spPr>
            <a:xfrm>
              <a:off x="7780226" y="5790974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 cm</a:t>
              </a:r>
              <a:endParaRPr lang="cs-CZ" b="1" dirty="0"/>
            </a:p>
          </p:txBody>
        </p:sp>
      </p:grpSp>
      <p:grpSp>
        <p:nvGrpSpPr>
          <p:cNvPr id="75" name="Skupina 74"/>
          <p:cNvGrpSpPr/>
          <p:nvPr/>
        </p:nvGrpSpPr>
        <p:grpSpPr>
          <a:xfrm>
            <a:off x="695037" y="4700367"/>
            <a:ext cx="4126585" cy="1668646"/>
            <a:chOff x="934040" y="4951941"/>
            <a:chExt cx="4126585" cy="1668646"/>
          </a:xfrm>
        </p:grpSpPr>
        <p:grpSp>
          <p:nvGrpSpPr>
            <p:cNvPr id="76" name="Skupina 75"/>
            <p:cNvGrpSpPr/>
            <p:nvPr/>
          </p:nvGrpSpPr>
          <p:grpSpPr>
            <a:xfrm>
              <a:off x="934040" y="4951941"/>
              <a:ext cx="4126585" cy="1668646"/>
              <a:chOff x="934040" y="4951941"/>
              <a:chExt cx="4126585" cy="1668646"/>
            </a:xfrm>
          </p:grpSpPr>
          <p:grpSp>
            <p:nvGrpSpPr>
              <p:cNvPr id="78" name="Skupina 77"/>
              <p:cNvGrpSpPr/>
              <p:nvPr/>
            </p:nvGrpSpPr>
            <p:grpSpPr>
              <a:xfrm>
                <a:off x="934040" y="4951941"/>
                <a:ext cx="4126585" cy="1668646"/>
                <a:chOff x="934040" y="4951941"/>
                <a:chExt cx="4126585" cy="1668646"/>
              </a:xfrm>
            </p:grpSpPr>
            <p:grpSp>
              <p:nvGrpSpPr>
                <p:cNvPr id="80" name="Skupina 79"/>
                <p:cNvGrpSpPr/>
                <p:nvPr/>
              </p:nvGrpSpPr>
              <p:grpSpPr>
                <a:xfrm>
                  <a:off x="934040" y="4951941"/>
                  <a:ext cx="4126585" cy="1668646"/>
                  <a:chOff x="934040" y="4951941"/>
                  <a:chExt cx="4126585" cy="1668646"/>
                </a:xfrm>
              </p:grpSpPr>
              <p:sp>
                <p:nvSpPr>
                  <p:cNvPr id="84" name="TextovéPole 83"/>
                  <p:cNvSpPr txBox="1"/>
                  <p:nvPr/>
                </p:nvSpPr>
                <p:spPr>
                  <a:xfrm>
                    <a:off x="934040" y="6235680"/>
                    <a:ext cx="32412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cs-CZ" b="1" dirty="0" smtClean="0"/>
                      <a:t>A</a:t>
                    </a:r>
                    <a:endParaRPr lang="cs-CZ" b="1" dirty="0"/>
                  </a:p>
                </p:txBody>
              </p:sp>
              <p:sp>
                <p:nvSpPr>
                  <p:cNvPr id="85" name="TextovéPole 84"/>
                  <p:cNvSpPr txBox="1"/>
                  <p:nvPr/>
                </p:nvSpPr>
                <p:spPr>
                  <a:xfrm>
                    <a:off x="4746115" y="6251255"/>
                    <a:ext cx="31451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cs-CZ" b="1" dirty="0" smtClean="0"/>
                      <a:t>B</a:t>
                    </a:r>
                    <a:endParaRPr lang="cs-CZ" b="1" dirty="0"/>
                  </a:p>
                </p:txBody>
              </p:sp>
              <p:sp>
                <p:nvSpPr>
                  <p:cNvPr id="86" name="TextovéPole 85"/>
                  <p:cNvSpPr txBox="1"/>
                  <p:nvPr/>
                </p:nvSpPr>
                <p:spPr>
                  <a:xfrm>
                    <a:off x="2200904" y="4951941"/>
                    <a:ext cx="30809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cs-CZ" b="1" dirty="0" smtClean="0"/>
                      <a:t>C</a:t>
                    </a:r>
                    <a:endParaRPr lang="cs-CZ" b="1" dirty="0"/>
                  </a:p>
                </p:txBody>
              </p:sp>
              <p:grpSp>
                <p:nvGrpSpPr>
                  <p:cNvPr id="87" name="Skupina 86"/>
                  <p:cNvGrpSpPr/>
                  <p:nvPr/>
                </p:nvGrpSpPr>
                <p:grpSpPr>
                  <a:xfrm>
                    <a:off x="1290772" y="4986887"/>
                    <a:ext cx="3495724" cy="1583078"/>
                    <a:chOff x="1290772" y="4986887"/>
                    <a:chExt cx="3495724" cy="1583078"/>
                  </a:xfrm>
                </p:grpSpPr>
                <p:sp>
                  <p:nvSpPr>
                    <p:cNvPr id="88" name="Rovnoramenný trojúhelník 87"/>
                    <p:cNvSpPr/>
                    <p:nvPr/>
                  </p:nvSpPr>
                  <p:spPr>
                    <a:xfrm>
                      <a:off x="1292156" y="5317028"/>
                      <a:ext cx="3494340" cy="1063551"/>
                    </a:xfrm>
                    <a:prstGeom prst="triangle">
                      <a:avLst>
                        <a:gd name="adj" fmla="val 30578"/>
                      </a:avLst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 dirty="0"/>
                    </a:p>
                  </p:txBody>
                </p:sp>
                <p:sp>
                  <p:nvSpPr>
                    <p:cNvPr id="89" name="Oblouk 88"/>
                    <p:cNvSpPr/>
                    <p:nvPr/>
                  </p:nvSpPr>
                  <p:spPr>
                    <a:xfrm rot="1090259">
                      <a:off x="1290772" y="6025259"/>
                      <a:ext cx="601154" cy="544706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  <p:sp>
                  <p:nvSpPr>
                    <p:cNvPr id="90" name="Oblouk 89"/>
                    <p:cNvSpPr/>
                    <p:nvPr/>
                  </p:nvSpPr>
                  <p:spPr>
                    <a:xfrm rot="7249418">
                      <a:off x="2032936" y="4970218"/>
                      <a:ext cx="578304" cy="611642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</p:grpSp>
            </p:grpSp>
            <p:sp>
              <p:nvSpPr>
                <p:cNvPr id="81" name="TextovéPole 80"/>
                <p:cNvSpPr txBox="1"/>
                <p:nvPr/>
              </p:nvSpPr>
              <p:spPr>
                <a:xfrm>
                  <a:off x="1778937" y="5911403"/>
                  <a:ext cx="4972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 smtClean="0"/>
                    <a:t>45°</a:t>
                  </a:r>
                  <a:endParaRPr lang="cs-CZ" b="1" dirty="0"/>
                </a:p>
              </p:txBody>
            </p:sp>
            <p:sp>
              <p:nvSpPr>
                <p:cNvPr id="82" name="TextovéPole 81"/>
                <p:cNvSpPr txBox="1"/>
                <p:nvPr/>
              </p:nvSpPr>
              <p:spPr>
                <a:xfrm>
                  <a:off x="2222481" y="5498975"/>
                  <a:ext cx="61427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b="1" dirty="0" smtClean="0"/>
                    <a:t>111°</a:t>
                  </a:r>
                  <a:endParaRPr lang="cs-CZ" b="1" dirty="0"/>
                </a:p>
              </p:txBody>
            </p:sp>
            <p:sp>
              <p:nvSpPr>
                <p:cNvPr id="83" name="Oblouk 82"/>
                <p:cNvSpPr/>
                <p:nvPr/>
              </p:nvSpPr>
              <p:spPr>
                <a:xfrm rot="15080990">
                  <a:off x="3744076" y="6034411"/>
                  <a:ext cx="601154" cy="544706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79" name="TextovéPole 78"/>
              <p:cNvSpPr txBox="1"/>
              <p:nvPr/>
            </p:nvSpPr>
            <p:spPr>
              <a:xfrm>
                <a:off x="3365697" y="5994812"/>
                <a:ext cx="497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24°</a:t>
                </a:r>
                <a:endParaRPr lang="cs-CZ" b="1" dirty="0"/>
              </a:p>
            </p:txBody>
          </p:sp>
        </p:grpSp>
        <p:sp>
          <p:nvSpPr>
            <p:cNvPr id="77" name="TextovéPole 76"/>
            <p:cNvSpPr txBox="1"/>
            <p:nvPr/>
          </p:nvSpPr>
          <p:spPr>
            <a:xfrm>
              <a:off x="1348661" y="5435407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5 cm</a:t>
              </a:r>
              <a:endParaRPr lang="cs-CZ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50917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3: Mezi trojúhelníky na obr. najdi ty, které jsou shodné, shodnost zdůvodni a zapiš.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sz="1900" dirty="0" smtClean="0"/>
          </a:p>
          <a:p>
            <a:pPr marL="0" indent="0">
              <a:buNone/>
            </a:pPr>
            <a:endParaRPr lang="cs-CZ" sz="1900" dirty="0" smtClean="0"/>
          </a:p>
          <a:p>
            <a:pPr marL="0" indent="0">
              <a:buNone/>
            </a:pPr>
            <a:endParaRPr lang="cs-CZ" sz="1900" dirty="0" smtClean="0"/>
          </a:p>
          <a:p>
            <a:pPr marL="0" indent="0">
              <a:buNone/>
            </a:pPr>
            <a:endParaRPr lang="cs-CZ" sz="1900" dirty="0" smtClean="0"/>
          </a:p>
          <a:p>
            <a:pPr marL="0" indent="0">
              <a:buNone/>
            </a:pPr>
            <a:r>
              <a:rPr lang="cs-CZ" sz="1900" dirty="0" smtClean="0"/>
              <a:t>Krupka, P. Sbírka úloh z matematiky pro 2. stupeň a nižší ročníky víceletých gymnázií, 2. díl. 3., přepracované vyd. Praha : Prometheus, spol. s r. o., 2000.</a:t>
            </a:r>
          </a:p>
          <a:p>
            <a:pPr marL="0" indent="0">
              <a:buNone/>
            </a:pPr>
            <a:r>
              <a:rPr lang="cs-CZ" sz="1900" dirty="0" smtClean="0"/>
              <a:t>ISBN 80-7196-189-2. s. 159.</a:t>
            </a:r>
            <a:endParaRPr lang="cs-CZ" sz="1900" dirty="0"/>
          </a:p>
        </p:txBody>
      </p:sp>
      <p:grpSp>
        <p:nvGrpSpPr>
          <p:cNvPr id="55" name="Skupina 54"/>
          <p:cNvGrpSpPr/>
          <p:nvPr/>
        </p:nvGrpSpPr>
        <p:grpSpPr>
          <a:xfrm>
            <a:off x="2029110" y="1700808"/>
            <a:ext cx="4392488" cy="4185756"/>
            <a:chOff x="2029110" y="1700808"/>
            <a:chExt cx="4392488" cy="4185756"/>
          </a:xfrm>
        </p:grpSpPr>
        <p:grpSp>
          <p:nvGrpSpPr>
            <p:cNvPr id="38" name="Skupina 37"/>
            <p:cNvGrpSpPr/>
            <p:nvPr/>
          </p:nvGrpSpPr>
          <p:grpSpPr>
            <a:xfrm>
              <a:off x="2029110" y="1700808"/>
              <a:ext cx="4392488" cy="4185756"/>
              <a:chOff x="2029110" y="1700808"/>
              <a:chExt cx="4392488" cy="4185756"/>
            </a:xfrm>
          </p:grpSpPr>
          <p:cxnSp>
            <p:nvCxnSpPr>
              <p:cNvPr id="5" name="Přímá spojnice 4"/>
              <p:cNvCxnSpPr/>
              <p:nvPr/>
            </p:nvCxnSpPr>
            <p:spPr>
              <a:xfrm>
                <a:off x="2101118" y="3212976"/>
                <a:ext cx="4320480" cy="0"/>
              </a:xfrm>
              <a:prstGeom prst="line">
                <a:avLst/>
              </a:prstGeom>
              <a:ln w="254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" name="Přímá spojnice 5"/>
              <p:cNvCxnSpPr/>
              <p:nvPr/>
            </p:nvCxnSpPr>
            <p:spPr>
              <a:xfrm>
                <a:off x="2029110" y="4365104"/>
                <a:ext cx="4320480" cy="0"/>
              </a:xfrm>
              <a:prstGeom prst="line">
                <a:avLst/>
              </a:prstGeom>
              <a:ln w="254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Přímá spojnice 6"/>
              <p:cNvCxnSpPr/>
              <p:nvPr/>
            </p:nvCxnSpPr>
            <p:spPr>
              <a:xfrm flipV="1">
                <a:off x="2389150" y="1988840"/>
                <a:ext cx="2772308" cy="3600400"/>
              </a:xfrm>
              <a:prstGeom prst="line">
                <a:avLst/>
              </a:prstGeom>
              <a:ln w="254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Přímá spojnice 17"/>
              <p:cNvCxnSpPr/>
              <p:nvPr/>
            </p:nvCxnSpPr>
            <p:spPr>
              <a:xfrm flipH="1">
                <a:off x="2389150" y="3212976"/>
                <a:ext cx="648072" cy="237626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Přímá spojnice 20"/>
              <p:cNvCxnSpPr/>
              <p:nvPr/>
            </p:nvCxnSpPr>
            <p:spPr>
              <a:xfrm flipH="1">
                <a:off x="4513386" y="1981024"/>
                <a:ext cx="648072" cy="237626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ovéPole 21"/>
              <p:cNvSpPr txBox="1"/>
              <p:nvPr/>
            </p:nvSpPr>
            <p:spPr>
              <a:xfrm>
                <a:off x="2888784" y="2847464"/>
                <a:ext cx="296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E</a:t>
                </a:r>
                <a:endParaRPr lang="cs-CZ" b="1" dirty="0"/>
              </a:p>
            </p:txBody>
          </p:sp>
          <p:sp>
            <p:nvSpPr>
              <p:cNvPr id="23" name="TextovéPole 22"/>
              <p:cNvSpPr txBox="1"/>
              <p:nvPr/>
            </p:nvSpPr>
            <p:spPr>
              <a:xfrm>
                <a:off x="2389150" y="4311372"/>
                <a:ext cx="3145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B</a:t>
                </a:r>
                <a:endParaRPr lang="cs-CZ" b="1" dirty="0"/>
              </a:p>
            </p:txBody>
          </p:sp>
          <p:sp>
            <p:nvSpPr>
              <p:cNvPr id="24" name="TextovéPole 23"/>
              <p:cNvSpPr txBox="1"/>
              <p:nvPr/>
            </p:nvSpPr>
            <p:spPr>
              <a:xfrm>
                <a:off x="2195736" y="5517232"/>
                <a:ext cx="3241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A</a:t>
                </a:r>
                <a:endParaRPr lang="cs-CZ" b="1" dirty="0"/>
              </a:p>
            </p:txBody>
          </p:sp>
          <p:sp>
            <p:nvSpPr>
              <p:cNvPr id="25" name="TextovéPole 24"/>
              <p:cNvSpPr txBox="1"/>
              <p:nvPr/>
            </p:nvSpPr>
            <p:spPr>
              <a:xfrm>
                <a:off x="3248181" y="4311372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C</a:t>
                </a:r>
                <a:endParaRPr lang="cs-CZ" b="1" dirty="0"/>
              </a:p>
            </p:txBody>
          </p:sp>
          <p:sp>
            <p:nvSpPr>
              <p:cNvPr id="26" name="TextovéPole 25"/>
              <p:cNvSpPr txBox="1"/>
              <p:nvPr/>
            </p:nvSpPr>
            <p:spPr>
              <a:xfrm>
                <a:off x="4648964" y="3987956"/>
                <a:ext cx="330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D</a:t>
                </a:r>
                <a:endParaRPr lang="cs-CZ" b="1" dirty="0"/>
              </a:p>
            </p:txBody>
          </p:sp>
          <p:sp>
            <p:nvSpPr>
              <p:cNvPr id="27" name="TextovéPole 26"/>
              <p:cNvSpPr txBox="1"/>
              <p:nvPr/>
            </p:nvSpPr>
            <p:spPr>
              <a:xfrm>
                <a:off x="4909430" y="2847464"/>
                <a:ext cx="3321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G</a:t>
                </a:r>
                <a:endParaRPr lang="cs-CZ" b="1" dirty="0"/>
              </a:p>
            </p:txBody>
          </p:sp>
          <p:sp>
            <p:nvSpPr>
              <p:cNvPr id="28" name="TextovéPole 27"/>
              <p:cNvSpPr txBox="1"/>
              <p:nvPr/>
            </p:nvSpPr>
            <p:spPr>
              <a:xfrm>
                <a:off x="5040809" y="1700808"/>
                <a:ext cx="330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H</a:t>
                </a:r>
                <a:endParaRPr lang="cs-CZ" b="1" dirty="0"/>
              </a:p>
            </p:txBody>
          </p:sp>
          <p:sp>
            <p:nvSpPr>
              <p:cNvPr id="29" name="TextovéPole 28"/>
              <p:cNvSpPr txBox="1"/>
              <p:nvPr/>
            </p:nvSpPr>
            <p:spPr>
              <a:xfrm>
                <a:off x="4059622" y="2847464"/>
                <a:ext cx="296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F</a:t>
                </a:r>
                <a:endParaRPr lang="cs-CZ" b="1" dirty="0"/>
              </a:p>
            </p:txBody>
          </p:sp>
          <p:sp>
            <p:nvSpPr>
              <p:cNvPr id="30" name="TextovéPole 29"/>
              <p:cNvSpPr txBox="1"/>
              <p:nvPr/>
            </p:nvSpPr>
            <p:spPr>
              <a:xfrm>
                <a:off x="3248181" y="2855208"/>
                <a:ext cx="8114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2,3 cm</a:t>
                </a:r>
                <a:endParaRPr lang="cs-CZ" b="1" dirty="0"/>
              </a:p>
            </p:txBody>
          </p:sp>
          <p:sp>
            <p:nvSpPr>
              <p:cNvPr id="31" name="TextovéPole 30"/>
              <p:cNvSpPr txBox="1"/>
              <p:nvPr/>
            </p:nvSpPr>
            <p:spPr>
              <a:xfrm>
                <a:off x="3740758" y="3987956"/>
                <a:ext cx="8114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2,3 cm</a:t>
                </a:r>
                <a:endParaRPr lang="cs-CZ" b="1" dirty="0"/>
              </a:p>
            </p:txBody>
          </p:sp>
          <p:sp>
            <p:nvSpPr>
              <p:cNvPr id="34" name="TextovéPole 33"/>
              <p:cNvSpPr txBox="1"/>
              <p:nvPr/>
            </p:nvSpPr>
            <p:spPr>
              <a:xfrm>
                <a:off x="4177521" y="2236222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3 cm</a:t>
                </a:r>
                <a:endParaRPr lang="cs-CZ" b="1" dirty="0"/>
              </a:p>
            </p:txBody>
          </p:sp>
          <p:sp>
            <p:nvSpPr>
              <p:cNvPr id="35" name="TextovéPole 34"/>
              <p:cNvSpPr txBox="1"/>
              <p:nvPr/>
            </p:nvSpPr>
            <p:spPr>
              <a:xfrm>
                <a:off x="2867303" y="4869160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3 cm</a:t>
                </a:r>
                <a:endParaRPr lang="cs-CZ" b="1" dirty="0"/>
              </a:p>
            </p:txBody>
          </p:sp>
          <p:sp>
            <p:nvSpPr>
              <p:cNvPr id="36" name="TextovéPole 35"/>
              <p:cNvSpPr txBox="1"/>
              <p:nvPr/>
            </p:nvSpPr>
            <p:spPr>
              <a:xfrm>
                <a:off x="4319245" y="2855208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1 cm</a:t>
                </a:r>
                <a:endParaRPr lang="cs-CZ" b="1" dirty="0"/>
              </a:p>
            </p:txBody>
          </p:sp>
          <p:sp>
            <p:nvSpPr>
              <p:cNvPr id="37" name="TextovéPole 36"/>
              <p:cNvSpPr txBox="1"/>
              <p:nvPr/>
            </p:nvSpPr>
            <p:spPr>
              <a:xfrm>
                <a:off x="2764715" y="4008400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1 cm</a:t>
                </a:r>
                <a:endParaRPr lang="cs-CZ" b="1" dirty="0"/>
              </a:p>
            </p:txBody>
          </p:sp>
        </p:grpSp>
        <p:cxnSp>
          <p:nvCxnSpPr>
            <p:cNvPr id="40" name="Přímá spojnice 39"/>
            <p:cNvCxnSpPr/>
            <p:nvPr/>
          </p:nvCxnSpPr>
          <p:spPr>
            <a:xfrm flipH="1">
              <a:off x="5796136" y="3068960"/>
              <a:ext cx="72008" cy="2880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římá spojnice 40"/>
            <p:cNvCxnSpPr/>
            <p:nvPr/>
          </p:nvCxnSpPr>
          <p:spPr>
            <a:xfrm flipH="1">
              <a:off x="5848124" y="3068960"/>
              <a:ext cx="72008" cy="2880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Přímá spojnice 41"/>
            <p:cNvCxnSpPr/>
            <p:nvPr/>
          </p:nvCxnSpPr>
          <p:spPr>
            <a:xfrm flipH="1">
              <a:off x="5672140" y="4208006"/>
              <a:ext cx="72008" cy="2880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Přímá spojnice 42"/>
            <p:cNvCxnSpPr/>
            <p:nvPr/>
          </p:nvCxnSpPr>
          <p:spPr>
            <a:xfrm flipH="1">
              <a:off x="5724128" y="4208006"/>
              <a:ext cx="72008" cy="2880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Přímá spojnice 49"/>
            <p:cNvCxnSpPr/>
            <p:nvPr/>
          </p:nvCxnSpPr>
          <p:spPr>
            <a:xfrm>
              <a:off x="2764715" y="3645024"/>
              <a:ext cx="258755" cy="7200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Přímá spojnice 51"/>
            <p:cNvCxnSpPr/>
            <p:nvPr/>
          </p:nvCxnSpPr>
          <p:spPr>
            <a:xfrm>
              <a:off x="2759406" y="3681028"/>
              <a:ext cx="258755" cy="7200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Přímá spojnice 52"/>
            <p:cNvCxnSpPr/>
            <p:nvPr/>
          </p:nvCxnSpPr>
          <p:spPr>
            <a:xfrm>
              <a:off x="4524895" y="3769608"/>
              <a:ext cx="258755" cy="7200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nice 53"/>
            <p:cNvCxnSpPr/>
            <p:nvPr/>
          </p:nvCxnSpPr>
          <p:spPr>
            <a:xfrm>
              <a:off x="4519586" y="3805612"/>
              <a:ext cx="258755" cy="7200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6266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Řešení např.: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𝐴𝐶𝐵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≅ ∆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𝐻𝐹𝐺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(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𝑠𝑢𝑠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Zástupný symbol pro obsah 5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1600201"/>
                <a:ext cx="4172272" cy="4253714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𝐸𝐴𝐹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≅∆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𝐷𝐻𝐶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(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𝑢𝑠𝑢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6" name="Zástupný symbol pro obsah 5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1600201"/>
                <a:ext cx="4172272" cy="4253714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Skupina 3"/>
          <p:cNvGrpSpPr/>
          <p:nvPr/>
        </p:nvGrpSpPr>
        <p:grpSpPr>
          <a:xfrm>
            <a:off x="437903" y="2241688"/>
            <a:ext cx="3983786" cy="3888432"/>
            <a:chOff x="2029110" y="1700808"/>
            <a:chExt cx="4392488" cy="4185756"/>
          </a:xfrm>
        </p:grpSpPr>
        <p:cxnSp>
          <p:nvCxnSpPr>
            <p:cNvPr id="5" name="Přímá spojnice 4"/>
            <p:cNvCxnSpPr/>
            <p:nvPr/>
          </p:nvCxnSpPr>
          <p:spPr>
            <a:xfrm>
              <a:off x="2101118" y="3212976"/>
              <a:ext cx="4320480" cy="0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Přímá spojnice 5"/>
            <p:cNvCxnSpPr/>
            <p:nvPr/>
          </p:nvCxnSpPr>
          <p:spPr>
            <a:xfrm>
              <a:off x="2029110" y="4365104"/>
              <a:ext cx="4320480" cy="0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 flipV="1">
              <a:off x="2389150" y="1988840"/>
              <a:ext cx="2772308" cy="3600400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Přímá spojnice 7"/>
            <p:cNvCxnSpPr/>
            <p:nvPr/>
          </p:nvCxnSpPr>
          <p:spPr>
            <a:xfrm flipH="1">
              <a:off x="2389150" y="3212976"/>
              <a:ext cx="648072" cy="237626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 flipH="1">
              <a:off x="4513386" y="1981024"/>
              <a:ext cx="648072" cy="237626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ovéPole 9"/>
            <p:cNvSpPr txBox="1"/>
            <p:nvPr/>
          </p:nvSpPr>
          <p:spPr>
            <a:xfrm>
              <a:off x="2888784" y="2847464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E</a:t>
              </a:r>
              <a:endParaRPr lang="cs-CZ" b="1" dirty="0"/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389150" y="4311372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B</a:t>
              </a:r>
              <a:endParaRPr lang="cs-CZ" b="1" dirty="0"/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2195736" y="5517232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A</a:t>
              </a:r>
              <a:endParaRPr lang="cs-CZ" b="1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3248181" y="4311372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C</a:t>
              </a:r>
              <a:endParaRPr lang="cs-CZ" b="1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4648964" y="3987956"/>
              <a:ext cx="330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D</a:t>
              </a:r>
              <a:endParaRPr lang="cs-CZ" b="1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4909430" y="2847464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G</a:t>
              </a:r>
              <a:endParaRPr lang="cs-CZ" b="1" dirty="0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5040809" y="1700808"/>
              <a:ext cx="330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H</a:t>
              </a:r>
              <a:endParaRPr lang="cs-CZ" b="1" dirty="0"/>
            </a:p>
          </p:txBody>
        </p:sp>
        <p:sp>
          <p:nvSpPr>
            <p:cNvPr id="17" name="TextovéPole 16"/>
            <p:cNvSpPr txBox="1"/>
            <p:nvPr/>
          </p:nvSpPr>
          <p:spPr>
            <a:xfrm>
              <a:off x="4059622" y="2847464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F</a:t>
              </a:r>
              <a:endParaRPr lang="cs-CZ" b="1" dirty="0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3122597" y="3192905"/>
              <a:ext cx="811441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2,3 cm</a:t>
              </a:r>
              <a:endParaRPr lang="cs-CZ" b="1" dirty="0"/>
            </a:p>
          </p:txBody>
        </p:sp>
        <p:sp>
          <p:nvSpPr>
            <p:cNvPr id="19" name="TextovéPole 18"/>
            <p:cNvSpPr txBox="1"/>
            <p:nvPr/>
          </p:nvSpPr>
          <p:spPr>
            <a:xfrm>
              <a:off x="3653902" y="3995773"/>
              <a:ext cx="811441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2,3 cm</a:t>
              </a:r>
              <a:endParaRPr lang="cs-CZ" b="1" dirty="0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4095667" y="2239979"/>
              <a:ext cx="636713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3 cm</a:t>
              </a:r>
              <a:endParaRPr lang="cs-CZ" b="1" dirty="0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2867303" y="4869160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3 cm</a:t>
              </a:r>
              <a:endParaRPr lang="cs-CZ" b="1" dirty="0"/>
            </a:p>
          </p:txBody>
        </p:sp>
        <p:sp>
          <p:nvSpPr>
            <p:cNvPr id="22" name="TextovéPole 21"/>
            <p:cNvSpPr txBox="1"/>
            <p:nvPr/>
          </p:nvSpPr>
          <p:spPr>
            <a:xfrm>
              <a:off x="4095667" y="3192904"/>
              <a:ext cx="636713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1 cm</a:t>
              </a:r>
              <a:endParaRPr lang="cs-CZ" b="1" dirty="0"/>
            </a:p>
          </p:txBody>
        </p:sp>
        <p:sp>
          <p:nvSpPr>
            <p:cNvPr id="23" name="TextovéPole 22"/>
            <p:cNvSpPr txBox="1"/>
            <p:nvPr/>
          </p:nvSpPr>
          <p:spPr>
            <a:xfrm>
              <a:off x="2764715" y="4008400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1 cm</a:t>
              </a:r>
              <a:endParaRPr lang="cs-CZ" b="1" dirty="0"/>
            </a:p>
          </p:txBody>
        </p:sp>
      </p:grpSp>
      <p:cxnSp>
        <p:nvCxnSpPr>
          <p:cNvPr id="36" name="Přímá spojnice 35"/>
          <p:cNvCxnSpPr/>
          <p:nvPr/>
        </p:nvCxnSpPr>
        <p:spPr>
          <a:xfrm flipV="1">
            <a:off x="808018" y="4716733"/>
            <a:ext cx="811654" cy="107029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42"/>
          <p:cNvCxnSpPr/>
          <p:nvPr/>
        </p:nvCxnSpPr>
        <p:spPr>
          <a:xfrm flipV="1">
            <a:off x="1072907" y="4716733"/>
            <a:ext cx="540000" cy="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 flipV="1">
            <a:off x="2442000" y="3646442"/>
            <a:ext cx="540000" cy="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44"/>
          <p:cNvCxnSpPr/>
          <p:nvPr/>
        </p:nvCxnSpPr>
        <p:spPr>
          <a:xfrm flipV="1">
            <a:off x="2389187" y="2602317"/>
            <a:ext cx="811654" cy="107029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blouk 45"/>
          <p:cNvSpPr/>
          <p:nvPr/>
        </p:nvSpPr>
        <p:spPr>
          <a:xfrm rot="1198768">
            <a:off x="2328185" y="3424418"/>
            <a:ext cx="402767" cy="315615"/>
          </a:xfrm>
          <a:prstGeom prst="arc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blouk 46"/>
          <p:cNvSpPr/>
          <p:nvPr/>
        </p:nvSpPr>
        <p:spPr>
          <a:xfrm rot="13112602">
            <a:off x="1285456" y="4701815"/>
            <a:ext cx="402767" cy="315615"/>
          </a:xfrm>
          <a:prstGeom prst="arc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8" name="Přímá spojnice 47"/>
          <p:cNvCxnSpPr/>
          <p:nvPr/>
        </p:nvCxnSpPr>
        <p:spPr>
          <a:xfrm flipH="1">
            <a:off x="3727924" y="3501008"/>
            <a:ext cx="72008" cy="28803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nice 48"/>
          <p:cNvCxnSpPr/>
          <p:nvPr/>
        </p:nvCxnSpPr>
        <p:spPr>
          <a:xfrm flipH="1">
            <a:off x="3779912" y="3501008"/>
            <a:ext cx="72008" cy="28803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nice 49"/>
          <p:cNvCxnSpPr/>
          <p:nvPr/>
        </p:nvCxnSpPr>
        <p:spPr>
          <a:xfrm flipH="1">
            <a:off x="3603928" y="4640054"/>
            <a:ext cx="72008" cy="28803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50"/>
          <p:cNvCxnSpPr/>
          <p:nvPr/>
        </p:nvCxnSpPr>
        <p:spPr>
          <a:xfrm flipH="1">
            <a:off x="3655916" y="4640054"/>
            <a:ext cx="72008" cy="28803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51"/>
          <p:cNvCxnSpPr/>
          <p:nvPr/>
        </p:nvCxnSpPr>
        <p:spPr>
          <a:xfrm>
            <a:off x="1106930" y="4017110"/>
            <a:ext cx="258755" cy="720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52"/>
          <p:cNvCxnSpPr/>
          <p:nvPr/>
        </p:nvCxnSpPr>
        <p:spPr>
          <a:xfrm>
            <a:off x="1101621" y="4053114"/>
            <a:ext cx="258755" cy="720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nice 53"/>
          <p:cNvCxnSpPr/>
          <p:nvPr/>
        </p:nvCxnSpPr>
        <p:spPr>
          <a:xfrm>
            <a:off x="2691208" y="4109579"/>
            <a:ext cx="258755" cy="720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nice 54"/>
          <p:cNvCxnSpPr/>
          <p:nvPr/>
        </p:nvCxnSpPr>
        <p:spPr>
          <a:xfrm>
            <a:off x="2685899" y="4145583"/>
            <a:ext cx="258755" cy="720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Skupina 56"/>
          <p:cNvGrpSpPr/>
          <p:nvPr/>
        </p:nvGrpSpPr>
        <p:grpSpPr>
          <a:xfrm>
            <a:off x="4602850" y="2202840"/>
            <a:ext cx="4006635" cy="4000057"/>
            <a:chOff x="2029110" y="1700808"/>
            <a:chExt cx="4392488" cy="4185756"/>
          </a:xfrm>
        </p:grpSpPr>
        <p:grpSp>
          <p:nvGrpSpPr>
            <p:cNvPr id="58" name="Skupina 57"/>
            <p:cNvGrpSpPr/>
            <p:nvPr/>
          </p:nvGrpSpPr>
          <p:grpSpPr>
            <a:xfrm>
              <a:off x="2029110" y="1700808"/>
              <a:ext cx="4392488" cy="4185756"/>
              <a:chOff x="2029110" y="1700808"/>
              <a:chExt cx="4392488" cy="4185756"/>
            </a:xfrm>
          </p:grpSpPr>
          <p:cxnSp>
            <p:nvCxnSpPr>
              <p:cNvPr id="67" name="Přímá spojnice 66"/>
              <p:cNvCxnSpPr/>
              <p:nvPr/>
            </p:nvCxnSpPr>
            <p:spPr>
              <a:xfrm>
                <a:off x="2101118" y="3212976"/>
                <a:ext cx="4320480" cy="0"/>
              </a:xfrm>
              <a:prstGeom prst="line">
                <a:avLst/>
              </a:prstGeom>
              <a:ln w="254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Přímá spojnice 67"/>
              <p:cNvCxnSpPr/>
              <p:nvPr/>
            </p:nvCxnSpPr>
            <p:spPr>
              <a:xfrm>
                <a:off x="2029110" y="4365104"/>
                <a:ext cx="4320480" cy="0"/>
              </a:xfrm>
              <a:prstGeom prst="line">
                <a:avLst/>
              </a:prstGeom>
              <a:ln w="254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Přímá spojnice 68"/>
              <p:cNvCxnSpPr/>
              <p:nvPr/>
            </p:nvCxnSpPr>
            <p:spPr>
              <a:xfrm flipV="1">
                <a:off x="2389150" y="1988840"/>
                <a:ext cx="2772308" cy="3600400"/>
              </a:xfrm>
              <a:prstGeom prst="line">
                <a:avLst/>
              </a:prstGeom>
              <a:ln w="254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Přímá spojnice 69"/>
              <p:cNvCxnSpPr/>
              <p:nvPr/>
            </p:nvCxnSpPr>
            <p:spPr>
              <a:xfrm flipH="1">
                <a:off x="2389150" y="3212976"/>
                <a:ext cx="648072" cy="237626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Přímá spojnice 70"/>
              <p:cNvCxnSpPr/>
              <p:nvPr/>
            </p:nvCxnSpPr>
            <p:spPr>
              <a:xfrm flipH="1">
                <a:off x="4513386" y="1981024"/>
                <a:ext cx="648072" cy="237626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TextovéPole 71"/>
              <p:cNvSpPr txBox="1"/>
              <p:nvPr/>
            </p:nvSpPr>
            <p:spPr>
              <a:xfrm>
                <a:off x="2888784" y="2847464"/>
                <a:ext cx="296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E</a:t>
                </a:r>
                <a:endParaRPr lang="cs-CZ" b="1" dirty="0"/>
              </a:p>
            </p:txBody>
          </p:sp>
          <p:sp>
            <p:nvSpPr>
              <p:cNvPr id="73" name="TextovéPole 72"/>
              <p:cNvSpPr txBox="1"/>
              <p:nvPr/>
            </p:nvSpPr>
            <p:spPr>
              <a:xfrm>
                <a:off x="2389150" y="4311372"/>
                <a:ext cx="3145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B</a:t>
                </a:r>
                <a:endParaRPr lang="cs-CZ" b="1" dirty="0"/>
              </a:p>
            </p:txBody>
          </p:sp>
          <p:sp>
            <p:nvSpPr>
              <p:cNvPr id="74" name="TextovéPole 73"/>
              <p:cNvSpPr txBox="1"/>
              <p:nvPr/>
            </p:nvSpPr>
            <p:spPr>
              <a:xfrm>
                <a:off x="2195736" y="5517232"/>
                <a:ext cx="3241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A</a:t>
                </a:r>
                <a:endParaRPr lang="cs-CZ" b="1" dirty="0"/>
              </a:p>
            </p:txBody>
          </p:sp>
          <p:sp>
            <p:nvSpPr>
              <p:cNvPr id="75" name="TextovéPole 74"/>
              <p:cNvSpPr txBox="1"/>
              <p:nvPr/>
            </p:nvSpPr>
            <p:spPr>
              <a:xfrm>
                <a:off x="3248181" y="4311372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C</a:t>
                </a:r>
                <a:endParaRPr lang="cs-CZ" b="1" dirty="0"/>
              </a:p>
            </p:txBody>
          </p:sp>
          <p:sp>
            <p:nvSpPr>
              <p:cNvPr id="76" name="TextovéPole 75"/>
              <p:cNvSpPr txBox="1"/>
              <p:nvPr/>
            </p:nvSpPr>
            <p:spPr>
              <a:xfrm>
                <a:off x="4648964" y="3987956"/>
                <a:ext cx="330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D</a:t>
                </a:r>
                <a:endParaRPr lang="cs-CZ" b="1" dirty="0"/>
              </a:p>
            </p:txBody>
          </p:sp>
          <p:sp>
            <p:nvSpPr>
              <p:cNvPr id="77" name="TextovéPole 76"/>
              <p:cNvSpPr txBox="1"/>
              <p:nvPr/>
            </p:nvSpPr>
            <p:spPr>
              <a:xfrm>
                <a:off x="4909430" y="2847464"/>
                <a:ext cx="3321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G</a:t>
                </a:r>
                <a:endParaRPr lang="cs-CZ" b="1" dirty="0"/>
              </a:p>
            </p:txBody>
          </p:sp>
          <p:sp>
            <p:nvSpPr>
              <p:cNvPr id="78" name="TextovéPole 77"/>
              <p:cNvSpPr txBox="1"/>
              <p:nvPr/>
            </p:nvSpPr>
            <p:spPr>
              <a:xfrm>
                <a:off x="5040809" y="1700808"/>
                <a:ext cx="330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H</a:t>
                </a:r>
                <a:endParaRPr lang="cs-CZ" b="1" dirty="0"/>
              </a:p>
            </p:txBody>
          </p:sp>
          <p:sp>
            <p:nvSpPr>
              <p:cNvPr id="79" name="TextovéPole 78"/>
              <p:cNvSpPr txBox="1"/>
              <p:nvPr/>
            </p:nvSpPr>
            <p:spPr>
              <a:xfrm>
                <a:off x="4059622" y="2847464"/>
                <a:ext cx="296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F</a:t>
                </a:r>
                <a:endParaRPr lang="cs-CZ" b="1" dirty="0"/>
              </a:p>
            </p:txBody>
          </p:sp>
          <p:sp>
            <p:nvSpPr>
              <p:cNvPr id="80" name="TextovéPole 79"/>
              <p:cNvSpPr txBox="1"/>
              <p:nvPr/>
            </p:nvSpPr>
            <p:spPr>
              <a:xfrm>
                <a:off x="3248181" y="2855208"/>
                <a:ext cx="8114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2,3 cm</a:t>
                </a:r>
                <a:endParaRPr lang="cs-CZ" b="1" dirty="0"/>
              </a:p>
            </p:txBody>
          </p:sp>
          <p:sp>
            <p:nvSpPr>
              <p:cNvPr id="81" name="TextovéPole 80"/>
              <p:cNvSpPr txBox="1"/>
              <p:nvPr/>
            </p:nvSpPr>
            <p:spPr>
              <a:xfrm>
                <a:off x="3534801" y="4296261"/>
                <a:ext cx="8114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2,3 cm</a:t>
                </a:r>
                <a:endParaRPr lang="cs-CZ" b="1" dirty="0"/>
              </a:p>
            </p:txBody>
          </p:sp>
          <p:sp>
            <p:nvSpPr>
              <p:cNvPr id="82" name="TextovéPole 81"/>
              <p:cNvSpPr txBox="1"/>
              <p:nvPr/>
            </p:nvSpPr>
            <p:spPr>
              <a:xfrm>
                <a:off x="4078310" y="2236222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3 cm</a:t>
                </a:r>
                <a:endParaRPr lang="cs-CZ" b="1" dirty="0"/>
              </a:p>
            </p:txBody>
          </p:sp>
          <p:sp>
            <p:nvSpPr>
              <p:cNvPr id="83" name="TextovéPole 82"/>
              <p:cNvSpPr txBox="1"/>
              <p:nvPr/>
            </p:nvSpPr>
            <p:spPr>
              <a:xfrm>
                <a:off x="2867303" y="4869160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3 cm</a:t>
                </a:r>
                <a:endParaRPr lang="cs-CZ" b="1" dirty="0"/>
              </a:p>
            </p:txBody>
          </p:sp>
          <p:sp>
            <p:nvSpPr>
              <p:cNvPr id="84" name="TextovéPole 83"/>
              <p:cNvSpPr txBox="1"/>
              <p:nvPr/>
            </p:nvSpPr>
            <p:spPr>
              <a:xfrm>
                <a:off x="4319245" y="2855208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1 cm</a:t>
                </a:r>
                <a:endParaRPr lang="cs-CZ" b="1" dirty="0"/>
              </a:p>
            </p:txBody>
          </p:sp>
          <p:sp>
            <p:nvSpPr>
              <p:cNvPr id="85" name="TextovéPole 84"/>
              <p:cNvSpPr txBox="1"/>
              <p:nvPr/>
            </p:nvSpPr>
            <p:spPr>
              <a:xfrm>
                <a:off x="2627213" y="4296262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1 cm</a:t>
                </a:r>
                <a:endParaRPr lang="cs-CZ" b="1" dirty="0"/>
              </a:p>
            </p:txBody>
          </p:sp>
        </p:grpSp>
        <p:cxnSp>
          <p:nvCxnSpPr>
            <p:cNvPr id="59" name="Přímá spojnice 58"/>
            <p:cNvCxnSpPr/>
            <p:nvPr/>
          </p:nvCxnSpPr>
          <p:spPr>
            <a:xfrm flipH="1">
              <a:off x="5796136" y="3068960"/>
              <a:ext cx="72008" cy="2880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 flipH="1">
              <a:off x="5848124" y="3068960"/>
              <a:ext cx="72008" cy="2880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/>
            <p:nvPr/>
          </p:nvCxnSpPr>
          <p:spPr>
            <a:xfrm flipH="1">
              <a:off x="5672140" y="4208006"/>
              <a:ext cx="72008" cy="2880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Přímá spojnice 61"/>
            <p:cNvCxnSpPr/>
            <p:nvPr/>
          </p:nvCxnSpPr>
          <p:spPr>
            <a:xfrm flipH="1">
              <a:off x="5724128" y="4208006"/>
              <a:ext cx="72008" cy="2880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>
              <a:off x="2764715" y="3645024"/>
              <a:ext cx="258755" cy="7200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Přímá spojnice 63"/>
            <p:cNvCxnSpPr/>
            <p:nvPr/>
          </p:nvCxnSpPr>
          <p:spPr>
            <a:xfrm>
              <a:off x="2759406" y="3681028"/>
              <a:ext cx="258755" cy="7200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Přímá spojnice 64"/>
            <p:cNvCxnSpPr/>
            <p:nvPr/>
          </p:nvCxnSpPr>
          <p:spPr>
            <a:xfrm>
              <a:off x="4524895" y="3769608"/>
              <a:ext cx="258755" cy="7200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>
              <a:off x="4519586" y="3805612"/>
              <a:ext cx="258755" cy="7200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Přímá spojnice 86"/>
          <p:cNvCxnSpPr>
            <a:stCxn id="72" idx="2"/>
            <a:endCxn id="79" idx="2"/>
          </p:cNvCxnSpPr>
          <p:nvPr/>
        </p:nvCxnSpPr>
        <p:spPr>
          <a:xfrm>
            <a:off x="5522406" y="3651572"/>
            <a:ext cx="1067987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Přímá spojnice 87"/>
          <p:cNvCxnSpPr/>
          <p:nvPr/>
        </p:nvCxnSpPr>
        <p:spPr>
          <a:xfrm>
            <a:off x="5800911" y="4748936"/>
            <a:ext cx="1067987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blouk 88"/>
          <p:cNvSpPr/>
          <p:nvPr/>
        </p:nvSpPr>
        <p:spPr>
          <a:xfrm rot="10491600">
            <a:off x="6220557" y="3375273"/>
            <a:ext cx="394741" cy="505049"/>
          </a:xfrm>
          <a:prstGeom prst="arc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Oblouk 89"/>
          <p:cNvSpPr/>
          <p:nvPr/>
        </p:nvSpPr>
        <p:spPr>
          <a:xfrm>
            <a:off x="5778905" y="4483909"/>
            <a:ext cx="394741" cy="505049"/>
          </a:xfrm>
          <a:prstGeom prst="arc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3" name="Skupina 92"/>
          <p:cNvGrpSpPr/>
          <p:nvPr/>
        </p:nvGrpSpPr>
        <p:grpSpPr>
          <a:xfrm>
            <a:off x="5079308" y="3382251"/>
            <a:ext cx="669113" cy="553444"/>
            <a:chOff x="5079308" y="3382251"/>
            <a:chExt cx="669113" cy="553444"/>
          </a:xfrm>
        </p:grpSpPr>
        <p:sp>
          <p:nvSpPr>
            <p:cNvPr id="91" name="Oblouk 90"/>
            <p:cNvSpPr/>
            <p:nvPr/>
          </p:nvSpPr>
          <p:spPr>
            <a:xfrm rot="5004946">
              <a:off x="5241434" y="3427688"/>
              <a:ext cx="394741" cy="505049"/>
            </a:xfrm>
            <a:prstGeom prst="arc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2" name="Oblouk 91"/>
            <p:cNvSpPr/>
            <p:nvPr/>
          </p:nvSpPr>
          <p:spPr>
            <a:xfrm rot="5241585">
              <a:off x="5137143" y="3324416"/>
              <a:ext cx="553444" cy="669113"/>
            </a:xfrm>
            <a:prstGeom prst="arc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94" name="Skupina 93"/>
          <p:cNvGrpSpPr/>
          <p:nvPr/>
        </p:nvGrpSpPr>
        <p:grpSpPr>
          <a:xfrm rot="11102181">
            <a:off x="6606627" y="4484282"/>
            <a:ext cx="669113" cy="553444"/>
            <a:chOff x="5079308" y="3382251"/>
            <a:chExt cx="669113" cy="553444"/>
          </a:xfrm>
        </p:grpSpPr>
        <p:sp>
          <p:nvSpPr>
            <p:cNvPr id="95" name="Oblouk 94"/>
            <p:cNvSpPr/>
            <p:nvPr/>
          </p:nvSpPr>
          <p:spPr>
            <a:xfrm rot="5004946">
              <a:off x="5241434" y="3427688"/>
              <a:ext cx="394741" cy="505049"/>
            </a:xfrm>
            <a:prstGeom prst="arc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6" name="Oblouk 95"/>
            <p:cNvSpPr/>
            <p:nvPr/>
          </p:nvSpPr>
          <p:spPr>
            <a:xfrm rot="5241585">
              <a:off x="5137143" y="3324416"/>
              <a:ext cx="553444" cy="669113"/>
            </a:xfrm>
            <a:prstGeom prst="arc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97" name="Skupina 96"/>
          <p:cNvGrpSpPr/>
          <p:nvPr/>
        </p:nvGrpSpPr>
        <p:grpSpPr>
          <a:xfrm>
            <a:off x="6718265" y="3397369"/>
            <a:ext cx="669113" cy="553444"/>
            <a:chOff x="5079308" y="3382251"/>
            <a:chExt cx="669113" cy="553444"/>
          </a:xfrm>
        </p:grpSpPr>
        <p:sp>
          <p:nvSpPr>
            <p:cNvPr id="98" name="Oblouk 97"/>
            <p:cNvSpPr/>
            <p:nvPr/>
          </p:nvSpPr>
          <p:spPr>
            <a:xfrm rot="5004946">
              <a:off x="5241434" y="3427688"/>
              <a:ext cx="394741" cy="505049"/>
            </a:xfrm>
            <a:prstGeom prst="arc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9" name="Oblouk 98"/>
            <p:cNvSpPr/>
            <p:nvPr/>
          </p:nvSpPr>
          <p:spPr>
            <a:xfrm rot="5241585">
              <a:off x="5137143" y="3324416"/>
              <a:ext cx="553444" cy="669113"/>
            </a:xfrm>
            <a:prstGeom prst="arc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7167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4: Do obr. doplň délky stran a velikosti vnitřních úhlů trojúhelníků ABC a XYZ, pro které platí:</a:t>
            </a: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79296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≅ ∆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𝑋𝑍𝑌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𝐵𝐶</m:t>
                        </m:r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=4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𝐴𝐶</m:t>
                        </m:r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=8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,  </m:t>
                    </m:r>
                    <m:d>
                      <m:dPr>
                        <m:begChr m:val="|"/>
                        <m:endChr m:val="|"/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𝐴𝐵𝐶</m:t>
                        </m:r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≐65°, </m:t>
                    </m:r>
                    <m:d>
                      <m:dPr>
                        <m:begChr m:val="|"/>
                        <m:endChr m:val="|"/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𝑋𝑍</m:t>
                        </m:r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=9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,  </m:t>
                    </m:r>
                    <m:d>
                      <m:dPr>
                        <m:begChr m:val="|"/>
                        <m:endChr m:val="|"/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𝑍𝑌𝑋</m:t>
                        </m:r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≐89° </m:t>
                    </m:r>
                  </m:oMath>
                </a14:m>
                <a:r>
                  <a:rPr lang="cs-CZ" b="0" dirty="0" smtClean="0">
                    <a:ea typeface="Cambria Math"/>
                  </a:rPr>
                  <a:t> 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79296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Skupina 14"/>
          <p:cNvGrpSpPr/>
          <p:nvPr/>
        </p:nvGrpSpPr>
        <p:grpSpPr>
          <a:xfrm>
            <a:off x="431448" y="3002695"/>
            <a:ext cx="6817208" cy="3129473"/>
            <a:chOff x="431448" y="3002695"/>
            <a:chExt cx="6817208" cy="3129473"/>
          </a:xfrm>
        </p:grpSpPr>
        <p:sp>
          <p:nvSpPr>
            <p:cNvPr id="7" name="Rovnoramenný trojúhelník 6"/>
            <p:cNvSpPr/>
            <p:nvPr/>
          </p:nvSpPr>
          <p:spPr>
            <a:xfrm rot="2854920">
              <a:off x="705288" y="3835843"/>
              <a:ext cx="2736304" cy="1070102"/>
            </a:xfrm>
            <a:prstGeom prst="triangle">
              <a:avLst>
                <a:gd name="adj" fmla="val 8135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" name="Rovnoramenný trojúhelník 7"/>
            <p:cNvSpPr/>
            <p:nvPr/>
          </p:nvSpPr>
          <p:spPr>
            <a:xfrm rot="2855234">
              <a:off x="5097716" y="3835796"/>
              <a:ext cx="2736304" cy="1070102"/>
            </a:xfrm>
            <a:prstGeom prst="triangle">
              <a:avLst>
                <a:gd name="adj" fmla="val 81350"/>
              </a:avLst>
            </a:prstGeom>
            <a:noFill/>
            <a:ln>
              <a:solidFill>
                <a:schemeClr val="tx1"/>
              </a:solidFill>
            </a:ln>
            <a:scene3d>
              <a:camera prst="orthographicFront">
                <a:rot lat="0" lon="10799977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431448" y="3388350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A</a:t>
              </a:r>
              <a:endParaRPr lang="cs-CZ" b="1" dirty="0"/>
            </a:p>
          </p:txBody>
        </p:sp>
        <p:sp>
          <p:nvSpPr>
            <p:cNvPr id="10" name="TextovéPole 9"/>
            <p:cNvSpPr txBox="1"/>
            <p:nvPr/>
          </p:nvSpPr>
          <p:spPr>
            <a:xfrm>
              <a:off x="2411760" y="5741835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B</a:t>
              </a:r>
              <a:endParaRPr lang="cs-CZ" b="1" dirty="0"/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3041435" y="4437112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C</a:t>
              </a:r>
              <a:endParaRPr lang="cs-CZ" b="1" dirty="0"/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6937352" y="5762836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X</a:t>
              </a:r>
              <a:endParaRPr lang="cs-CZ" b="1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4864972" y="3460358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Z</a:t>
              </a:r>
              <a:endParaRPr lang="cs-CZ" b="1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6195564" y="3031564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Y</a:t>
              </a:r>
              <a:endParaRPr lang="cs-CZ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9664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Řešení: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grpSp>
        <p:nvGrpSpPr>
          <p:cNvPr id="41" name="Skupina 40"/>
          <p:cNvGrpSpPr/>
          <p:nvPr/>
        </p:nvGrpSpPr>
        <p:grpSpPr>
          <a:xfrm>
            <a:off x="1031032" y="2220891"/>
            <a:ext cx="6817208" cy="3129473"/>
            <a:chOff x="1043608" y="2611225"/>
            <a:chExt cx="6817208" cy="3129473"/>
          </a:xfrm>
        </p:grpSpPr>
        <p:sp>
          <p:nvSpPr>
            <p:cNvPr id="30" name="TextovéPole 29"/>
            <p:cNvSpPr txBox="1"/>
            <p:nvPr/>
          </p:nvSpPr>
          <p:spPr>
            <a:xfrm>
              <a:off x="5981835" y="4283804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9 cm</a:t>
              </a:r>
              <a:endParaRPr lang="cs-CZ" b="1" dirty="0"/>
            </a:p>
          </p:txBody>
        </p:sp>
        <p:sp>
          <p:nvSpPr>
            <p:cNvPr id="31" name="TextovéPole 30"/>
            <p:cNvSpPr txBox="1"/>
            <p:nvPr/>
          </p:nvSpPr>
          <p:spPr>
            <a:xfrm>
              <a:off x="6462918" y="3164778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89°</a:t>
              </a:r>
              <a:endParaRPr lang="cs-CZ" b="1" dirty="0"/>
            </a:p>
          </p:txBody>
        </p:sp>
        <p:sp>
          <p:nvSpPr>
            <p:cNvPr id="34" name="TextovéPole 33"/>
            <p:cNvSpPr txBox="1"/>
            <p:nvPr/>
          </p:nvSpPr>
          <p:spPr>
            <a:xfrm>
              <a:off x="5896001" y="2699556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>
                  <a:solidFill>
                    <a:srgbClr val="FF0000"/>
                  </a:solidFill>
                </a:rPr>
                <a:t>4 cm</a:t>
              </a:r>
              <a:endParaRPr lang="cs-CZ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ovéPole 34"/>
            <p:cNvSpPr txBox="1"/>
            <p:nvPr/>
          </p:nvSpPr>
          <p:spPr>
            <a:xfrm>
              <a:off x="7174906" y="3501844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>
                  <a:solidFill>
                    <a:srgbClr val="FF0000"/>
                  </a:solidFill>
                </a:rPr>
                <a:t>8 cm</a:t>
              </a:r>
              <a:endParaRPr lang="cs-CZ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ovéPole 35"/>
            <p:cNvSpPr txBox="1"/>
            <p:nvPr/>
          </p:nvSpPr>
          <p:spPr>
            <a:xfrm>
              <a:off x="6051565" y="3309518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>
                  <a:solidFill>
                    <a:srgbClr val="FF0000"/>
                  </a:solidFill>
                </a:rPr>
                <a:t>65°</a:t>
              </a:r>
              <a:endParaRPr lang="cs-CZ" b="1" dirty="0">
                <a:solidFill>
                  <a:srgbClr val="FF0000"/>
                </a:solidFill>
              </a:endParaRPr>
            </a:p>
          </p:txBody>
        </p:sp>
        <p:grpSp>
          <p:nvGrpSpPr>
            <p:cNvPr id="40" name="Skupina 39"/>
            <p:cNvGrpSpPr/>
            <p:nvPr/>
          </p:nvGrpSpPr>
          <p:grpSpPr>
            <a:xfrm>
              <a:off x="1043608" y="2611225"/>
              <a:ext cx="6817208" cy="3129473"/>
              <a:chOff x="1043608" y="2611225"/>
              <a:chExt cx="6817208" cy="3129473"/>
            </a:xfrm>
          </p:grpSpPr>
          <p:sp>
            <p:nvSpPr>
              <p:cNvPr id="16" name="TextovéPole 15"/>
              <p:cNvSpPr txBox="1"/>
              <p:nvPr/>
            </p:nvSpPr>
            <p:spPr>
              <a:xfrm>
                <a:off x="3419872" y="4637437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4 cm</a:t>
                </a:r>
                <a:endParaRPr lang="cs-CZ" b="1" dirty="0"/>
              </a:p>
            </p:txBody>
          </p:sp>
          <p:sp>
            <p:nvSpPr>
              <p:cNvPr id="17" name="TextovéPole 16"/>
              <p:cNvSpPr txBox="1"/>
              <p:nvPr/>
            </p:nvSpPr>
            <p:spPr>
              <a:xfrm>
                <a:off x="2387207" y="3349444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8 cm</a:t>
                </a:r>
                <a:endParaRPr lang="cs-CZ" b="1" dirty="0"/>
              </a:p>
            </p:txBody>
          </p:sp>
          <p:grpSp>
            <p:nvGrpSpPr>
              <p:cNvPr id="28" name="Skupina 27"/>
              <p:cNvGrpSpPr/>
              <p:nvPr/>
            </p:nvGrpSpPr>
            <p:grpSpPr>
              <a:xfrm>
                <a:off x="1043608" y="2611225"/>
                <a:ext cx="6817208" cy="3129473"/>
                <a:chOff x="1043608" y="2611225"/>
                <a:chExt cx="6817208" cy="3129473"/>
              </a:xfrm>
            </p:grpSpPr>
            <p:grpSp>
              <p:nvGrpSpPr>
                <p:cNvPr id="23" name="Skupina 22"/>
                <p:cNvGrpSpPr/>
                <p:nvPr/>
              </p:nvGrpSpPr>
              <p:grpSpPr>
                <a:xfrm>
                  <a:off x="1043608" y="2611225"/>
                  <a:ext cx="6817208" cy="3129473"/>
                  <a:chOff x="1043608" y="2611225"/>
                  <a:chExt cx="6817208" cy="3129473"/>
                </a:xfrm>
              </p:grpSpPr>
              <p:grpSp>
                <p:nvGrpSpPr>
                  <p:cNvPr id="21" name="Skupina 20"/>
                  <p:cNvGrpSpPr/>
                  <p:nvPr/>
                </p:nvGrpSpPr>
                <p:grpSpPr>
                  <a:xfrm>
                    <a:off x="1043608" y="2611225"/>
                    <a:ext cx="6817208" cy="3129473"/>
                    <a:chOff x="1043608" y="2611225"/>
                    <a:chExt cx="6817208" cy="3129473"/>
                  </a:xfrm>
                </p:grpSpPr>
                <p:grpSp>
                  <p:nvGrpSpPr>
                    <p:cNvPr id="19" name="Skupina 18"/>
                    <p:cNvGrpSpPr/>
                    <p:nvPr/>
                  </p:nvGrpSpPr>
                  <p:grpSpPr>
                    <a:xfrm>
                      <a:off x="1043608" y="2611225"/>
                      <a:ext cx="6817208" cy="3129473"/>
                      <a:chOff x="1043608" y="2611225"/>
                      <a:chExt cx="6817208" cy="3129473"/>
                    </a:xfrm>
                  </p:grpSpPr>
                  <p:grpSp>
                    <p:nvGrpSpPr>
                      <p:cNvPr id="7" name="Skupina 6"/>
                      <p:cNvGrpSpPr/>
                      <p:nvPr/>
                    </p:nvGrpSpPr>
                    <p:grpSpPr>
                      <a:xfrm>
                        <a:off x="1043608" y="2611225"/>
                        <a:ext cx="6817208" cy="3129473"/>
                        <a:chOff x="431448" y="3002695"/>
                        <a:chExt cx="6817208" cy="3129473"/>
                      </a:xfrm>
                    </p:grpSpPr>
                    <p:sp>
                      <p:nvSpPr>
                        <p:cNvPr id="8" name="Rovnoramenný trojúhelník 7"/>
                        <p:cNvSpPr/>
                        <p:nvPr/>
                      </p:nvSpPr>
                      <p:spPr>
                        <a:xfrm rot="2854920">
                          <a:off x="705288" y="3835843"/>
                          <a:ext cx="2736304" cy="1070102"/>
                        </a:xfrm>
                        <a:prstGeom prst="triangle">
                          <a:avLst>
                            <a:gd name="adj" fmla="val 81350"/>
                          </a:avLst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cs-CZ" dirty="0" smtClean="0"/>
                            <a:t>65</a:t>
                          </a:r>
                          <a:endParaRPr lang="cs-CZ" dirty="0"/>
                        </a:p>
                      </p:txBody>
                    </p:sp>
                    <p:sp>
                      <p:nvSpPr>
                        <p:cNvPr id="9" name="Rovnoramenný trojúhelník 8"/>
                        <p:cNvSpPr/>
                        <p:nvPr/>
                      </p:nvSpPr>
                      <p:spPr>
                        <a:xfrm rot="2855234">
                          <a:off x="5097716" y="3835796"/>
                          <a:ext cx="2736304" cy="1070102"/>
                        </a:xfrm>
                        <a:prstGeom prst="triangle">
                          <a:avLst>
                            <a:gd name="adj" fmla="val 81350"/>
                          </a:avLst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  <a:scene3d>
                          <a:camera prst="orthographicFront">
                            <a:rot lat="0" lon="10799977" rev="0"/>
                          </a:camera>
                          <a:lightRig rig="threePt" dir="t"/>
                        </a:scene3d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cs-CZ"/>
                        </a:p>
                      </p:txBody>
                    </p:sp>
                    <p:sp>
                      <p:nvSpPr>
                        <p:cNvPr id="10" name="TextovéPole 9"/>
                        <p:cNvSpPr txBox="1"/>
                        <p:nvPr/>
                      </p:nvSpPr>
                      <p:spPr>
                        <a:xfrm>
                          <a:off x="431448" y="3388350"/>
                          <a:ext cx="324128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cs-CZ" b="1" dirty="0" smtClean="0"/>
                            <a:t>A</a:t>
                          </a:r>
                          <a:endParaRPr lang="cs-CZ" b="1" dirty="0"/>
                        </a:p>
                      </p:txBody>
                    </p:sp>
                    <p:sp>
                      <p:nvSpPr>
                        <p:cNvPr id="11" name="TextovéPole 10"/>
                        <p:cNvSpPr txBox="1"/>
                        <p:nvPr/>
                      </p:nvSpPr>
                      <p:spPr>
                        <a:xfrm>
                          <a:off x="2411760" y="5741835"/>
                          <a:ext cx="31451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cs-CZ" b="1" dirty="0" smtClean="0"/>
                            <a:t>B</a:t>
                          </a:r>
                          <a:endParaRPr lang="cs-CZ" b="1" dirty="0"/>
                        </a:p>
                      </p:txBody>
                    </p:sp>
                    <p:sp>
                      <p:nvSpPr>
                        <p:cNvPr id="12" name="TextovéPole 11"/>
                        <p:cNvSpPr txBox="1"/>
                        <p:nvPr/>
                      </p:nvSpPr>
                      <p:spPr>
                        <a:xfrm>
                          <a:off x="3041435" y="4437112"/>
                          <a:ext cx="308098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cs-CZ" b="1" dirty="0" smtClean="0"/>
                            <a:t>C</a:t>
                          </a:r>
                          <a:endParaRPr lang="cs-CZ" b="1" dirty="0"/>
                        </a:p>
                      </p:txBody>
                    </p:sp>
                    <p:sp>
                      <p:nvSpPr>
                        <p:cNvPr id="13" name="TextovéPole 12"/>
                        <p:cNvSpPr txBox="1"/>
                        <p:nvPr/>
                      </p:nvSpPr>
                      <p:spPr>
                        <a:xfrm>
                          <a:off x="6937352" y="5762836"/>
                          <a:ext cx="311304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cs-CZ" b="1" dirty="0" smtClean="0"/>
                            <a:t>X</a:t>
                          </a:r>
                          <a:endParaRPr lang="cs-CZ" b="1" dirty="0"/>
                        </a:p>
                      </p:txBody>
                    </p:sp>
                    <p:sp>
                      <p:nvSpPr>
                        <p:cNvPr id="14" name="TextovéPole 13"/>
                        <p:cNvSpPr txBox="1"/>
                        <p:nvPr/>
                      </p:nvSpPr>
                      <p:spPr>
                        <a:xfrm>
                          <a:off x="4864972" y="3460358"/>
                          <a:ext cx="295274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cs-CZ" b="1" dirty="0" smtClean="0"/>
                            <a:t>Z</a:t>
                          </a:r>
                          <a:endParaRPr lang="cs-CZ" b="1" dirty="0"/>
                        </a:p>
                      </p:txBody>
                    </p:sp>
                    <p:sp>
                      <p:nvSpPr>
                        <p:cNvPr id="15" name="TextovéPole 14"/>
                        <p:cNvSpPr txBox="1"/>
                        <p:nvPr/>
                      </p:nvSpPr>
                      <p:spPr>
                        <a:xfrm>
                          <a:off x="6195564" y="3031564"/>
                          <a:ext cx="30489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cs-CZ" b="1" dirty="0" smtClean="0"/>
                            <a:t>Y</a:t>
                          </a:r>
                          <a:endParaRPr lang="cs-CZ" b="1" dirty="0"/>
                        </a:p>
                      </p:txBody>
                    </p:sp>
                  </p:grpSp>
                  <p:sp>
                    <p:nvSpPr>
                      <p:cNvPr id="18" name="Oblouk 17"/>
                      <p:cNvSpPr/>
                      <p:nvPr/>
                    </p:nvSpPr>
                    <p:spPr>
                      <a:xfrm rot="18252129">
                        <a:off x="2946398" y="4935984"/>
                        <a:ext cx="513725" cy="521866"/>
                      </a:xfrm>
                      <a:prstGeom prst="arc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cs-CZ"/>
                      </a:p>
                    </p:txBody>
                  </p:sp>
                </p:grpSp>
                <p:sp>
                  <p:nvSpPr>
                    <p:cNvPr id="20" name="Oblouk 19"/>
                    <p:cNvSpPr/>
                    <p:nvPr/>
                  </p:nvSpPr>
                  <p:spPr>
                    <a:xfrm rot="12110309">
                      <a:off x="3396732" y="3969375"/>
                      <a:ext cx="513725" cy="521866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</p:grpSp>
              <p:sp>
                <p:nvSpPr>
                  <p:cNvPr id="22" name="Oblouk 21"/>
                  <p:cNvSpPr/>
                  <p:nvPr/>
                </p:nvSpPr>
                <p:spPr>
                  <a:xfrm rot="4682176">
                    <a:off x="1671320" y="3457843"/>
                    <a:ext cx="513725" cy="521866"/>
                  </a:xfrm>
                  <a:prstGeom prst="arc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</p:grpSp>
            <p:grpSp>
              <p:nvGrpSpPr>
                <p:cNvPr id="27" name="Skupina 26"/>
                <p:cNvGrpSpPr/>
                <p:nvPr/>
              </p:nvGrpSpPr>
              <p:grpSpPr>
                <a:xfrm>
                  <a:off x="5598518" y="2748494"/>
                  <a:ext cx="1954864" cy="2318334"/>
                  <a:chOff x="5598518" y="2748494"/>
                  <a:chExt cx="1954864" cy="2318334"/>
                </a:xfrm>
              </p:grpSpPr>
              <p:sp>
                <p:nvSpPr>
                  <p:cNvPr id="24" name="Oblouk 23"/>
                  <p:cNvSpPr/>
                  <p:nvPr/>
                </p:nvSpPr>
                <p:spPr>
                  <a:xfrm rot="17587565">
                    <a:off x="7035586" y="4549033"/>
                    <a:ext cx="513725" cy="521866"/>
                  </a:xfrm>
                  <a:prstGeom prst="arc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  <p:sp>
                <p:nvSpPr>
                  <p:cNvPr id="25" name="Oblouk 24"/>
                  <p:cNvSpPr/>
                  <p:nvPr/>
                </p:nvSpPr>
                <p:spPr>
                  <a:xfrm rot="10016245">
                    <a:off x="6640552" y="2748494"/>
                    <a:ext cx="513725" cy="521866"/>
                  </a:xfrm>
                  <a:prstGeom prst="arc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  <p:sp>
                <p:nvSpPr>
                  <p:cNvPr id="26" name="Oblouk 25"/>
                  <p:cNvSpPr/>
                  <p:nvPr/>
                </p:nvSpPr>
                <p:spPr>
                  <a:xfrm rot="3707818">
                    <a:off x="5602588" y="3108159"/>
                    <a:ext cx="513725" cy="521866"/>
                  </a:xfrm>
                  <a:prstGeom prst="arc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</p:grpSp>
          </p:grpSp>
          <p:sp>
            <p:nvSpPr>
              <p:cNvPr id="29" name="TextovéPole 28"/>
              <p:cNvSpPr txBox="1"/>
              <p:nvPr/>
            </p:nvSpPr>
            <p:spPr>
              <a:xfrm>
                <a:off x="2932549" y="4609601"/>
                <a:ext cx="497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65°</a:t>
                </a:r>
                <a:endParaRPr lang="cs-CZ" b="1" dirty="0"/>
              </a:p>
            </p:txBody>
          </p:sp>
          <p:sp>
            <p:nvSpPr>
              <p:cNvPr id="33" name="TextovéPole 32"/>
              <p:cNvSpPr txBox="1"/>
              <p:nvPr/>
            </p:nvSpPr>
            <p:spPr>
              <a:xfrm>
                <a:off x="1732022" y="4270896"/>
                <a:ext cx="6367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>
                    <a:solidFill>
                      <a:srgbClr val="FF0000"/>
                    </a:solidFill>
                  </a:rPr>
                  <a:t>9 cm</a:t>
                </a:r>
                <a:endParaRPr lang="cs-CZ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TextovéPole 36"/>
              <p:cNvSpPr txBox="1"/>
              <p:nvPr/>
            </p:nvSpPr>
            <p:spPr>
              <a:xfrm>
                <a:off x="2996134" y="4197536"/>
                <a:ext cx="497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>
                    <a:solidFill>
                      <a:srgbClr val="FF0000"/>
                    </a:solidFill>
                  </a:rPr>
                  <a:t>89°</a:t>
                </a:r>
                <a:endParaRPr lang="cs-CZ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TextovéPole 37"/>
              <p:cNvSpPr txBox="1"/>
              <p:nvPr/>
            </p:nvSpPr>
            <p:spPr>
              <a:xfrm>
                <a:off x="2050378" y="3794711"/>
                <a:ext cx="497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26°</a:t>
                </a:r>
                <a:endParaRPr lang="cs-CZ" b="1" dirty="0"/>
              </a:p>
            </p:txBody>
          </p:sp>
        </p:grpSp>
        <p:sp>
          <p:nvSpPr>
            <p:cNvPr id="39" name="TextovéPole 38"/>
            <p:cNvSpPr txBox="1"/>
            <p:nvPr/>
          </p:nvSpPr>
          <p:spPr>
            <a:xfrm>
              <a:off x="6863990" y="4246857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26°</a:t>
              </a:r>
              <a:endParaRPr lang="cs-CZ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60878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653</Words>
  <Application>Microsoft Office PowerPoint</Application>
  <PresentationFormat>Předvádění na obrazovce (4:3)</PresentationFormat>
  <Paragraphs>250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Věty o shodnosti trojúhelníků</vt:lpstr>
      <vt:lpstr>Př. 1: Vyber z obrázku dvojice shodných trojúhelníků a jejich shodnost zapiš.</vt:lpstr>
      <vt:lpstr>Řešení:</vt:lpstr>
      <vt:lpstr>Př. 2: Rozhodni, zda jsou trojúhelníky ABC a XYZ shodné. Pokud ano, jejich shodnost zdůvodni a zapiš.</vt:lpstr>
      <vt:lpstr>Řešení:</vt:lpstr>
      <vt:lpstr>Př. 3: Mezi trojúhelníky na obr. najdi ty, které jsou shodné, shodnost zdůvodni a zapiš.</vt:lpstr>
      <vt:lpstr>Řešení např.:</vt:lpstr>
      <vt:lpstr>Př. 4: Do obr. doplň délky stran a velikosti vnitřních úhlů trojúhelníků ABC a XYZ, pro které platí:</vt:lpstr>
      <vt:lpstr>Řešení: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71</cp:revision>
  <dcterms:created xsi:type="dcterms:W3CDTF">2012-06-18T15:15:37Z</dcterms:created>
  <dcterms:modified xsi:type="dcterms:W3CDTF">2014-06-10T21:17:45Z</dcterms:modified>
</cp:coreProperties>
</file>