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8" r:id="rId4"/>
    <p:sldId id="259" r:id="rId5"/>
    <p:sldId id="260" r:id="rId6"/>
    <p:sldId id="263" r:id="rId7"/>
    <p:sldId id="262" r:id="rId8"/>
    <p:sldId id="26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77C49-3801-40F3-A96D-6791435FF31D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877F-BBB2-4456-8B8B-5250011E6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5816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77C49-3801-40F3-A96D-6791435FF31D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877F-BBB2-4456-8B8B-5250011E6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1562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77C49-3801-40F3-A96D-6791435FF31D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877F-BBB2-4456-8B8B-5250011E6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384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77C49-3801-40F3-A96D-6791435FF31D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877F-BBB2-4456-8B8B-5250011E6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4979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77C49-3801-40F3-A96D-6791435FF31D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877F-BBB2-4456-8B8B-5250011E6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5287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77C49-3801-40F3-A96D-6791435FF31D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877F-BBB2-4456-8B8B-5250011E6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4552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77C49-3801-40F3-A96D-6791435FF31D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877F-BBB2-4456-8B8B-5250011E6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15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77C49-3801-40F3-A96D-6791435FF31D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877F-BBB2-4456-8B8B-5250011E6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2254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77C49-3801-40F3-A96D-6791435FF31D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877F-BBB2-4456-8B8B-5250011E6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3619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77C49-3801-40F3-A96D-6791435FF31D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877F-BBB2-4456-8B8B-5250011E6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7581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77C49-3801-40F3-A96D-6791435FF31D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877F-BBB2-4456-8B8B-5250011E6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3564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77C49-3801-40F3-A96D-6791435FF31D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5877F-BBB2-4456-8B8B-5250011E6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7282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Obvod trojúhelníku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760813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Planimetrie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2. 3. 2013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Příklady</a:t>
                      </a:r>
                      <a:r>
                        <a:rPr lang="cs-CZ" baseline="0" dirty="0" smtClean="0"/>
                        <a:t> na  o</a:t>
                      </a:r>
                      <a:r>
                        <a:rPr lang="cs-CZ" dirty="0" smtClean="0"/>
                        <a:t>bvod </a:t>
                      </a:r>
                      <a:r>
                        <a:rPr lang="cs-CZ" dirty="0" smtClean="0"/>
                        <a:t>trojúhelníku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První snímek obsahuje zadání příkladů, kliknutím na červenou šipku </a:t>
                      </a:r>
                      <a:r>
                        <a:rPr lang="cs-CZ" baseline="0" dirty="0" smtClean="0"/>
                        <a:t>se dostaneme na snímek s řešením příkladu. Pro návrat klikneme na odkaz zpět.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Rudolf </a:t>
                      </a:r>
                      <a:r>
                        <a:rPr lang="cs-CZ" dirty="0" err="1" smtClean="0"/>
                        <a:t>Brucháček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VY_32_INOVACE_25_MBRU11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824" y="332656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741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/>
          <a:lstStyle/>
          <a:p>
            <a:r>
              <a:rPr lang="cs-CZ" dirty="0" smtClean="0"/>
              <a:t>Obvod trojúhelníku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80728"/>
                <a:ext cx="8229600" cy="5688632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cs-CZ" dirty="0" smtClean="0"/>
                  <a:t>Př. 1: Urči obvod trojúhelníku ABC, je-li dáno: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𝑎</m:t>
                    </m:r>
                    <m:r>
                      <a:rPr lang="cs-CZ" b="0" i="1" smtClean="0">
                        <a:latin typeface="Cambria Math"/>
                      </a:rPr>
                      <m:t>=3,5 </m:t>
                    </m:r>
                    <m:r>
                      <a:rPr lang="cs-CZ" b="0" i="1" smtClean="0">
                        <a:latin typeface="Cambria Math"/>
                      </a:rPr>
                      <m:t>𝑐𝑚</m:t>
                    </m:r>
                    <m:r>
                      <a:rPr lang="cs-CZ" b="0" i="1" smtClean="0">
                        <a:latin typeface="Cambria Math"/>
                      </a:rPr>
                      <m:t>, </m:t>
                    </m:r>
                    <m:r>
                      <a:rPr lang="cs-CZ" b="0" i="1" smtClean="0">
                        <a:latin typeface="Cambria Math"/>
                      </a:rPr>
                      <m:t>𝑏</m:t>
                    </m:r>
                    <m:r>
                      <a:rPr lang="cs-CZ" b="0" i="1" smtClean="0">
                        <a:latin typeface="Cambria Math"/>
                      </a:rPr>
                      <m:t>=5 </m:t>
                    </m:r>
                    <m:r>
                      <a:rPr lang="cs-CZ" b="0" i="1" smtClean="0">
                        <a:latin typeface="Cambria Math"/>
                      </a:rPr>
                      <m:t>𝑐𝑚</m:t>
                    </m:r>
                    <m:r>
                      <a:rPr lang="cs-CZ" b="0" i="1" smtClean="0">
                        <a:latin typeface="Cambria Math"/>
                      </a:rPr>
                      <m:t>, </m:t>
                    </m:r>
                    <m:r>
                      <a:rPr lang="cs-CZ" b="0" i="1" smtClean="0">
                        <a:latin typeface="Cambria Math"/>
                      </a:rPr>
                      <m:t>𝑐</m:t>
                    </m:r>
                    <m:r>
                      <a:rPr lang="cs-CZ" b="0" i="1" smtClean="0">
                        <a:latin typeface="Cambria Math"/>
                      </a:rPr>
                      <m:t>=4,8 </m:t>
                    </m:r>
                    <m:r>
                      <a:rPr lang="cs-CZ" b="0" i="1" smtClean="0">
                        <a:latin typeface="Cambria Math"/>
                      </a:rPr>
                      <m:t>𝑐𝑚</m:t>
                    </m:r>
                    <m:r>
                      <a:rPr lang="cs-CZ" b="0" i="1" smtClean="0">
                        <a:latin typeface="Cambria Math"/>
                      </a:rPr>
                      <m:t>.</m:t>
                    </m:r>
                  </m:oMath>
                </a14:m>
                <a:r>
                  <a:rPr lang="cs-CZ" dirty="0" smtClean="0"/>
                  <a:t>		</a:t>
                </a:r>
              </a:p>
              <a:p>
                <a:r>
                  <a:rPr lang="cs-CZ" dirty="0" smtClean="0"/>
                  <a:t>Př. 2: Urči obvod rovnoramenného trojúhelníku PQR se základnou PQ, je-li dáno: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𝑝</m:t>
                    </m:r>
                    <m:r>
                      <a:rPr lang="cs-CZ" b="0" i="1" smtClean="0">
                        <a:latin typeface="Cambria Math"/>
                      </a:rPr>
                      <m:t>=4,6 </m:t>
                    </m:r>
                    <m:r>
                      <a:rPr lang="cs-CZ" b="0" i="1" smtClean="0">
                        <a:latin typeface="Cambria Math"/>
                      </a:rPr>
                      <m:t>𝑐𝑚</m:t>
                    </m:r>
                    <m:r>
                      <a:rPr lang="cs-CZ" b="0" i="1" smtClean="0">
                        <a:latin typeface="Cambria Math"/>
                      </a:rPr>
                      <m:t>, </m:t>
                    </m:r>
                    <m:r>
                      <a:rPr lang="cs-CZ" b="0" i="1" smtClean="0">
                        <a:latin typeface="Cambria Math"/>
                      </a:rPr>
                      <m:t>𝑟</m:t>
                    </m:r>
                    <m:r>
                      <a:rPr lang="cs-CZ" b="0" i="1" smtClean="0">
                        <a:latin typeface="Cambria Math"/>
                      </a:rPr>
                      <m:t>=7,1 </m:t>
                    </m:r>
                    <m:r>
                      <a:rPr lang="cs-CZ" b="0" i="1" smtClean="0">
                        <a:latin typeface="Cambria Math"/>
                      </a:rPr>
                      <m:t>𝑐𝑚</m:t>
                    </m:r>
                    <m:r>
                      <a:rPr lang="cs-CZ" b="0" i="1" smtClean="0">
                        <a:latin typeface="Cambria Math"/>
                      </a:rPr>
                      <m:t>.</m:t>
                    </m:r>
                  </m:oMath>
                </a14:m>
                <a:endParaRPr lang="cs-CZ" dirty="0" smtClean="0"/>
              </a:p>
              <a:p>
                <a:r>
                  <a:rPr lang="cs-CZ" dirty="0" smtClean="0"/>
                  <a:t>Př. 3: Vypočítej délku strany rovnostranného trojúhelníku ABC, jehož obvod je 22,2 cm.</a:t>
                </a:r>
              </a:p>
              <a:p>
                <a:r>
                  <a:rPr lang="cs-CZ" dirty="0" smtClean="0"/>
                  <a:t>Př. 4: Urči obvod trojúhelníku XYZ, je-li dáno: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</a:rPr>
                      <m:t>=5 </m:t>
                    </m:r>
                    <m:r>
                      <a:rPr lang="cs-CZ" b="0" i="1" smtClean="0">
                        <a:latin typeface="Cambria Math"/>
                      </a:rPr>
                      <m:t>𝑐𝑚</m:t>
                    </m:r>
                    <m:r>
                      <a:rPr lang="cs-CZ" b="0" i="1" smtClean="0">
                        <a:latin typeface="Cambria Math"/>
                      </a:rPr>
                      <m:t>, </m:t>
                    </m:r>
                    <m:r>
                      <a:rPr lang="cs-CZ" b="0" i="1" smtClean="0"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</a:rPr>
                      <m:t>=9,1 </m:t>
                    </m:r>
                    <m:r>
                      <a:rPr lang="cs-CZ" b="0" i="1" smtClean="0">
                        <a:latin typeface="Cambria Math"/>
                      </a:rPr>
                      <m:t>𝑐𝑚</m:t>
                    </m:r>
                    <m:r>
                      <a:rPr lang="cs-CZ" b="0" i="1" smtClean="0">
                        <a:latin typeface="Cambria Math"/>
                      </a:rPr>
                      <m:t>, </m:t>
                    </m:r>
                    <m:r>
                      <a:rPr lang="cs-CZ" b="0" i="1" smtClean="0">
                        <a:latin typeface="Cambria Math"/>
                      </a:rPr>
                      <m:t>𝑧</m:t>
                    </m:r>
                    <m:r>
                      <a:rPr lang="cs-CZ" b="0" i="1" smtClean="0">
                        <a:latin typeface="Cambria Math"/>
                      </a:rPr>
                      <m:t>=4 </m:t>
                    </m:r>
                    <m:r>
                      <a:rPr lang="cs-CZ" b="0" i="1" smtClean="0">
                        <a:latin typeface="Cambria Math"/>
                      </a:rPr>
                      <m:t>𝑐𝑚</m:t>
                    </m:r>
                    <m:r>
                      <a:rPr lang="cs-CZ" b="0" i="1" smtClean="0">
                        <a:latin typeface="Cambria Math"/>
                      </a:rPr>
                      <m:t>.</m:t>
                    </m:r>
                  </m:oMath>
                </a14:m>
                <a:endParaRPr lang="cs-CZ" dirty="0" smtClean="0"/>
              </a:p>
              <a:p>
                <a:r>
                  <a:rPr lang="cs-CZ" dirty="0" smtClean="0"/>
                  <a:t>Př. 5: Urči obvod trojúhelníku, jehož strany jsou středními příčkami trojúhelníku ABC, pro který platí: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𝑎</m:t>
                    </m:r>
                    <m:r>
                      <a:rPr lang="cs-CZ" b="0" i="1" smtClean="0">
                        <a:latin typeface="Cambria Math"/>
                      </a:rPr>
                      <m:t>=5,5 </m:t>
                    </m:r>
                    <m:r>
                      <a:rPr lang="cs-CZ" b="0" i="1" smtClean="0">
                        <a:latin typeface="Cambria Math"/>
                      </a:rPr>
                      <m:t>𝑐𝑚</m:t>
                    </m:r>
                    <m:r>
                      <a:rPr lang="cs-CZ" b="0" i="1" smtClean="0">
                        <a:latin typeface="Cambria Math"/>
                      </a:rPr>
                      <m:t>, </m:t>
                    </m:r>
                    <m:r>
                      <a:rPr lang="cs-CZ" b="0" i="1" smtClean="0">
                        <a:latin typeface="Cambria Math"/>
                      </a:rPr>
                      <m:t>𝑏</m:t>
                    </m:r>
                    <m:r>
                      <a:rPr lang="cs-CZ" b="0" i="1" smtClean="0">
                        <a:latin typeface="Cambria Math"/>
                      </a:rPr>
                      <m:t>=7 </m:t>
                    </m:r>
                    <m:r>
                      <a:rPr lang="cs-CZ" b="0" i="1" smtClean="0">
                        <a:latin typeface="Cambria Math"/>
                      </a:rPr>
                      <m:t>𝑐𝑚</m:t>
                    </m:r>
                    <m:r>
                      <a:rPr lang="cs-CZ" b="0" i="1" smtClean="0">
                        <a:latin typeface="Cambria Math"/>
                      </a:rPr>
                      <m:t>, </m:t>
                    </m:r>
                    <m:r>
                      <a:rPr lang="cs-CZ" b="0" i="1" smtClean="0">
                        <a:latin typeface="Cambria Math"/>
                      </a:rPr>
                      <m:t>𝑐</m:t>
                    </m:r>
                    <m:r>
                      <a:rPr lang="cs-CZ" b="0" i="1" smtClean="0">
                        <a:latin typeface="Cambria Math"/>
                      </a:rPr>
                      <m:t>=3,6 </m:t>
                    </m:r>
                    <m:r>
                      <a:rPr lang="cs-CZ" b="0" i="1" smtClean="0">
                        <a:latin typeface="Cambria Math"/>
                      </a:rPr>
                      <m:t>𝑐𝑚</m:t>
                    </m:r>
                    <m:r>
                      <a:rPr lang="cs-CZ" b="0" i="1" smtClean="0">
                        <a:latin typeface="Cambria Math"/>
                      </a:rPr>
                      <m:t>.</m:t>
                    </m:r>
                  </m:oMath>
                </a14:m>
                <a:r>
                  <a:rPr lang="cs-CZ" dirty="0" smtClean="0"/>
                  <a:t> </a:t>
                </a:r>
              </a:p>
              <a:p>
                <a:r>
                  <a:rPr lang="cs-CZ" dirty="0" smtClean="0"/>
                  <a:t>Př. 6: Je dán trojúhelník ABC, T je jeho těžiště. Vypočítej obvod trojúhelníku TBC, je-li dáno: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𝑎</m:t>
                    </m:r>
                    <m:r>
                      <a:rPr lang="cs-CZ" b="0" i="1" smtClean="0">
                        <a:latin typeface="Cambria Math"/>
                      </a:rPr>
                      <m:t>=5 </m:t>
                    </m:r>
                    <m:r>
                      <a:rPr lang="cs-CZ" b="0" i="1" smtClean="0">
                        <a:latin typeface="Cambria Math"/>
                      </a:rPr>
                      <m:t>𝑐𝑚</m:t>
                    </m:r>
                    <m:r>
                      <a:rPr lang="cs-CZ" b="0" i="1" smtClean="0">
                        <a:latin typeface="Cambria Math"/>
                      </a:rPr>
                      <m:t>, </m:t>
                    </m:r>
                  </m:oMath>
                </a14:m>
                <a:r>
                  <a:rPr lang="cs-CZ" b="0" i="1" dirty="0" smtClean="0">
                    <a:latin typeface="Cambria Math"/>
                  </a:rPr>
                  <a:t/>
                </a:r>
                <a:br>
                  <a:rPr lang="cs-CZ" b="0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cs-CZ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𝑏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=6,3 </m:t>
                    </m:r>
                    <m:r>
                      <a:rPr lang="cs-CZ" b="0" i="1" smtClean="0">
                        <a:latin typeface="Cambria Math"/>
                      </a:rPr>
                      <m:t>𝑐𝑚</m:t>
                    </m:r>
                    <m:r>
                      <a:rPr lang="cs-CZ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𝑐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=7,5 </m:t>
                    </m:r>
                    <m:r>
                      <a:rPr lang="cs-CZ" b="0" i="1" smtClean="0">
                        <a:latin typeface="Cambria Math"/>
                      </a:rPr>
                      <m:t>𝑐𝑚</m:t>
                    </m:r>
                    <m:r>
                      <a:rPr lang="cs-CZ" b="0" i="1" smtClean="0">
                        <a:latin typeface="Cambria Math"/>
                      </a:rPr>
                      <m:t>.</m:t>
                    </m:r>
                  </m:oMath>
                </a14:m>
                <a:r>
                  <a:rPr lang="cs-CZ" dirty="0" smtClean="0"/>
                  <a:t>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80728"/>
                <a:ext cx="8229600" cy="5688632"/>
              </a:xfrm>
              <a:blipFill rotWithShape="1">
                <a:blip r:embed="rId2"/>
                <a:stretch>
                  <a:fillRect l="-1185" t="-1608" r="-192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Šipka doprava 3">
            <a:hlinkClick r:id="rId3" action="ppaction://hlinksldjump"/>
          </p:cNvPr>
          <p:cNvSpPr/>
          <p:nvPr/>
        </p:nvSpPr>
        <p:spPr>
          <a:xfrm>
            <a:off x="8028384" y="1464893"/>
            <a:ext cx="576064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>
            <a:hlinkClick r:id="rId4" action="ppaction://hlinksldjump"/>
          </p:cNvPr>
          <p:cNvSpPr/>
          <p:nvPr/>
        </p:nvSpPr>
        <p:spPr>
          <a:xfrm>
            <a:off x="8028384" y="2348880"/>
            <a:ext cx="576064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prava 5">
            <a:hlinkClick r:id="rId5" action="ppaction://hlinksldjump"/>
          </p:cNvPr>
          <p:cNvSpPr/>
          <p:nvPr/>
        </p:nvSpPr>
        <p:spPr>
          <a:xfrm>
            <a:off x="8028384" y="3140968"/>
            <a:ext cx="576064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prava 6">
            <a:hlinkClick r:id="rId6" action="ppaction://hlinksldjump"/>
          </p:cNvPr>
          <p:cNvSpPr/>
          <p:nvPr/>
        </p:nvSpPr>
        <p:spPr>
          <a:xfrm>
            <a:off x="8028384" y="3997780"/>
            <a:ext cx="576064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>
            <a:hlinkClick r:id="rId7" action="ppaction://hlinksldjump"/>
          </p:cNvPr>
          <p:cNvSpPr/>
          <p:nvPr/>
        </p:nvSpPr>
        <p:spPr>
          <a:xfrm>
            <a:off x="8028384" y="5157192"/>
            <a:ext cx="576064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 doprava 8">
            <a:hlinkClick r:id="rId8" action="ppaction://hlinksldjump"/>
          </p:cNvPr>
          <p:cNvSpPr/>
          <p:nvPr/>
        </p:nvSpPr>
        <p:spPr>
          <a:xfrm>
            <a:off x="8028384" y="6309320"/>
            <a:ext cx="576064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555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1: Urči obvod trojúhelníku ABC, je-li dáno: </a:t>
                </a: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𝑎</m:t>
                    </m:r>
                    <m:r>
                      <a:rPr lang="cs-CZ" sz="3600" b="0" i="1" smtClean="0">
                        <a:latin typeface="Cambria Math"/>
                      </a:rPr>
                      <m:t>=3,5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r>
                      <a:rPr lang="cs-CZ" sz="3600" b="0" i="1" smtClean="0">
                        <a:latin typeface="Cambria Math"/>
                      </a:rPr>
                      <m:t>𝑏</m:t>
                    </m:r>
                    <m:r>
                      <a:rPr lang="cs-CZ" sz="3600" b="0" i="1" smtClean="0">
                        <a:latin typeface="Cambria Math"/>
                      </a:rPr>
                      <m:t>=5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r>
                      <a:rPr lang="cs-CZ" sz="3600" b="0" i="1" smtClean="0">
                        <a:latin typeface="Cambria Math"/>
                      </a:rPr>
                      <m:t>𝑐</m:t>
                    </m:r>
                    <m:r>
                      <a:rPr lang="cs-CZ" sz="3600" b="0" i="1" smtClean="0">
                        <a:latin typeface="Cambria Math"/>
                      </a:rPr>
                      <m:t>=4,8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222" t="-10106" b="-2180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r>
                        <a:rPr lang="cs-CZ" b="0" i="1" smtClean="0">
                          <a:latin typeface="Cambria Math"/>
                        </a:rPr>
                        <m:t>𝑏</m:t>
                      </m:r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r>
                        <a:rPr lang="cs-CZ" b="0" i="1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=3,5+5+4,8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cs-CZ" b="0" i="1" u="sng" smtClean="0">
                          <a:latin typeface="Cambria Math"/>
                        </a:rPr>
                        <m:t>𝑜</m:t>
                      </m:r>
                      <m:r>
                        <a:rPr lang="cs-CZ" b="0" i="1" u="sng" smtClean="0">
                          <a:latin typeface="Cambria Math"/>
                        </a:rPr>
                        <m:t>=13,3 </m:t>
                      </m:r>
                      <m:r>
                        <a:rPr lang="cs-CZ" b="0" i="1" u="sng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u="sng" dirty="0" smtClean="0"/>
              </a:p>
              <a:p>
                <a:pPr marL="0" indent="0">
                  <a:buNone/>
                </a:pPr>
                <a:endParaRPr lang="cs-CZ" u="sng" dirty="0"/>
              </a:p>
              <a:p>
                <a:pPr marL="0" indent="0">
                  <a:buNone/>
                </a:pPr>
                <a:endParaRPr lang="cs-CZ" u="sng" dirty="0" smtClean="0"/>
              </a:p>
              <a:p>
                <a:pPr marL="0" indent="0">
                  <a:buNone/>
                </a:pPr>
                <a:endParaRPr lang="cs-CZ" u="sng" dirty="0"/>
              </a:p>
              <a:p>
                <a:pPr marL="0" indent="0">
                  <a:buNone/>
                </a:pPr>
                <a:endParaRPr lang="cs-CZ" u="sng" dirty="0" smtClean="0"/>
              </a:p>
              <a:p>
                <a:pPr marL="0" indent="0" algn="ctr">
                  <a:buNone/>
                </a:pPr>
                <a:r>
                  <a:rPr lang="cs-CZ" dirty="0" smtClean="0">
                    <a:solidFill>
                      <a:srgbClr val="FF0000"/>
                    </a:solidFill>
                    <a:hlinkClick r:id="rId3" action="ppaction://hlinksldjump"/>
                  </a:rPr>
                  <a:t>zpět</a:t>
                </a:r>
                <a:endParaRPr lang="cs-CZ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4"/>
                <a:stretch>
                  <a:fillRect b="-33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725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pPr algn="l"/>
                <a:r>
                  <a:rPr lang="cs-CZ" sz="4000" dirty="0" smtClean="0"/>
                  <a:t>Př. 2: Urči obvod rovnoramenného trojúhelníku PQR se základnou PQ, je-li dáno: </a:t>
                </a: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𝑝</m:t>
                    </m:r>
                    <m:r>
                      <a:rPr lang="cs-CZ" sz="3600" b="0" i="1" smtClean="0">
                        <a:latin typeface="Cambria Math"/>
                      </a:rPr>
                      <m:t>=4,6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r>
                      <a:rPr lang="cs-CZ" sz="3600" b="0" i="1" smtClean="0">
                        <a:latin typeface="Cambria Math"/>
                      </a:rPr>
                      <m:t>𝑟</m:t>
                    </m:r>
                    <m:r>
                      <a:rPr lang="cs-CZ" sz="3600" b="0" i="1" smtClean="0">
                        <a:latin typeface="Cambria Math"/>
                      </a:rPr>
                      <m:t>=7,1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222" t="-34043" b="-4574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ástupný symbol pro obsah 11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𝑝</m:t>
                      </m:r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r>
                        <a:rPr lang="cs-CZ" b="0" i="1" smtClean="0">
                          <a:latin typeface="Cambria Math"/>
                        </a:rPr>
                        <m:t>𝑞</m:t>
                      </m:r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r>
                        <a:rPr lang="cs-CZ" b="0" i="1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=4,6+4,6+7,1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𝑜</m:t>
                      </m:r>
                      <m:r>
                        <a:rPr lang="cs-CZ" b="0" i="1" u="dbl" smtClean="0">
                          <a:latin typeface="Cambria Math"/>
                        </a:rPr>
                        <m:t>=16,3</m:t>
                      </m:r>
                      <m:r>
                        <a:rPr lang="cs-CZ" b="0" i="0" u="dbl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cs-CZ" b="0" i="0" u="dbl" smtClean="0">
                          <a:latin typeface="Cambria Math"/>
                        </a:rPr>
                        <m:t>cm</m:t>
                      </m:r>
                    </m:oMath>
                  </m:oMathPara>
                </a14:m>
                <a:endParaRPr lang="cs-CZ" u="dbl" dirty="0" smtClean="0"/>
              </a:p>
              <a:p>
                <a:pPr marL="0" indent="0">
                  <a:buNone/>
                </a:pPr>
                <a:endParaRPr lang="cs-CZ" u="dbl" dirty="0"/>
              </a:p>
              <a:p>
                <a:pPr marL="0" indent="0">
                  <a:buNone/>
                </a:pPr>
                <a:endParaRPr lang="cs-CZ" u="dbl" dirty="0" smtClean="0"/>
              </a:p>
              <a:p>
                <a:pPr marL="0" indent="0">
                  <a:buNone/>
                </a:pPr>
                <a:endParaRPr lang="cs-CZ" u="dbl" dirty="0"/>
              </a:p>
              <a:p>
                <a:pPr marL="0" indent="0">
                  <a:buNone/>
                </a:pPr>
                <a:endParaRPr lang="cs-CZ" u="dbl" dirty="0" smtClean="0"/>
              </a:p>
              <a:p>
                <a:pPr marL="0" indent="0">
                  <a:buNone/>
                </a:pPr>
                <a:endParaRPr lang="cs-CZ" u="dbl" dirty="0"/>
              </a:p>
              <a:p>
                <a:pPr marL="0" indent="0" algn="ctr">
                  <a:buNone/>
                </a:pPr>
                <a:r>
                  <a:rPr lang="cs-CZ" dirty="0">
                    <a:solidFill>
                      <a:srgbClr val="FF0000"/>
                    </a:solidFill>
                    <a:hlinkClick r:id="rId3" action="ppaction://hlinksldjump"/>
                  </a:rPr>
                  <a:t>zpět</a:t>
                </a:r>
                <a:endParaRPr lang="cs-CZ" u="dbl" dirty="0"/>
              </a:p>
            </p:txBody>
          </p:sp>
        </mc:Choice>
        <mc:Fallback xmlns="">
          <p:sp>
            <p:nvSpPr>
              <p:cNvPr id="12" name="Zástupný symbol pro obsah 1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4"/>
                <a:stretch>
                  <a:fillRect b="-202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Skupina 12"/>
          <p:cNvGrpSpPr/>
          <p:nvPr/>
        </p:nvGrpSpPr>
        <p:grpSpPr>
          <a:xfrm>
            <a:off x="583741" y="2044407"/>
            <a:ext cx="3262385" cy="3718638"/>
            <a:chOff x="160096" y="2239352"/>
            <a:chExt cx="3262385" cy="3718638"/>
          </a:xfrm>
        </p:grpSpPr>
        <p:sp>
          <p:nvSpPr>
            <p:cNvPr id="4" name="Rovnoramenný trojúhelník 3"/>
            <p:cNvSpPr/>
            <p:nvPr/>
          </p:nvSpPr>
          <p:spPr>
            <a:xfrm>
              <a:off x="1007604" y="2708920"/>
              <a:ext cx="1512168" cy="2664296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TextovéPole 4"/>
            <p:cNvSpPr txBox="1"/>
            <p:nvPr/>
          </p:nvSpPr>
          <p:spPr>
            <a:xfrm>
              <a:off x="1559946" y="2239352"/>
              <a:ext cx="40748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200" dirty="0" smtClean="0"/>
                <a:t>R</a:t>
              </a:r>
              <a:endParaRPr lang="cs-CZ" sz="3200" dirty="0"/>
            </a:p>
          </p:txBody>
        </p:sp>
        <p:sp>
          <p:nvSpPr>
            <p:cNvPr id="6" name="TextovéPole 5"/>
            <p:cNvSpPr txBox="1"/>
            <p:nvPr/>
          </p:nvSpPr>
          <p:spPr>
            <a:xfrm>
              <a:off x="611342" y="5229200"/>
              <a:ext cx="3962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200" dirty="0" smtClean="0"/>
                <a:t>P</a:t>
              </a:r>
              <a:endParaRPr lang="cs-CZ" sz="3200" dirty="0"/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2469601" y="5205178"/>
              <a:ext cx="46038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200" dirty="0" smtClean="0"/>
                <a:t>Q</a:t>
              </a:r>
              <a:endParaRPr lang="cs-CZ" sz="3200" dirty="0"/>
            </a:p>
          </p:txBody>
        </p:sp>
        <p:sp>
          <p:nvSpPr>
            <p:cNvPr id="8" name="TextovéPole 7"/>
            <p:cNvSpPr txBox="1"/>
            <p:nvPr/>
          </p:nvSpPr>
          <p:spPr>
            <a:xfrm>
              <a:off x="160096" y="3789039"/>
              <a:ext cx="129875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200" dirty="0" smtClean="0"/>
                <a:t>4,6 cm</a:t>
              </a:r>
              <a:endParaRPr lang="cs-CZ" sz="3200" dirty="0"/>
            </a:p>
          </p:txBody>
        </p:sp>
        <p:sp>
          <p:nvSpPr>
            <p:cNvPr id="9" name="TextovéPole 8"/>
            <p:cNvSpPr txBox="1"/>
            <p:nvPr/>
          </p:nvSpPr>
          <p:spPr>
            <a:xfrm>
              <a:off x="2123728" y="3789039"/>
              <a:ext cx="129875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200" dirty="0" smtClean="0"/>
                <a:t>4,6 cm</a:t>
              </a:r>
              <a:endParaRPr lang="cs-CZ" sz="3200" dirty="0"/>
            </a:p>
          </p:txBody>
        </p:sp>
        <p:sp>
          <p:nvSpPr>
            <p:cNvPr id="10" name="TextovéPole 9"/>
            <p:cNvSpPr txBox="1"/>
            <p:nvPr/>
          </p:nvSpPr>
          <p:spPr>
            <a:xfrm>
              <a:off x="1170848" y="5373215"/>
              <a:ext cx="129875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200" dirty="0" smtClean="0"/>
                <a:t>7,1 cm</a:t>
              </a:r>
              <a:endParaRPr lang="cs-CZ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5069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600" dirty="0" smtClean="0"/>
              <a:t>Př. 3: Vypočítej délku strany rovnostranného trojúhelníku ABC, jehož obvod je 22,2 cm.</a:t>
            </a:r>
            <a:endParaRPr lang="cs-CZ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obsah 4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=3∙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 :3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</a:rPr>
                        <m:t>=22,2 :3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sng" smtClean="0">
                          <a:latin typeface="Cambria Math"/>
                        </a:rPr>
                        <m:t>𝑎</m:t>
                      </m:r>
                      <m:r>
                        <a:rPr lang="cs-CZ" b="0" i="1" u="sng" smtClean="0">
                          <a:latin typeface="Cambria Math"/>
                        </a:rPr>
                        <m:t>=7,4 </m:t>
                      </m:r>
                      <m:r>
                        <a:rPr lang="cs-CZ" b="0" i="1" u="sng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b="0" u="sng" dirty="0" smtClean="0"/>
              </a:p>
              <a:p>
                <a:pPr marL="0" indent="0">
                  <a:buNone/>
                </a:pPr>
                <a:endParaRPr lang="cs-CZ" u="sng" dirty="0" smtClean="0"/>
              </a:p>
              <a:p>
                <a:pPr marL="0" indent="0">
                  <a:buNone/>
                </a:pPr>
                <a:endParaRPr lang="cs-CZ" u="sng" dirty="0"/>
              </a:p>
              <a:p>
                <a:pPr marL="0" indent="0">
                  <a:buNone/>
                </a:pPr>
                <a:endParaRPr lang="cs-CZ" u="sng" dirty="0" smtClean="0"/>
              </a:p>
              <a:p>
                <a:pPr marL="0" indent="0" algn="ctr">
                  <a:buNone/>
                </a:pPr>
                <a:r>
                  <a:rPr lang="cs-CZ" dirty="0">
                    <a:solidFill>
                      <a:srgbClr val="FF0000"/>
                    </a:solidFill>
                    <a:hlinkClick r:id="rId2" action="ppaction://hlinksldjump"/>
                  </a:rPr>
                  <a:t>zpět</a:t>
                </a:r>
                <a:endParaRPr lang="cs-CZ" u="sng" dirty="0"/>
              </a:p>
            </p:txBody>
          </p:sp>
        </mc:Choice>
        <mc:Fallback xmlns=""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b="-12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15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4: Urči obvod trojúhelníku XYZ, je-li dáno: </a:t>
                </a: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𝑥</m:t>
                    </m:r>
                    <m:r>
                      <a:rPr lang="cs-CZ" sz="3600" b="0" i="1" smtClean="0">
                        <a:latin typeface="Cambria Math"/>
                      </a:rPr>
                      <m:t>=5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r>
                      <a:rPr lang="cs-CZ" sz="3600" b="0" i="1" smtClean="0">
                        <a:latin typeface="Cambria Math"/>
                      </a:rPr>
                      <m:t>𝑦</m:t>
                    </m:r>
                    <m:r>
                      <a:rPr lang="cs-CZ" sz="3600" b="0" i="1" smtClean="0">
                        <a:latin typeface="Cambria Math"/>
                      </a:rPr>
                      <m:t>=9,1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r>
                      <a:rPr lang="cs-CZ" sz="3600" b="0" i="1" smtClean="0">
                        <a:latin typeface="Cambria Math"/>
                      </a:rPr>
                      <m:t>𝑧</m:t>
                    </m:r>
                    <m:r>
                      <a:rPr lang="cs-CZ" sz="3600" b="0" i="1" smtClean="0">
                        <a:latin typeface="Cambria Math"/>
                      </a:rPr>
                      <m:t>=4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222" t="-10106" b="-2180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𝑝</m:t>
                      </m:r>
                      <m:r>
                        <a:rPr lang="cs-CZ" b="0" i="1" smtClean="0">
                          <a:latin typeface="Cambria Math"/>
                        </a:rPr>
                        <m:t>ří</m:t>
                      </m:r>
                      <m:r>
                        <a:rPr lang="cs-CZ" b="0" i="1" smtClean="0">
                          <a:latin typeface="Cambria Math"/>
                        </a:rPr>
                        <m:t>𝑘𝑙𝑎𝑑</m:t>
                      </m:r>
                      <m:r>
                        <a:rPr lang="cs-CZ" b="0" i="1" smtClean="0">
                          <a:latin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</a:rPr>
                        <m:t>𝑛𝑒𝑚</m:t>
                      </m:r>
                      <m:r>
                        <a:rPr lang="cs-CZ" b="0" i="1" smtClean="0">
                          <a:latin typeface="Cambria Math"/>
                        </a:rPr>
                        <m:t>á ř</m:t>
                      </m:r>
                      <m:r>
                        <a:rPr lang="cs-CZ" b="0" i="1" smtClean="0">
                          <a:latin typeface="Cambria Math"/>
                        </a:rPr>
                        <m:t>𝑒</m:t>
                      </m:r>
                      <m:r>
                        <a:rPr lang="cs-CZ" b="0" i="1" smtClean="0">
                          <a:latin typeface="Cambria Math"/>
                        </a:rPr>
                        <m:t>š</m:t>
                      </m:r>
                      <m:r>
                        <a:rPr lang="cs-CZ" b="0" i="1" smtClean="0">
                          <a:latin typeface="Cambria Math"/>
                        </a:rPr>
                        <m:t>𝑒𝑛</m:t>
                      </m:r>
                      <m:r>
                        <a:rPr lang="cs-CZ" b="0" i="1" smtClean="0">
                          <a:latin typeface="Cambria Math"/>
                        </a:rPr>
                        <m:t>í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𝑧𝑎𝑑𝑎𝑛</m:t>
                      </m:r>
                      <m:r>
                        <a:rPr lang="cs-CZ" b="0" i="1" smtClean="0">
                          <a:latin typeface="Cambria Math"/>
                        </a:rPr>
                        <m:t>ý </m:t>
                      </m:r>
                      <m:r>
                        <a:rPr lang="cs-CZ" b="0" i="1" smtClean="0">
                          <a:latin typeface="Cambria Math"/>
                        </a:rPr>
                        <m:t>𝑡𝑟𝑜𝑗</m:t>
                      </m:r>
                      <m:r>
                        <a:rPr lang="cs-CZ" b="0" i="1" smtClean="0">
                          <a:latin typeface="Cambria Math"/>
                        </a:rPr>
                        <m:t>ú</m:t>
                      </m:r>
                      <m:r>
                        <a:rPr lang="cs-CZ" b="0" i="1" smtClean="0">
                          <a:latin typeface="Cambria Math"/>
                        </a:rPr>
                        <m:t>h𝑒𝑙𝑛</m:t>
                      </m:r>
                      <m:r>
                        <a:rPr lang="cs-CZ" b="0" i="1" smtClean="0">
                          <a:latin typeface="Cambria Math"/>
                        </a:rPr>
                        <m:t>í</m:t>
                      </m:r>
                      <m:r>
                        <a:rPr lang="cs-CZ" b="0" i="1" smtClean="0">
                          <a:latin typeface="Cambria Math"/>
                        </a:rPr>
                        <m:t>𝑘</m:t>
                      </m:r>
                      <m:r>
                        <a:rPr lang="cs-CZ" b="0" i="1" smtClean="0">
                          <a:latin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</a:rPr>
                        <m:t>𝑋𝑌𝑍</m:t>
                      </m:r>
                      <m:r>
                        <a:rPr lang="cs-CZ" b="0" i="1" smtClean="0">
                          <a:latin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</a:rPr>
                        <m:t>𝑛𝑒𝑒𝑥𝑖𝑠𝑡𝑢𝑗𝑒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𝑥</m:t>
                      </m:r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r>
                        <a:rPr lang="cs-CZ" b="0" i="1" smtClean="0">
                          <a:latin typeface="Cambria Math"/>
                        </a:rPr>
                        <m:t>𝑧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≯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b="0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b="0" dirty="0" smtClean="0"/>
              </a:p>
              <a:p>
                <a:pPr marL="0" indent="0" algn="ctr">
                  <a:buNone/>
                </a:pPr>
                <a:r>
                  <a:rPr lang="cs-CZ" dirty="0">
                    <a:solidFill>
                      <a:srgbClr val="FF0000"/>
                    </a:solidFill>
                    <a:hlinkClick r:id="rId3" action="ppaction://hlinksldjump"/>
                  </a:rPr>
                  <a:t>zpět</a:t>
                </a:r>
                <a:endParaRPr lang="cs-CZ" b="0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4"/>
                <a:stretch>
                  <a:fillRect b="-33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208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>
              <a:xfrm>
                <a:off x="467544" y="836712"/>
                <a:ext cx="8229600" cy="11430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5: Urči obvod trojúhelníku, jehož strany jsou středními příčkami trojúhelníku ABC, pro který platí: </a:t>
                </a: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𝑎</m:t>
                    </m:r>
                    <m:r>
                      <a:rPr lang="cs-CZ" sz="3600" b="0" i="1" smtClean="0">
                        <a:latin typeface="Cambria Math"/>
                      </a:rPr>
                      <m:t>=5,5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r>
                      <a:rPr lang="cs-CZ" sz="3600" b="0" i="1" smtClean="0">
                        <a:latin typeface="Cambria Math"/>
                      </a:rPr>
                      <m:t>𝑏</m:t>
                    </m:r>
                    <m:r>
                      <a:rPr lang="cs-CZ" sz="3600" b="0" i="1" smtClean="0">
                        <a:latin typeface="Cambria Math"/>
                      </a:rPr>
                      <m:t>=7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</m:oMath>
                </a14:m>
                <a:r>
                  <a:rPr lang="cs-CZ" sz="3600" b="0" i="1" dirty="0" smtClean="0">
                    <a:latin typeface="Cambria Math"/>
                  </a:rPr>
                  <a:t/>
                </a:r>
                <a:br>
                  <a:rPr lang="cs-CZ" sz="3600" b="0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𝑐</m:t>
                    </m:r>
                    <m:r>
                      <a:rPr lang="cs-CZ" sz="3600" b="0" i="1" smtClean="0">
                        <a:latin typeface="Cambria Math"/>
                      </a:rPr>
                      <m:t>=3,6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.</m:t>
                    </m:r>
                  </m:oMath>
                </a14:m>
                <a:r>
                  <a:rPr lang="cs-CZ" sz="3600" dirty="0" smtClean="0"/>
                  <a:t> </a:t>
                </a:r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67544" y="836712"/>
                <a:ext cx="8229600" cy="1143000"/>
              </a:xfrm>
              <a:blipFill rotWithShape="1">
                <a:blip r:embed="rId2"/>
                <a:stretch>
                  <a:fillRect l="-2296" t="-57447" r="-889" b="-4095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7544" y="2564904"/>
            <a:ext cx="4038600" cy="4525963"/>
          </a:xfrm>
        </p:spPr>
        <p:txBody>
          <a:bodyPr/>
          <a:lstStyle/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4008" y="2564904"/>
                <a:ext cx="4038600" cy="4525963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𝑏</m:t>
                      </m:r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=2,75+3,5+1,8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𝑜</m:t>
                      </m:r>
                      <m:r>
                        <a:rPr lang="cs-CZ" b="0" i="1" u="dbl" smtClean="0">
                          <a:latin typeface="Cambria Math"/>
                        </a:rPr>
                        <m:t>=8,05 </m:t>
                      </m:r>
                      <m:r>
                        <a:rPr lang="cs-CZ" b="0" i="1" u="dbl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u="dbl" dirty="0" smtClean="0"/>
              </a:p>
              <a:p>
                <a:pPr marL="0" indent="0">
                  <a:buNone/>
                </a:pPr>
                <a:endParaRPr lang="cs-CZ" u="dbl" dirty="0"/>
              </a:p>
              <a:p>
                <a:pPr marL="0" indent="0">
                  <a:buNone/>
                </a:pPr>
                <a:endParaRPr lang="cs-CZ" u="dbl" dirty="0" smtClean="0"/>
              </a:p>
              <a:p>
                <a:pPr marL="0" indent="0">
                  <a:buNone/>
                </a:pPr>
                <a:endParaRPr lang="cs-CZ" u="dbl" dirty="0"/>
              </a:p>
              <a:p>
                <a:pPr marL="0" indent="0" algn="ctr">
                  <a:buNone/>
                </a:pPr>
                <a:r>
                  <a:rPr lang="cs-CZ" dirty="0">
                    <a:solidFill>
                      <a:srgbClr val="FF0000"/>
                    </a:solidFill>
                    <a:hlinkClick r:id="rId3" action="ppaction://hlinksldjump"/>
                  </a:rPr>
                  <a:t>zpět</a:t>
                </a:r>
                <a:endParaRPr lang="cs-CZ" b="1" u="dbl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4008" y="2564904"/>
                <a:ext cx="4038600" cy="4525963"/>
              </a:xfr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Volný tvar 5"/>
          <p:cNvSpPr/>
          <p:nvPr/>
        </p:nvSpPr>
        <p:spPr>
          <a:xfrm>
            <a:off x="539552" y="3645024"/>
            <a:ext cx="3744416" cy="2395558"/>
          </a:xfrm>
          <a:custGeom>
            <a:avLst/>
            <a:gdLst>
              <a:gd name="connsiteX0" fmla="*/ 0 w 2258291"/>
              <a:gd name="connsiteY0" fmla="*/ 1205345 h 1219200"/>
              <a:gd name="connsiteX1" fmla="*/ 1246909 w 2258291"/>
              <a:gd name="connsiteY1" fmla="*/ 1219200 h 1219200"/>
              <a:gd name="connsiteX2" fmla="*/ 2258291 w 2258291"/>
              <a:gd name="connsiteY2" fmla="*/ 0 h 1219200"/>
              <a:gd name="connsiteX3" fmla="*/ 0 w 2258291"/>
              <a:gd name="connsiteY3" fmla="*/ 1205345 h 121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58291" h="1219200">
                <a:moveTo>
                  <a:pt x="0" y="1205345"/>
                </a:moveTo>
                <a:lnTo>
                  <a:pt x="1246909" y="1219200"/>
                </a:lnTo>
                <a:lnTo>
                  <a:pt x="2258291" y="0"/>
                </a:lnTo>
                <a:lnTo>
                  <a:pt x="0" y="120534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117642" y="6033627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A</a:t>
            </a:r>
            <a:endParaRPr lang="cs-CZ" sz="3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2627784" y="6033626"/>
            <a:ext cx="407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B</a:t>
            </a:r>
            <a:endParaRPr lang="cs-CZ" sz="32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4211960" y="3095242"/>
            <a:ext cx="4042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C</a:t>
            </a:r>
            <a:endParaRPr lang="cs-CZ" sz="3200" dirty="0"/>
          </a:p>
        </p:txBody>
      </p:sp>
      <p:sp>
        <p:nvSpPr>
          <p:cNvPr id="11" name="Volný tvar 10"/>
          <p:cNvSpPr/>
          <p:nvPr/>
        </p:nvSpPr>
        <p:spPr>
          <a:xfrm>
            <a:off x="1579418" y="4807527"/>
            <a:ext cx="1870364" cy="1219200"/>
          </a:xfrm>
          <a:custGeom>
            <a:avLst/>
            <a:gdLst>
              <a:gd name="connsiteX0" fmla="*/ 858982 w 1870364"/>
              <a:gd name="connsiteY0" fmla="*/ 0 h 1219200"/>
              <a:gd name="connsiteX1" fmla="*/ 0 w 1870364"/>
              <a:gd name="connsiteY1" fmla="*/ 1219200 h 1219200"/>
              <a:gd name="connsiteX2" fmla="*/ 1870364 w 1870364"/>
              <a:gd name="connsiteY2" fmla="*/ 83128 h 1219200"/>
              <a:gd name="connsiteX3" fmla="*/ 831273 w 1870364"/>
              <a:gd name="connsiteY3" fmla="*/ 55418 h 1219200"/>
              <a:gd name="connsiteX4" fmla="*/ 775855 w 1870364"/>
              <a:gd name="connsiteY4" fmla="*/ 69273 h 121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70364" h="1219200">
                <a:moveTo>
                  <a:pt x="858982" y="0"/>
                </a:moveTo>
                <a:lnTo>
                  <a:pt x="0" y="1219200"/>
                </a:lnTo>
                <a:lnTo>
                  <a:pt x="1870364" y="83128"/>
                </a:lnTo>
                <a:lnTo>
                  <a:pt x="831273" y="55418"/>
                </a:lnTo>
                <a:lnTo>
                  <a:pt x="775855" y="69273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1331640" y="4894999"/>
                <a:ext cx="734175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sz="28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4894999"/>
                <a:ext cx="734175" cy="89896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2601197" y="5141618"/>
                <a:ext cx="734175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1197" y="5141618"/>
                <a:ext cx="734175" cy="89896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2668180" y="3996035"/>
                <a:ext cx="701539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8180" y="3996035"/>
                <a:ext cx="701539" cy="89896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118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>
              <a:xfrm>
                <a:off x="395536" y="764704"/>
                <a:ext cx="8229600" cy="11430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6: Je dán trojúhelník ABC, T je jeho těžiště. Vypočítej obvod trojúhelníku TBC, je-li dáno: </a:t>
                </a: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𝑎</m:t>
                    </m:r>
                    <m:r>
                      <a:rPr lang="cs-CZ" sz="3600" b="0" i="1" smtClean="0">
                        <a:latin typeface="Cambria Math"/>
                      </a:rPr>
                      <m:t>=5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sz="3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3600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cs-CZ" sz="3600" b="0" i="1" smtClean="0">
                            <a:latin typeface="Cambria Math"/>
                          </a:rPr>
                          <m:t>𝑏</m:t>
                        </m:r>
                      </m:sub>
                    </m:sSub>
                    <m:r>
                      <a:rPr lang="cs-CZ" sz="3600" b="0" i="1" smtClean="0">
                        <a:latin typeface="Cambria Math"/>
                      </a:rPr>
                      <m:t>=6,3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sz="3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3600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cs-CZ" sz="3600" b="0" i="1" smtClean="0">
                            <a:latin typeface="Cambria Math"/>
                          </a:rPr>
                          <m:t>𝑐</m:t>
                        </m:r>
                      </m:sub>
                    </m:sSub>
                    <m:r>
                      <a:rPr lang="cs-CZ" sz="3600" b="0" i="1" smtClean="0">
                        <a:latin typeface="Cambria Math"/>
                      </a:rPr>
                      <m:t>=7,5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.</m:t>
                    </m:r>
                  </m:oMath>
                </a14:m>
                <a:r>
                  <a:rPr lang="cs-CZ" sz="3600" dirty="0" smtClean="0"/>
                  <a:t> </a:t>
                </a:r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95536" y="764704"/>
                <a:ext cx="8229600" cy="1143000"/>
              </a:xfrm>
              <a:blipFill rotWithShape="1">
                <a:blip r:embed="rId2"/>
                <a:stretch>
                  <a:fillRect l="-2296" t="-57447" b="-4095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67544" y="2353710"/>
            <a:ext cx="4392488" cy="4525963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obsah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224242" y="2337120"/>
                <a:ext cx="4668238" cy="4525963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𝑏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6,3 :3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∙2=4,2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𝑐𝑚</m:t>
                      </m:r>
                      <m:r>
                        <a:rPr lang="cs-CZ" b="0" i="1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𝑐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7,5 :3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∙2=</m:t>
                      </m:r>
                      <m:r>
                        <a:rPr lang="cs-CZ" b="0" i="1" smtClean="0">
                          <a:latin typeface="Cambria Math"/>
                        </a:rPr>
                        <m:t>2,5 </m:t>
                      </m:r>
                      <m:r>
                        <a:rPr lang="cs-CZ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𝑏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𝑐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=4,2+2,5+5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𝑜</m:t>
                      </m:r>
                      <m:r>
                        <a:rPr lang="cs-CZ" b="0" i="1" u="dbl" smtClean="0">
                          <a:latin typeface="Cambria Math"/>
                        </a:rPr>
                        <m:t>=11,7 </m:t>
                      </m:r>
                      <m:r>
                        <a:rPr lang="cs-CZ" b="0" i="1" u="dbl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u="dbl" dirty="0" smtClean="0"/>
              </a:p>
              <a:p>
                <a:pPr marL="0" indent="0" algn="ctr">
                  <a:buNone/>
                </a:pPr>
                <a:r>
                  <a:rPr lang="cs-CZ" dirty="0">
                    <a:solidFill>
                      <a:srgbClr val="FF0000"/>
                    </a:solidFill>
                    <a:hlinkClick r:id="rId3" action="ppaction://hlinksldjump"/>
                  </a:rPr>
                  <a:t>zpět</a:t>
                </a:r>
                <a:endParaRPr lang="cs-CZ" u="dbl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224242" y="2337120"/>
                <a:ext cx="4668238" cy="4525963"/>
              </a:xfrm>
              <a:blipFill rotWithShape="1">
                <a:blip r:embed="rId4"/>
                <a:stretch>
                  <a:fillRect b="-4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ovnoramenný trojúhelník 5"/>
          <p:cNvSpPr/>
          <p:nvPr/>
        </p:nvSpPr>
        <p:spPr>
          <a:xfrm>
            <a:off x="179512" y="3212976"/>
            <a:ext cx="4248472" cy="2520280"/>
          </a:xfrm>
          <a:prstGeom prst="triangle">
            <a:avLst>
              <a:gd name="adj" fmla="val 7977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T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-31443" y="5659554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A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224242" y="5669959"/>
            <a:ext cx="407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B</a:t>
            </a:r>
            <a:endParaRPr lang="cs-CZ" sz="3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3347864" y="2708920"/>
            <a:ext cx="4042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C</a:t>
            </a:r>
            <a:endParaRPr lang="cs-CZ" sz="32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4137840" y="4180728"/>
            <a:ext cx="987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5 cm</a:t>
            </a:r>
            <a:endParaRPr lang="cs-CZ" sz="3200" dirty="0">
              <a:solidFill>
                <a:srgbClr val="FF0000"/>
              </a:solidFill>
            </a:endParaRPr>
          </a:p>
        </p:txBody>
      </p:sp>
      <p:cxnSp>
        <p:nvCxnSpPr>
          <p:cNvPr id="12" name="Přímá spojnice 11"/>
          <p:cNvCxnSpPr>
            <a:stCxn id="6" idx="1"/>
            <a:endCxn id="8" idx="0"/>
          </p:cNvCxnSpPr>
          <p:nvPr/>
        </p:nvCxnSpPr>
        <p:spPr>
          <a:xfrm>
            <a:off x="1874164" y="4473116"/>
            <a:ext cx="2553820" cy="11968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>
            <a:endCxn id="9" idx="2"/>
          </p:cNvCxnSpPr>
          <p:nvPr/>
        </p:nvCxnSpPr>
        <p:spPr>
          <a:xfrm flipV="1">
            <a:off x="2195736" y="3293695"/>
            <a:ext cx="1354267" cy="24395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ovéPole 17"/>
          <p:cNvSpPr txBox="1"/>
          <p:nvPr/>
        </p:nvSpPr>
        <p:spPr>
          <a:xfrm>
            <a:off x="2195736" y="4653136"/>
            <a:ext cx="3850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T</a:t>
            </a:r>
            <a:endParaRPr lang="cs-CZ" sz="3200" dirty="0"/>
          </a:p>
        </p:txBody>
      </p:sp>
      <p:sp>
        <p:nvSpPr>
          <p:cNvPr id="19" name="Volný tvar 18"/>
          <p:cNvSpPr/>
          <p:nvPr/>
        </p:nvSpPr>
        <p:spPr>
          <a:xfrm>
            <a:off x="2687782" y="3200400"/>
            <a:ext cx="1759527" cy="2521527"/>
          </a:xfrm>
          <a:custGeom>
            <a:avLst/>
            <a:gdLst>
              <a:gd name="connsiteX0" fmla="*/ 900545 w 1759527"/>
              <a:gd name="connsiteY0" fmla="*/ 0 h 2521527"/>
              <a:gd name="connsiteX1" fmla="*/ 0 w 1759527"/>
              <a:gd name="connsiteY1" fmla="*/ 1662545 h 2521527"/>
              <a:gd name="connsiteX2" fmla="*/ 1759527 w 1759527"/>
              <a:gd name="connsiteY2" fmla="*/ 2521527 h 2521527"/>
              <a:gd name="connsiteX3" fmla="*/ 900545 w 1759527"/>
              <a:gd name="connsiteY3" fmla="*/ 0 h 2521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9527" h="2521527">
                <a:moveTo>
                  <a:pt x="900545" y="0"/>
                </a:moveTo>
                <a:lnTo>
                  <a:pt x="0" y="1662545"/>
                </a:lnTo>
                <a:lnTo>
                  <a:pt x="1759527" y="2521527"/>
                </a:lnTo>
                <a:lnTo>
                  <a:pt x="900545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2687782" y="4934418"/>
                <a:ext cx="839845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  <m:sSub>
                        <m:sSubPr>
                          <m:ctrlPr>
                            <a:rPr lang="cs-CZ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𝑏</m:t>
                          </m:r>
                        </m:sub>
                      </m:sSub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7782" y="4934418"/>
                <a:ext cx="839845" cy="90178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2232018" y="3543541"/>
                <a:ext cx="839845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  <m:sSub>
                        <m:sSubPr>
                          <m:ctrlPr>
                            <a:rPr lang="cs-CZ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𝑐</m:t>
                          </m:r>
                        </m:sub>
                      </m:sSub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2018" y="3543541"/>
                <a:ext cx="839845" cy="90178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810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485</Words>
  <Application>Microsoft Office PowerPoint</Application>
  <PresentationFormat>Předvádění na obrazovce (4:3)</PresentationFormat>
  <Paragraphs>96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Obvod trojúhelníku</vt:lpstr>
      <vt:lpstr>Obvod trojúhelníku</vt:lpstr>
      <vt:lpstr>Př. 1: Urči obvod trojúhelníku ABC, je-li dáno: a=3,5 cm, b=5 cm, c=4,8 cm.</vt:lpstr>
      <vt:lpstr>Př. 2: Urči obvod rovnoramenného trojúhelníku PQR se základnou PQ, je-li dáno: p=4,6 cm, r=7,1 cm.</vt:lpstr>
      <vt:lpstr>Př. 3: Vypočítej délku strany rovnostranného trojúhelníku ABC, jehož obvod je 22,2 cm.</vt:lpstr>
      <vt:lpstr>Př. 4: Urči obvod trojúhelníku XYZ, je-li dáno: x=5 cm, y=9,1 cm, z=4 cm.</vt:lpstr>
      <vt:lpstr>Př. 5: Urči obvod trojúhelníku, jehož strany jsou středními příčkami trojúhelníku ABC, pro který platí: a=5,5 cm, b=7 cm,  c=3,6 cm. </vt:lpstr>
      <vt:lpstr>Př. 6: Je dán trojúhelník ABC, T je jeho těžiště. Vypočítej obvod trojúhelníku TBC, je-li dáno: a=5 cm, t_b=6,3 cm, t_c=7,5 cm.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vzdělávacího materiálu</dc:title>
  <dc:creator>Uzivatel</dc:creator>
  <cp:lastModifiedBy>Uzivatel</cp:lastModifiedBy>
  <cp:revision>18</cp:revision>
  <dcterms:created xsi:type="dcterms:W3CDTF">2013-08-14T18:48:13Z</dcterms:created>
  <dcterms:modified xsi:type="dcterms:W3CDTF">2014-06-10T21:35:54Z</dcterms:modified>
</cp:coreProperties>
</file>