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62" r:id="rId4"/>
    <p:sldId id="261" r:id="rId5"/>
    <p:sldId id="266" r:id="rId6"/>
    <p:sldId id="265" r:id="rId7"/>
    <p:sldId id="263" r:id="rId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E3C3C-637A-42B7-A607-30E4EE750B4C}" type="datetimeFigureOut">
              <a:rPr lang="cs-CZ" smtClean="0"/>
              <a:t>10.6.2014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7D84CB-F6C9-4A79-8128-EC7116AAE35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624581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E3C3C-637A-42B7-A607-30E4EE750B4C}" type="datetimeFigureOut">
              <a:rPr lang="cs-CZ" smtClean="0"/>
              <a:t>10.6.2014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7D84CB-F6C9-4A79-8128-EC7116AAE35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019073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E3C3C-637A-42B7-A607-30E4EE750B4C}" type="datetimeFigureOut">
              <a:rPr lang="cs-CZ" smtClean="0"/>
              <a:t>10.6.2014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7D84CB-F6C9-4A79-8128-EC7116AAE35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08901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E3C3C-637A-42B7-A607-30E4EE750B4C}" type="datetimeFigureOut">
              <a:rPr lang="cs-CZ" smtClean="0"/>
              <a:t>10.6.2014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7D84CB-F6C9-4A79-8128-EC7116AAE35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423051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E3C3C-637A-42B7-A607-30E4EE750B4C}" type="datetimeFigureOut">
              <a:rPr lang="cs-CZ" smtClean="0"/>
              <a:t>10.6.2014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7D84CB-F6C9-4A79-8128-EC7116AAE35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759625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E3C3C-637A-42B7-A607-30E4EE750B4C}" type="datetimeFigureOut">
              <a:rPr lang="cs-CZ" smtClean="0"/>
              <a:t>10.6.2014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7D84CB-F6C9-4A79-8128-EC7116AAE35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999439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E3C3C-637A-42B7-A607-30E4EE750B4C}" type="datetimeFigureOut">
              <a:rPr lang="cs-CZ" smtClean="0"/>
              <a:t>10.6.2014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7D84CB-F6C9-4A79-8128-EC7116AAE35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296013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E3C3C-637A-42B7-A607-30E4EE750B4C}" type="datetimeFigureOut">
              <a:rPr lang="cs-CZ" smtClean="0"/>
              <a:t>10.6.2014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7D84CB-F6C9-4A79-8128-EC7116AAE35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884046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E3C3C-637A-42B7-A607-30E4EE750B4C}" type="datetimeFigureOut">
              <a:rPr lang="cs-CZ" smtClean="0"/>
              <a:t>10.6.2014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7D84CB-F6C9-4A79-8128-EC7116AAE35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493818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E3C3C-637A-42B7-A607-30E4EE750B4C}" type="datetimeFigureOut">
              <a:rPr lang="cs-CZ" smtClean="0"/>
              <a:t>10.6.2014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7D84CB-F6C9-4A79-8128-EC7116AAE35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400485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E3C3C-637A-42B7-A607-30E4EE750B4C}" type="datetimeFigureOut">
              <a:rPr lang="cs-CZ" smtClean="0"/>
              <a:t>10.6.2014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7D84CB-F6C9-4A79-8128-EC7116AAE35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622786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EE3C3C-637A-42B7-A607-30E4EE750B4C}" type="datetimeFigureOut">
              <a:rPr lang="cs-CZ" smtClean="0"/>
              <a:t>10.6.2014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7D84CB-F6C9-4A79-8128-EC7116AAE35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177345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772816"/>
            <a:ext cx="7772400" cy="432048"/>
          </a:xfrm>
        </p:spPr>
        <p:txBody>
          <a:bodyPr>
            <a:noAutofit/>
          </a:bodyPr>
          <a:lstStyle/>
          <a:p>
            <a:r>
              <a:rPr lang="cs-CZ" sz="3600" b="1" dirty="0" smtClean="0"/>
              <a:t>Obsah trojúhelníku</a:t>
            </a:r>
            <a:endParaRPr lang="cs-CZ" sz="3600" b="1" dirty="0"/>
          </a:p>
        </p:txBody>
      </p:sp>
      <p:sp>
        <p:nvSpPr>
          <p:cNvPr id="4" name="Obdélník 3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TextovéPole 4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Gymn</a:t>
            </a:r>
            <a:r>
              <a:rPr lang="cs-CZ" sz="2400" dirty="0" err="1" smtClean="0">
                <a:solidFill>
                  <a:schemeClr val="bg1"/>
                </a:solidFill>
              </a:rPr>
              <a:t>ázium</a:t>
            </a:r>
            <a:r>
              <a:rPr lang="cs-CZ" sz="2400" dirty="0" smtClean="0">
                <a:solidFill>
                  <a:schemeClr val="bg1"/>
                </a:solidFill>
              </a:rPr>
              <a:t> a 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7" name="Přímá spojnice 6"/>
          <p:cNvCxnSpPr/>
          <p:nvPr/>
        </p:nvCxnSpPr>
        <p:spPr>
          <a:xfrm>
            <a:off x="727714" y="2348880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7063299"/>
              </p:ext>
            </p:extLst>
          </p:nvPr>
        </p:nvGraphicFramePr>
        <p:xfrm>
          <a:off x="729020" y="2492896"/>
          <a:ext cx="7666515" cy="283972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Planimetrie</a:t>
                      </a:r>
                      <a:endParaRPr lang="cs-CZ" dirty="0"/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13. 4. 2013</a:t>
                      </a:r>
                      <a:endParaRPr lang="cs-CZ" dirty="0"/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2. ročník osmiletého gymnázia</a:t>
                      </a:r>
                      <a:endParaRPr lang="cs-CZ" dirty="0"/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Obsah trojúhelníku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Snímky obsahují zadání příkladů,</a:t>
                      </a:r>
                      <a:r>
                        <a:rPr lang="cs-CZ" baseline="0" dirty="0" smtClean="0"/>
                        <a:t> řešení je animováno, odkrývá se postupně po kliknutí.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Mgr. Rudolf </a:t>
                      </a:r>
                      <a:r>
                        <a:rPr lang="cs-CZ" dirty="0" err="1" smtClean="0"/>
                        <a:t>Brucháček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VY_32_INOVACE_25_MBRU12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364" y="188640"/>
            <a:ext cx="7743825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99500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cs-CZ" sz="3600" dirty="0" smtClean="0"/>
              <a:t>Př. 1: Porovnej obsahy trojúhelníků ABC, ABD, ABE.</a:t>
            </a:r>
            <a:endParaRPr lang="cs-CZ" sz="3600" dirty="0"/>
          </a:p>
        </p:txBody>
      </p:sp>
      <p:sp>
        <p:nvSpPr>
          <p:cNvPr id="43" name="Zástupný symbol pro obsah 4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cs-CZ" dirty="0"/>
          </a:p>
        </p:txBody>
      </p:sp>
      <p:cxnSp>
        <p:nvCxnSpPr>
          <p:cNvPr id="5" name="Přímá spojnice 4"/>
          <p:cNvCxnSpPr/>
          <p:nvPr/>
        </p:nvCxnSpPr>
        <p:spPr>
          <a:xfrm>
            <a:off x="109443" y="5229200"/>
            <a:ext cx="3672408" cy="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Přímá spojnice 6"/>
          <p:cNvCxnSpPr/>
          <p:nvPr/>
        </p:nvCxnSpPr>
        <p:spPr>
          <a:xfrm>
            <a:off x="109443" y="3212976"/>
            <a:ext cx="4896544" cy="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Přímá spojnice 8"/>
          <p:cNvCxnSpPr/>
          <p:nvPr/>
        </p:nvCxnSpPr>
        <p:spPr>
          <a:xfrm>
            <a:off x="469483" y="5157192"/>
            <a:ext cx="0" cy="2160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/>
        </p:nvCxnSpPr>
        <p:spPr>
          <a:xfrm>
            <a:off x="2917755" y="5157192"/>
            <a:ext cx="0" cy="2160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ovéPole 11"/>
          <p:cNvSpPr txBox="1"/>
          <p:nvPr/>
        </p:nvSpPr>
        <p:spPr>
          <a:xfrm>
            <a:off x="288183" y="5330940"/>
            <a:ext cx="3626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 smtClean="0"/>
              <a:t>A</a:t>
            </a:r>
            <a:endParaRPr lang="cs-CZ" sz="2400" dirty="0"/>
          </a:p>
        </p:txBody>
      </p:sp>
      <p:sp>
        <p:nvSpPr>
          <p:cNvPr id="13" name="TextovéPole 12"/>
          <p:cNvSpPr txBox="1"/>
          <p:nvPr/>
        </p:nvSpPr>
        <p:spPr>
          <a:xfrm>
            <a:off x="2742066" y="5373693"/>
            <a:ext cx="3513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 smtClean="0"/>
              <a:t>B</a:t>
            </a:r>
            <a:endParaRPr lang="cs-CZ" sz="2400" dirty="0"/>
          </a:p>
        </p:txBody>
      </p:sp>
      <p:cxnSp>
        <p:nvCxnSpPr>
          <p:cNvPr id="15" name="Přímá spojnice 14"/>
          <p:cNvCxnSpPr/>
          <p:nvPr/>
        </p:nvCxnSpPr>
        <p:spPr>
          <a:xfrm>
            <a:off x="469483" y="3068960"/>
            <a:ext cx="0" cy="2880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Přímá spojnice 16"/>
          <p:cNvCxnSpPr/>
          <p:nvPr/>
        </p:nvCxnSpPr>
        <p:spPr>
          <a:xfrm>
            <a:off x="1477595" y="3068960"/>
            <a:ext cx="0" cy="2880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Přímá spojnice 18"/>
          <p:cNvCxnSpPr/>
          <p:nvPr/>
        </p:nvCxnSpPr>
        <p:spPr>
          <a:xfrm>
            <a:off x="4501931" y="3068960"/>
            <a:ext cx="0" cy="2880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ovéPole 19"/>
          <p:cNvSpPr txBox="1"/>
          <p:nvPr/>
        </p:nvSpPr>
        <p:spPr>
          <a:xfrm>
            <a:off x="315434" y="2668270"/>
            <a:ext cx="3481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 smtClean="0"/>
              <a:t>C</a:t>
            </a:r>
            <a:endParaRPr lang="cs-CZ" sz="2400" dirty="0"/>
          </a:p>
        </p:txBody>
      </p:sp>
      <p:sp>
        <p:nvSpPr>
          <p:cNvPr id="21" name="TextovéPole 20"/>
          <p:cNvSpPr txBox="1"/>
          <p:nvPr/>
        </p:nvSpPr>
        <p:spPr>
          <a:xfrm>
            <a:off x="1313928" y="2699628"/>
            <a:ext cx="37382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 smtClean="0"/>
              <a:t>D</a:t>
            </a:r>
            <a:endParaRPr lang="cs-CZ" sz="2400" dirty="0"/>
          </a:p>
        </p:txBody>
      </p:sp>
      <p:sp>
        <p:nvSpPr>
          <p:cNvPr id="22" name="TextovéPole 21"/>
          <p:cNvSpPr txBox="1"/>
          <p:nvPr/>
        </p:nvSpPr>
        <p:spPr>
          <a:xfrm>
            <a:off x="4353493" y="2678668"/>
            <a:ext cx="33534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 smtClean="0"/>
              <a:t>E</a:t>
            </a:r>
            <a:endParaRPr lang="cs-CZ" sz="2400" dirty="0"/>
          </a:p>
        </p:txBody>
      </p:sp>
      <p:cxnSp>
        <p:nvCxnSpPr>
          <p:cNvPr id="24" name="Přímá spojnice 23"/>
          <p:cNvCxnSpPr/>
          <p:nvPr/>
        </p:nvCxnSpPr>
        <p:spPr>
          <a:xfrm>
            <a:off x="469483" y="3212976"/>
            <a:ext cx="0" cy="2016224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" name="Přímá spojnice 25"/>
          <p:cNvCxnSpPr/>
          <p:nvPr/>
        </p:nvCxnSpPr>
        <p:spPr>
          <a:xfrm>
            <a:off x="469483" y="3212976"/>
            <a:ext cx="2448272" cy="2016224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" name="Přímá spojnice 27"/>
          <p:cNvCxnSpPr/>
          <p:nvPr/>
        </p:nvCxnSpPr>
        <p:spPr>
          <a:xfrm flipH="1">
            <a:off x="469483" y="3212976"/>
            <a:ext cx="1008112" cy="2016224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Přímá spojnice 29"/>
          <p:cNvCxnSpPr/>
          <p:nvPr/>
        </p:nvCxnSpPr>
        <p:spPr>
          <a:xfrm>
            <a:off x="1500838" y="3212976"/>
            <a:ext cx="1416917" cy="2016224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" name="Přímá spojnice 31"/>
          <p:cNvCxnSpPr/>
          <p:nvPr/>
        </p:nvCxnSpPr>
        <p:spPr>
          <a:xfrm flipH="1">
            <a:off x="469483" y="3212976"/>
            <a:ext cx="4032448" cy="2016224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4" name="Přímá spojnice 33"/>
          <p:cNvCxnSpPr/>
          <p:nvPr/>
        </p:nvCxnSpPr>
        <p:spPr>
          <a:xfrm flipH="1">
            <a:off x="2917755" y="3212976"/>
            <a:ext cx="1584176" cy="2016224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6" name="Přímá spojnice 35"/>
          <p:cNvCxnSpPr/>
          <p:nvPr/>
        </p:nvCxnSpPr>
        <p:spPr>
          <a:xfrm>
            <a:off x="4789963" y="3140333"/>
            <a:ext cx="0" cy="216659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Přímá spojnice 37"/>
          <p:cNvCxnSpPr/>
          <p:nvPr/>
        </p:nvCxnSpPr>
        <p:spPr>
          <a:xfrm>
            <a:off x="4789963" y="3129935"/>
            <a:ext cx="0" cy="227057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0" name="Přímá spojnice 39"/>
          <p:cNvCxnSpPr/>
          <p:nvPr/>
        </p:nvCxnSpPr>
        <p:spPr>
          <a:xfrm>
            <a:off x="4685393" y="3129935"/>
            <a:ext cx="0" cy="227057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1" name="Přímá spojnice 40"/>
          <p:cNvCxnSpPr/>
          <p:nvPr/>
        </p:nvCxnSpPr>
        <p:spPr>
          <a:xfrm>
            <a:off x="3598389" y="5111701"/>
            <a:ext cx="0" cy="227057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2" name="Přímá spojnice 41"/>
          <p:cNvCxnSpPr/>
          <p:nvPr/>
        </p:nvCxnSpPr>
        <p:spPr>
          <a:xfrm>
            <a:off x="3493819" y="5111701"/>
            <a:ext cx="0" cy="227057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6" name="Zástupný symbol pro obsah 45"/>
              <p:cNvSpPr>
                <a:spLocks noGrp="1"/>
              </p:cNvSpPr>
              <p:nvPr>
                <p:ph sz="half" idx="2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endParaRPr lang="cs-CZ" dirty="0" smtClean="0"/>
              </a:p>
              <a:p>
                <a:pPr marL="0" indent="0">
                  <a:buNone/>
                </a:pPr>
                <a:endParaRPr lang="cs-CZ" dirty="0"/>
              </a:p>
              <a:p>
                <a:pPr marL="0" indent="0">
                  <a:buNone/>
                </a:pPr>
                <a:endParaRPr lang="cs-CZ" dirty="0" smtClean="0"/>
              </a:p>
              <a:p>
                <a:pPr marL="0" indent="0">
                  <a:buNone/>
                </a:pPr>
                <a:endParaRPr lang="cs-CZ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cs-CZ" b="0" i="1" smtClean="0">
                              <a:latin typeface="Cambria Math"/>
                            </a:rPr>
                            <m:t>𝑆</m:t>
                          </m:r>
                        </m:e>
                        <m:sub>
                          <m:r>
                            <a:rPr lang="cs-CZ" b="0" i="1" smtClean="0">
                              <a:latin typeface="Cambria Math"/>
                            </a:rPr>
                            <m:t>𝐴𝐵𝐶</m:t>
                          </m:r>
                        </m:sub>
                      </m:sSub>
                      <m:r>
                        <a:rPr lang="cs-CZ" b="0" i="1" smtClean="0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cs-CZ" b="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cs-CZ" b="0" i="1" smtClean="0">
                              <a:latin typeface="Cambria Math"/>
                            </a:rPr>
                            <m:t>𝑆</m:t>
                          </m:r>
                        </m:e>
                        <m:sub>
                          <m:r>
                            <a:rPr lang="cs-CZ" b="0" i="1" smtClean="0">
                              <a:latin typeface="Cambria Math"/>
                            </a:rPr>
                            <m:t>𝐴𝐵𝐷</m:t>
                          </m:r>
                        </m:sub>
                      </m:sSub>
                      <m:r>
                        <a:rPr lang="cs-CZ" b="0" i="1" smtClean="0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cs-CZ" b="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cs-CZ" b="0" i="1" smtClean="0">
                              <a:latin typeface="Cambria Math"/>
                            </a:rPr>
                            <m:t>𝑆</m:t>
                          </m:r>
                        </m:e>
                        <m:sub>
                          <m:r>
                            <a:rPr lang="cs-CZ" b="0" i="1" smtClean="0">
                              <a:latin typeface="Cambria Math"/>
                            </a:rPr>
                            <m:t>𝐴𝐵𝐸</m:t>
                          </m:r>
                        </m:sub>
                      </m:sSub>
                    </m:oMath>
                  </m:oMathPara>
                </a14:m>
                <a:endParaRPr lang="cs-CZ" dirty="0" smtClean="0"/>
              </a:p>
              <a:p>
                <a:pPr marL="0" indent="0">
                  <a:buNone/>
                </a:pPr>
                <a:endParaRPr lang="cs-CZ" dirty="0"/>
              </a:p>
            </p:txBody>
          </p:sp>
        </mc:Choice>
        <mc:Fallback xmlns="">
          <p:sp>
            <p:nvSpPr>
              <p:cNvPr id="46" name="Zástupný symbol pro obsah 45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8" name="Přímá spojnice 47"/>
          <p:cNvCxnSpPr/>
          <p:nvPr/>
        </p:nvCxnSpPr>
        <p:spPr>
          <a:xfrm flipV="1">
            <a:off x="469483" y="5225228"/>
            <a:ext cx="2448000" cy="0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Přímá spojnice 50"/>
          <p:cNvCxnSpPr/>
          <p:nvPr/>
        </p:nvCxnSpPr>
        <p:spPr>
          <a:xfrm flipH="1">
            <a:off x="469483" y="3212976"/>
            <a:ext cx="20037" cy="2012252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Přímá spojnice 53"/>
          <p:cNvCxnSpPr/>
          <p:nvPr/>
        </p:nvCxnSpPr>
        <p:spPr>
          <a:xfrm>
            <a:off x="1477595" y="3212976"/>
            <a:ext cx="23243" cy="2012252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Přímá spojnice 56"/>
          <p:cNvCxnSpPr/>
          <p:nvPr/>
        </p:nvCxnSpPr>
        <p:spPr>
          <a:xfrm>
            <a:off x="4501931" y="3212976"/>
            <a:ext cx="0" cy="2012252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8281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Volný tvar 42"/>
          <p:cNvSpPr/>
          <p:nvPr/>
        </p:nvSpPr>
        <p:spPr>
          <a:xfrm>
            <a:off x="1129789" y="4793673"/>
            <a:ext cx="1870363" cy="1094509"/>
          </a:xfrm>
          <a:custGeom>
            <a:avLst/>
            <a:gdLst>
              <a:gd name="connsiteX0" fmla="*/ 0 w 1870363"/>
              <a:gd name="connsiteY0" fmla="*/ 0 h 1094509"/>
              <a:gd name="connsiteX1" fmla="*/ 1482436 w 1870363"/>
              <a:gd name="connsiteY1" fmla="*/ 13855 h 1094509"/>
              <a:gd name="connsiteX2" fmla="*/ 1870363 w 1870363"/>
              <a:gd name="connsiteY2" fmla="*/ 1094509 h 1094509"/>
              <a:gd name="connsiteX3" fmla="*/ 0 w 1870363"/>
              <a:gd name="connsiteY3" fmla="*/ 0 h 10945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70363" h="1094509">
                <a:moveTo>
                  <a:pt x="0" y="0"/>
                </a:moveTo>
                <a:lnTo>
                  <a:pt x="1482436" y="13855"/>
                </a:lnTo>
                <a:lnTo>
                  <a:pt x="1870363" y="1094509"/>
                </a:lnTo>
                <a:lnTo>
                  <a:pt x="0" y="0"/>
                </a:lnTo>
                <a:close/>
              </a:path>
            </a:pathLst>
          </a:custGeom>
          <a:solidFill>
            <a:schemeClr val="accent5">
              <a:lumMod val="20000"/>
              <a:lumOff val="80000"/>
            </a:schemeClr>
          </a:solidFill>
          <a:ln w="222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Volný tvar 10"/>
          <p:cNvSpPr/>
          <p:nvPr/>
        </p:nvSpPr>
        <p:spPr>
          <a:xfrm>
            <a:off x="6344077" y="5174673"/>
            <a:ext cx="2244437" cy="1108363"/>
          </a:xfrm>
          <a:custGeom>
            <a:avLst/>
            <a:gdLst>
              <a:gd name="connsiteX0" fmla="*/ 0 w 2244437"/>
              <a:gd name="connsiteY0" fmla="*/ 0 h 1108363"/>
              <a:gd name="connsiteX1" fmla="*/ 2244437 w 2244437"/>
              <a:gd name="connsiteY1" fmla="*/ 1108363 h 1108363"/>
              <a:gd name="connsiteX2" fmla="*/ 1136073 w 2244437"/>
              <a:gd name="connsiteY2" fmla="*/ 1094509 h 1108363"/>
              <a:gd name="connsiteX3" fmla="*/ 0 w 2244437"/>
              <a:gd name="connsiteY3" fmla="*/ 0 h 11083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244437" h="1108363">
                <a:moveTo>
                  <a:pt x="0" y="0"/>
                </a:moveTo>
                <a:lnTo>
                  <a:pt x="2244437" y="1108363"/>
                </a:lnTo>
                <a:lnTo>
                  <a:pt x="1136073" y="1094509"/>
                </a:lnTo>
                <a:lnTo>
                  <a:pt x="0" y="0"/>
                </a:lnTo>
                <a:close/>
              </a:path>
            </a:pathLst>
          </a:cu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Volný tvar 6"/>
          <p:cNvSpPr/>
          <p:nvPr/>
        </p:nvSpPr>
        <p:spPr>
          <a:xfrm>
            <a:off x="1129789" y="1468582"/>
            <a:ext cx="2244436" cy="762000"/>
          </a:xfrm>
          <a:custGeom>
            <a:avLst/>
            <a:gdLst>
              <a:gd name="connsiteX0" fmla="*/ 734291 w 2244436"/>
              <a:gd name="connsiteY0" fmla="*/ 0 h 762000"/>
              <a:gd name="connsiteX1" fmla="*/ 0 w 2244436"/>
              <a:gd name="connsiteY1" fmla="*/ 762000 h 762000"/>
              <a:gd name="connsiteX2" fmla="*/ 2244436 w 2244436"/>
              <a:gd name="connsiteY2" fmla="*/ 762000 h 762000"/>
              <a:gd name="connsiteX3" fmla="*/ 734291 w 2244436"/>
              <a:gd name="connsiteY3" fmla="*/ 0 h 76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244436" h="762000">
                <a:moveTo>
                  <a:pt x="734291" y="0"/>
                </a:moveTo>
                <a:lnTo>
                  <a:pt x="0" y="762000"/>
                </a:lnTo>
                <a:lnTo>
                  <a:pt x="2244436" y="762000"/>
                </a:lnTo>
                <a:lnTo>
                  <a:pt x="734291" y="0"/>
                </a:lnTo>
                <a:close/>
              </a:path>
            </a:pathLst>
          </a:cu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Volný tvar 4"/>
          <p:cNvSpPr/>
          <p:nvPr/>
        </p:nvSpPr>
        <p:spPr>
          <a:xfrm>
            <a:off x="6740880" y="1520313"/>
            <a:ext cx="1884218" cy="1070488"/>
          </a:xfrm>
          <a:custGeom>
            <a:avLst/>
            <a:gdLst>
              <a:gd name="connsiteX0" fmla="*/ 0 w 1496291"/>
              <a:gd name="connsiteY0" fmla="*/ 0 h 1108363"/>
              <a:gd name="connsiteX1" fmla="*/ 0 w 1496291"/>
              <a:gd name="connsiteY1" fmla="*/ 1108363 h 1108363"/>
              <a:gd name="connsiteX2" fmla="*/ 1496291 w 1496291"/>
              <a:gd name="connsiteY2" fmla="*/ 1094509 h 1108363"/>
              <a:gd name="connsiteX3" fmla="*/ 0 w 1496291"/>
              <a:gd name="connsiteY3" fmla="*/ 0 h 11083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96291" h="1108363">
                <a:moveTo>
                  <a:pt x="0" y="0"/>
                </a:moveTo>
                <a:lnTo>
                  <a:pt x="0" y="1108363"/>
                </a:lnTo>
                <a:lnTo>
                  <a:pt x="1496291" y="1094509"/>
                </a:lnTo>
                <a:lnTo>
                  <a:pt x="0" y="0"/>
                </a:lnTo>
                <a:close/>
              </a:path>
            </a:pathLst>
          </a:cu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" name="Volný tvar 2"/>
          <p:cNvSpPr/>
          <p:nvPr/>
        </p:nvSpPr>
        <p:spPr>
          <a:xfrm>
            <a:off x="1129789" y="2590800"/>
            <a:ext cx="1870363" cy="1454728"/>
          </a:xfrm>
          <a:custGeom>
            <a:avLst/>
            <a:gdLst>
              <a:gd name="connsiteX0" fmla="*/ 0 w 1870363"/>
              <a:gd name="connsiteY0" fmla="*/ 0 h 1454728"/>
              <a:gd name="connsiteX1" fmla="*/ 1870363 w 1870363"/>
              <a:gd name="connsiteY1" fmla="*/ 1108364 h 1454728"/>
              <a:gd name="connsiteX2" fmla="*/ 13854 w 1870363"/>
              <a:gd name="connsiteY2" fmla="*/ 1454728 h 1454728"/>
              <a:gd name="connsiteX3" fmla="*/ 0 w 1870363"/>
              <a:gd name="connsiteY3" fmla="*/ 0 h 14547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70363" h="1454728">
                <a:moveTo>
                  <a:pt x="0" y="0"/>
                </a:moveTo>
                <a:lnTo>
                  <a:pt x="1870363" y="1108364"/>
                </a:lnTo>
                <a:lnTo>
                  <a:pt x="13854" y="1454728"/>
                </a:lnTo>
                <a:lnTo>
                  <a:pt x="0" y="0"/>
                </a:lnTo>
                <a:close/>
              </a:path>
            </a:pathLst>
          </a:cu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2" name="Volný tvar 41"/>
          <p:cNvSpPr/>
          <p:nvPr/>
        </p:nvSpPr>
        <p:spPr>
          <a:xfrm>
            <a:off x="6740879" y="2951019"/>
            <a:ext cx="1524000" cy="2216727"/>
          </a:xfrm>
          <a:custGeom>
            <a:avLst/>
            <a:gdLst>
              <a:gd name="connsiteX0" fmla="*/ 0 w 1524000"/>
              <a:gd name="connsiteY0" fmla="*/ 0 h 2216727"/>
              <a:gd name="connsiteX1" fmla="*/ 1496291 w 1524000"/>
              <a:gd name="connsiteY1" fmla="*/ 1108363 h 2216727"/>
              <a:gd name="connsiteX2" fmla="*/ 1524000 w 1524000"/>
              <a:gd name="connsiteY2" fmla="*/ 2216727 h 2216727"/>
              <a:gd name="connsiteX3" fmla="*/ 0 w 1524000"/>
              <a:gd name="connsiteY3" fmla="*/ 0 h 22167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524000" h="2216727">
                <a:moveTo>
                  <a:pt x="0" y="0"/>
                </a:moveTo>
                <a:lnTo>
                  <a:pt x="1496291" y="1108363"/>
                </a:lnTo>
                <a:lnTo>
                  <a:pt x="1524000" y="221672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5">
              <a:lumMod val="20000"/>
              <a:lumOff val="80000"/>
            </a:schemeClr>
          </a:solidFill>
          <a:ln w="222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4" name="Volný tvar 43"/>
          <p:cNvSpPr/>
          <p:nvPr/>
        </p:nvSpPr>
        <p:spPr>
          <a:xfrm>
            <a:off x="4108516" y="4433455"/>
            <a:ext cx="374073" cy="1828800"/>
          </a:xfrm>
          <a:custGeom>
            <a:avLst/>
            <a:gdLst>
              <a:gd name="connsiteX0" fmla="*/ 0 w 374073"/>
              <a:gd name="connsiteY0" fmla="*/ 1814945 h 1828800"/>
              <a:gd name="connsiteX1" fmla="*/ 374073 w 374073"/>
              <a:gd name="connsiteY1" fmla="*/ 1828800 h 1828800"/>
              <a:gd name="connsiteX2" fmla="*/ 360218 w 374073"/>
              <a:gd name="connsiteY2" fmla="*/ 0 h 1828800"/>
              <a:gd name="connsiteX3" fmla="*/ 0 w 374073"/>
              <a:gd name="connsiteY3" fmla="*/ 1814945 h 1828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74073" h="1828800">
                <a:moveTo>
                  <a:pt x="0" y="1814945"/>
                </a:moveTo>
                <a:lnTo>
                  <a:pt x="374073" y="1828800"/>
                </a:lnTo>
                <a:lnTo>
                  <a:pt x="360218" y="0"/>
                </a:lnTo>
                <a:lnTo>
                  <a:pt x="0" y="1814945"/>
                </a:lnTo>
                <a:close/>
              </a:path>
            </a:pathLst>
          </a:custGeom>
          <a:solidFill>
            <a:schemeClr val="accent5">
              <a:lumMod val="20000"/>
              <a:lumOff val="80000"/>
            </a:schemeClr>
          </a:solidFill>
          <a:ln w="222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5" name="Volný tvar 44"/>
          <p:cNvSpPr/>
          <p:nvPr/>
        </p:nvSpPr>
        <p:spPr>
          <a:xfrm>
            <a:off x="4510476" y="1512494"/>
            <a:ext cx="1122218" cy="1468582"/>
          </a:xfrm>
          <a:custGeom>
            <a:avLst/>
            <a:gdLst>
              <a:gd name="connsiteX0" fmla="*/ 0 w 1122218"/>
              <a:gd name="connsiteY0" fmla="*/ 13855 h 1468582"/>
              <a:gd name="connsiteX1" fmla="*/ 1122218 w 1122218"/>
              <a:gd name="connsiteY1" fmla="*/ 0 h 1468582"/>
              <a:gd name="connsiteX2" fmla="*/ 748145 w 1122218"/>
              <a:gd name="connsiteY2" fmla="*/ 1468582 h 1468582"/>
              <a:gd name="connsiteX3" fmla="*/ 0 w 1122218"/>
              <a:gd name="connsiteY3" fmla="*/ 13855 h 14685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22218" h="1468582">
                <a:moveTo>
                  <a:pt x="0" y="13855"/>
                </a:moveTo>
                <a:lnTo>
                  <a:pt x="1122218" y="0"/>
                </a:lnTo>
                <a:lnTo>
                  <a:pt x="748145" y="1468582"/>
                </a:lnTo>
                <a:lnTo>
                  <a:pt x="0" y="13855"/>
                </a:lnTo>
                <a:close/>
              </a:path>
            </a:pathLst>
          </a:custGeom>
          <a:solidFill>
            <a:schemeClr val="accent5">
              <a:lumMod val="20000"/>
              <a:lumOff val="80000"/>
            </a:schemeClr>
          </a:solidFill>
          <a:ln w="222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1" name="Volný tvar 40"/>
          <p:cNvSpPr/>
          <p:nvPr/>
        </p:nvSpPr>
        <p:spPr>
          <a:xfrm>
            <a:off x="4108516" y="3318859"/>
            <a:ext cx="1496291" cy="1122218"/>
          </a:xfrm>
          <a:custGeom>
            <a:avLst/>
            <a:gdLst>
              <a:gd name="connsiteX0" fmla="*/ 0 w 1496291"/>
              <a:gd name="connsiteY0" fmla="*/ 0 h 1122218"/>
              <a:gd name="connsiteX1" fmla="*/ 1496291 w 1496291"/>
              <a:gd name="connsiteY1" fmla="*/ 13854 h 1122218"/>
              <a:gd name="connsiteX2" fmla="*/ 1496291 w 1496291"/>
              <a:gd name="connsiteY2" fmla="*/ 1122218 h 1122218"/>
              <a:gd name="connsiteX3" fmla="*/ 0 w 1496291"/>
              <a:gd name="connsiteY3" fmla="*/ 0 h 11222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96291" h="1122218">
                <a:moveTo>
                  <a:pt x="0" y="0"/>
                </a:moveTo>
                <a:lnTo>
                  <a:pt x="1496291" y="13854"/>
                </a:lnTo>
                <a:lnTo>
                  <a:pt x="1496291" y="1122218"/>
                </a:lnTo>
                <a:lnTo>
                  <a:pt x="0" y="0"/>
                </a:lnTo>
                <a:close/>
              </a:path>
            </a:pathLst>
          </a:custGeom>
          <a:solidFill>
            <a:schemeClr val="accent5">
              <a:lumMod val="20000"/>
              <a:lumOff val="80000"/>
            </a:schemeClr>
          </a:solidFill>
          <a:ln w="222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graphicFrame>
        <p:nvGraphicFramePr>
          <p:cNvPr id="6" name="Zástupný symbol pro obsah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58142944"/>
              </p:ext>
            </p:extLst>
          </p:nvPr>
        </p:nvGraphicFramePr>
        <p:xfrm>
          <a:off x="1126100" y="1498639"/>
          <a:ext cx="7488840" cy="51206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74442"/>
                <a:gridCol w="374442"/>
                <a:gridCol w="374442"/>
                <a:gridCol w="374442"/>
                <a:gridCol w="374442"/>
                <a:gridCol w="374442"/>
                <a:gridCol w="374442"/>
                <a:gridCol w="374442"/>
                <a:gridCol w="374442"/>
                <a:gridCol w="374442"/>
                <a:gridCol w="374442"/>
                <a:gridCol w="374442"/>
                <a:gridCol w="374442"/>
                <a:gridCol w="374442"/>
                <a:gridCol w="374442"/>
                <a:gridCol w="374442"/>
                <a:gridCol w="374442"/>
                <a:gridCol w="374442"/>
                <a:gridCol w="374442"/>
                <a:gridCol w="374442"/>
              </a:tblGrid>
              <a:tr h="340838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40838"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40838"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40838"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40838"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40838"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40838"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40838"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40838"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40838"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40838"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40838"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40838"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40838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cs-CZ" sz="3600" dirty="0" smtClean="0"/>
              <a:t>Př. 2: Urči obsahy trojúhelníků ve čtvercové síti. Délka strany čtverce je 1 cm.</a:t>
            </a:r>
            <a:endParaRPr lang="cs-CZ" sz="3600" dirty="0"/>
          </a:p>
        </p:txBody>
      </p:sp>
      <p:cxnSp>
        <p:nvCxnSpPr>
          <p:cNvPr id="12" name="Přímá spojnice 11"/>
          <p:cNvCxnSpPr/>
          <p:nvPr/>
        </p:nvCxnSpPr>
        <p:spPr>
          <a:xfrm>
            <a:off x="1126100" y="2218719"/>
            <a:ext cx="2232248" cy="0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Přímá spojnice 20"/>
          <p:cNvCxnSpPr/>
          <p:nvPr/>
        </p:nvCxnSpPr>
        <p:spPr>
          <a:xfrm>
            <a:off x="6740880" y="1512494"/>
            <a:ext cx="0" cy="108012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Přímá spojnice se šipkou 26"/>
          <p:cNvCxnSpPr>
            <a:endCxn id="5" idx="2"/>
          </p:cNvCxnSpPr>
          <p:nvPr/>
        </p:nvCxnSpPr>
        <p:spPr>
          <a:xfrm flipV="1">
            <a:off x="6710211" y="2577420"/>
            <a:ext cx="1914887" cy="13380"/>
          </a:xfrm>
          <a:prstGeom prst="straightConnector1">
            <a:avLst/>
          </a:prstGeom>
          <a:ln w="3810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Přímá spojnice 30"/>
          <p:cNvCxnSpPr>
            <a:endCxn id="6" idx="1"/>
          </p:cNvCxnSpPr>
          <p:nvPr/>
        </p:nvCxnSpPr>
        <p:spPr>
          <a:xfrm>
            <a:off x="1126100" y="2578759"/>
            <a:ext cx="0" cy="1480200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Přímá spojnice 3"/>
          <p:cNvCxnSpPr/>
          <p:nvPr/>
        </p:nvCxnSpPr>
        <p:spPr>
          <a:xfrm>
            <a:off x="1846180" y="1498639"/>
            <a:ext cx="0" cy="72008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Přímá spojnice 8"/>
          <p:cNvCxnSpPr/>
          <p:nvPr/>
        </p:nvCxnSpPr>
        <p:spPr>
          <a:xfrm>
            <a:off x="1129789" y="2218719"/>
            <a:ext cx="2244436" cy="14211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Přímá spojnice 14"/>
          <p:cNvCxnSpPr>
            <a:endCxn id="45" idx="2"/>
          </p:cNvCxnSpPr>
          <p:nvPr/>
        </p:nvCxnSpPr>
        <p:spPr>
          <a:xfrm>
            <a:off x="5230556" y="1512494"/>
            <a:ext cx="28065" cy="1468582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Přímá spojnice 19"/>
          <p:cNvCxnSpPr>
            <a:stCxn id="45" idx="0"/>
            <a:endCxn id="45" idx="1"/>
          </p:cNvCxnSpPr>
          <p:nvPr/>
        </p:nvCxnSpPr>
        <p:spPr>
          <a:xfrm flipV="1">
            <a:off x="4510476" y="1512494"/>
            <a:ext cx="1122218" cy="13855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Přímá spojnice 35"/>
          <p:cNvCxnSpPr>
            <a:endCxn id="6" idx="1"/>
          </p:cNvCxnSpPr>
          <p:nvPr/>
        </p:nvCxnSpPr>
        <p:spPr>
          <a:xfrm flipH="1">
            <a:off x="1126100" y="2578759"/>
            <a:ext cx="3690" cy="14802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Přímá spojnice 38"/>
          <p:cNvCxnSpPr/>
          <p:nvPr/>
        </p:nvCxnSpPr>
        <p:spPr>
          <a:xfrm flipH="1">
            <a:off x="1126100" y="3730887"/>
            <a:ext cx="1870362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Přímá spojnice 47"/>
          <p:cNvCxnSpPr>
            <a:stCxn id="41" idx="0"/>
            <a:endCxn id="41" idx="1"/>
          </p:cNvCxnSpPr>
          <p:nvPr/>
        </p:nvCxnSpPr>
        <p:spPr>
          <a:xfrm>
            <a:off x="4108516" y="3318859"/>
            <a:ext cx="1496291" cy="13854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Přímá spojnice 50"/>
          <p:cNvCxnSpPr>
            <a:stCxn id="41" idx="1"/>
            <a:endCxn id="41" idx="2"/>
          </p:cNvCxnSpPr>
          <p:nvPr/>
        </p:nvCxnSpPr>
        <p:spPr>
          <a:xfrm>
            <a:off x="5604807" y="3332713"/>
            <a:ext cx="0" cy="1108364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Přímá spojnice 53"/>
          <p:cNvCxnSpPr>
            <a:stCxn id="42" idx="1"/>
            <a:endCxn id="42" idx="2"/>
          </p:cNvCxnSpPr>
          <p:nvPr/>
        </p:nvCxnSpPr>
        <p:spPr>
          <a:xfrm>
            <a:off x="8237170" y="4059382"/>
            <a:ext cx="27709" cy="1108364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Přímá spojnice 56"/>
          <p:cNvCxnSpPr>
            <a:stCxn id="42" idx="0"/>
          </p:cNvCxnSpPr>
          <p:nvPr/>
        </p:nvCxnSpPr>
        <p:spPr>
          <a:xfrm>
            <a:off x="6740879" y="2951019"/>
            <a:ext cx="1496291" cy="13854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Přímá spojnice 58"/>
          <p:cNvCxnSpPr/>
          <p:nvPr/>
        </p:nvCxnSpPr>
        <p:spPr>
          <a:xfrm>
            <a:off x="1126100" y="4793673"/>
            <a:ext cx="1501684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Přímá spojnice 61"/>
          <p:cNvCxnSpPr/>
          <p:nvPr/>
        </p:nvCxnSpPr>
        <p:spPr>
          <a:xfrm flipV="1">
            <a:off x="3000152" y="4793673"/>
            <a:ext cx="0" cy="1094509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Přímá spojnice 64"/>
          <p:cNvCxnSpPr>
            <a:stCxn id="44" idx="0"/>
          </p:cNvCxnSpPr>
          <p:nvPr/>
        </p:nvCxnSpPr>
        <p:spPr>
          <a:xfrm>
            <a:off x="4108516" y="6248400"/>
            <a:ext cx="374073" cy="13855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Přímá spojnice 67"/>
          <p:cNvCxnSpPr>
            <a:endCxn id="44" idx="2"/>
          </p:cNvCxnSpPr>
          <p:nvPr/>
        </p:nvCxnSpPr>
        <p:spPr>
          <a:xfrm flipH="1" flipV="1">
            <a:off x="4468734" y="4433455"/>
            <a:ext cx="13855" cy="18288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Přímá spojnice 71"/>
          <p:cNvCxnSpPr/>
          <p:nvPr/>
        </p:nvCxnSpPr>
        <p:spPr>
          <a:xfrm>
            <a:off x="7466295" y="6262255"/>
            <a:ext cx="1146034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Přímá spojnice 73"/>
          <p:cNvCxnSpPr/>
          <p:nvPr/>
        </p:nvCxnSpPr>
        <p:spPr>
          <a:xfrm>
            <a:off x="6335425" y="5167746"/>
            <a:ext cx="17303" cy="1094509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ovéPole 15"/>
          <p:cNvSpPr txBox="1"/>
          <p:nvPr/>
        </p:nvSpPr>
        <p:spPr>
          <a:xfrm>
            <a:off x="0" y="1512494"/>
            <a:ext cx="112723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200" b="1" dirty="0" smtClean="0"/>
              <a:t>6 cm</a:t>
            </a:r>
            <a:r>
              <a:rPr lang="cs-CZ" sz="3200" b="1" baseline="30000" dirty="0" smtClean="0"/>
              <a:t>2</a:t>
            </a:r>
            <a:endParaRPr lang="cs-CZ" sz="3200" b="1" dirty="0"/>
          </a:p>
        </p:txBody>
      </p:sp>
      <p:sp>
        <p:nvSpPr>
          <p:cNvPr id="46" name="TextovéPole 45"/>
          <p:cNvSpPr txBox="1"/>
          <p:nvPr/>
        </p:nvSpPr>
        <p:spPr>
          <a:xfrm>
            <a:off x="-18675" y="3203879"/>
            <a:ext cx="133562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200" b="1" dirty="0" smtClean="0"/>
              <a:t>10 cm</a:t>
            </a:r>
            <a:r>
              <a:rPr lang="cs-CZ" sz="3200" b="1" baseline="30000" dirty="0" smtClean="0"/>
              <a:t>2</a:t>
            </a:r>
            <a:endParaRPr lang="cs-CZ" sz="3200" b="1" dirty="0"/>
          </a:p>
        </p:txBody>
      </p:sp>
      <p:sp>
        <p:nvSpPr>
          <p:cNvPr id="49" name="TextovéPole 48"/>
          <p:cNvSpPr txBox="1"/>
          <p:nvPr/>
        </p:nvSpPr>
        <p:spPr>
          <a:xfrm>
            <a:off x="-18675" y="5055467"/>
            <a:ext cx="112723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200" b="1" dirty="0" smtClean="0"/>
              <a:t>6 cm</a:t>
            </a:r>
            <a:r>
              <a:rPr lang="cs-CZ" sz="3200" b="1" baseline="30000" dirty="0" smtClean="0"/>
              <a:t>2</a:t>
            </a:r>
            <a:endParaRPr lang="cs-CZ" sz="3200" b="1" dirty="0"/>
          </a:p>
        </p:txBody>
      </p:sp>
      <p:sp>
        <p:nvSpPr>
          <p:cNvPr id="50" name="TextovéPole 49"/>
          <p:cNvSpPr txBox="1"/>
          <p:nvPr/>
        </p:nvSpPr>
        <p:spPr>
          <a:xfrm>
            <a:off x="3358348" y="1782105"/>
            <a:ext cx="112723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200" b="1" dirty="0" smtClean="0"/>
              <a:t>6 cm</a:t>
            </a:r>
            <a:r>
              <a:rPr lang="cs-CZ" sz="3200" b="1" baseline="30000" dirty="0" smtClean="0"/>
              <a:t>2</a:t>
            </a:r>
            <a:endParaRPr lang="cs-CZ" sz="3200" b="1" dirty="0"/>
          </a:p>
        </p:txBody>
      </p:sp>
      <p:sp>
        <p:nvSpPr>
          <p:cNvPr id="52" name="TextovéPole 51"/>
          <p:cNvSpPr txBox="1"/>
          <p:nvPr/>
        </p:nvSpPr>
        <p:spPr>
          <a:xfrm>
            <a:off x="3293833" y="3594507"/>
            <a:ext cx="112723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200" b="1" dirty="0" smtClean="0"/>
              <a:t>6</a:t>
            </a:r>
            <a:r>
              <a:rPr lang="cs-CZ" sz="3200" dirty="0" smtClean="0"/>
              <a:t> </a:t>
            </a:r>
            <a:r>
              <a:rPr lang="cs-CZ" sz="3200" b="1" dirty="0" smtClean="0"/>
              <a:t>cm</a:t>
            </a:r>
            <a:r>
              <a:rPr lang="cs-CZ" sz="3200" b="1" baseline="30000" dirty="0" smtClean="0"/>
              <a:t>2</a:t>
            </a:r>
            <a:endParaRPr lang="cs-CZ" sz="3200" b="1" dirty="0"/>
          </a:p>
        </p:txBody>
      </p:sp>
      <p:sp>
        <p:nvSpPr>
          <p:cNvPr id="53" name="TextovéPole 52"/>
          <p:cNvSpPr txBox="1"/>
          <p:nvPr/>
        </p:nvSpPr>
        <p:spPr>
          <a:xfrm>
            <a:off x="3047823" y="5055467"/>
            <a:ext cx="143821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200" b="1" dirty="0" smtClean="0"/>
              <a:t>2,5 cm</a:t>
            </a:r>
            <a:r>
              <a:rPr lang="cs-CZ" sz="3200" b="1" baseline="30000" dirty="0" smtClean="0"/>
              <a:t>2</a:t>
            </a:r>
            <a:endParaRPr lang="cs-CZ" sz="3200" b="1" dirty="0"/>
          </a:p>
        </p:txBody>
      </p:sp>
      <p:sp>
        <p:nvSpPr>
          <p:cNvPr id="55" name="TextovéPole 54"/>
          <p:cNvSpPr txBox="1"/>
          <p:nvPr/>
        </p:nvSpPr>
        <p:spPr>
          <a:xfrm>
            <a:off x="5632694" y="2123132"/>
            <a:ext cx="143821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200" b="1" dirty="0" smtClean="0"/>
              <a:t>7,5 cm</a:t>
            </a:r>
            <a:r>
              <a:rPr lang="cs-CZ" sz="3200" b="1" baseline="30000" dirty="0" smtClean="0"/>
              <a:t>2</a:t>
            </a:r>
            <a:endParaRPr lang="cs-CZ" sz="3200" b="1" dirty="0"/>
          </a:p>
        </p:txBody>
      </p:sp>
      <p:sp>
        <p:nvSpPr>
          <p:cNvPr id="56" name="TextovéPole 55"/>
          <p:cNvSpPr txBox="1"/>
          <p:nvPr/>
        </p:nvSpPr>
        <p:spPr>
          <a:xfrm>
            <a:off x="6335425" y="3939429"/>
            <a:ext cx="112723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200" b="1" dirty="0" smtClean="0"/>
              <a:t>6 cm</a:t>
            </a:r>
            <a:r>
              <a:rPr lang="cs-CZ" sz="3200" b="1" baseline="30000" dirty="0" smtClean="0"/>
              <a:t>2</a:t>
            </a:r>
            <a:endParaRPr lang="cs-CZ" sz="3200" b="1" dirty="0"/>
          </a:p>
        </p:txBody>
      </p:sp>
      <p:sp>
        <p:nvSpPr>
          <p:cNvPr id="58" name="TextovéPole 57"/>
          <p:cNvSpPr txBox="1"/>
          <p:nvPr/>
        </p:nvSpPr>
        <p:spPr>
          <a:xfrm>
            <a:off x="5149483" y="5740183"/>
            <a:ext cx="143821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200" b="1" dirty="0" smtClean="0"/>
              <a:t>4,5 cm</a:t>
            </a:r>
            <a:r>
              <a:rPr lang="cs-CZ" sz="3200" b="1" baseline="30000" dirty="0" smtClean="0"/>
              <a:t>2</a:t>
            </a:r>
            <a:endParaRPr lang="cs-CZ" sz="3200" b="1" dirty="0"/>
          </a:p>
        </p:txBody>
      </p:sp>
    </p:spTree>
    <p:extLst>
      <p:ext uri="{BB962C8B-B14F-4D97-AF65-F5344CB8AC3E}">
        <p14:creationId xmlns:p14="http://schemas.microsoft.com/office/powerpoint/2010/main" val="12442797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46" grpId="0"/>
      <p:bldP spid="49" grpId="0"/>
      <p:bldP spid="50" grpId="0"/>
      <p:bldP spid="52" grpId="0"/>
      <p:bldP spid="53" grpId="0"/>
      <p:bldP spid="55" grpId="0"/>
      <p:bldP spid="56" grpId="0"/>
      <p:bldP spid="5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cs-CZ" sz="3600" dirty="0" smtClean="0"/>
              <a:t>Př. 3: Doplňte do tabulky chybějící údaje o trojúhelníku ABC</a:t>
            </a:r>
            <a:endParaRPr lang="cs-CZ" sz="3600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113137707"/>
              </p:ext>
            </p:extLst>
          </p:nvPr>
        </p:nvGraphicFramePr>
        <p:xfrm>
          <a:off x="457200" y="1600200"/>
          <a:ext cx="4690864" cy="3017520"/>
        </p:xfrm>
        <a:graphic>
          <a:graphicData uri="http://schemas.openxmlformats.org/drawingml/2006/table">
            <a:tbl>
              <a:tblPr firstRow="1">
                <a:tableStyleId>{5C22544A-7EE6-4342-B048-85BDC9FD1C3A}</a:tableStyleId>
              </a:tblPr>
              <a:tblGrid>
                <a:gridCol w="1172716"/>
                <a:gridCol w="1172716"/>
                <a:gridCol w="1172716"/>
                <a:gridCol w="1172716"/>
              </a:tblGrid>
              <a:tr h="933422">
                <a:tc>
                  <a:txBody>
                    <a:bodyPr/>
                    <a:lstStyle/>
                    <a:p>
                      <a:pPr algn="ctr"/>
                      <a:r>
                        <a:rPr lang="cs-CZ" sz="2800" b="0" dirty="0" smtClean="0">
                          <a:solidFill>
                            <a:schemeClr val="tx1"/>
                          </a:solidFill>
                        </a:rPr>
                        <a:t>Strana</a:t>
                      </a:r>
                      <a:r>
                        <a:rPr lang="cs-CZ" sz="2800" b="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cs-CZ" sz="2800" b="0" i="1" baseline="0" dirty="0" smtClean="0">
                          <a:solidFill>
                            <a:schemeClr val="tx1"/>
                          </a:solidFill>
                        </a:rPr>
                        <a:t>a</a:t>
                      </a:r>
                      <a:endParaRPr lang="cs-CZ" sz="2800" b="0" i="1" dirty="0">
                        <a:solidFill>
                          <a:schemeClr val="tx1"/>
                        </a:solidFill>
                      </a:endParaRPr>
                    </a:p>
                  </a:txBody>
                  <a:tcPr marL="77697" marR="7769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b="0" dirty="0" smtClean="0">
                          <a:solidFill>
                            <a:schemeClr val="tx1"/>
                          </a:solidFill>
                        </a:rPr>
                        <a:t>Výška </a:t>
                      </a:r>
                      <a:r>
                        <a:rPr lang="cs-CZ" sz="2800" b="0" i="1" dirty="0" err="1" smtClean="0">
                          <a:solidFill>
                            <a:schemeClr val="tx1"/>
                          </a:solidFill>
                        </a:rPr>
                        <a:t>v</a:t>
                      </a:r>
                      <a:r>
                        <a:rPr lang="cs-CZ" sz="2800" b="0" i="1" baseline="-25000" dirty="0" err="1" smtClean="0">
                          <a:solidFill>
                            <a:schemeClr val="tx1"/>
                          </a:solidFill>
                        </a:rPr>
                        <a:t>a</a:t>
                      </a:r>
                      <a:endParaRPr lang="cs-CZ" sz="2800" b="0" i="1" dirty="0">
                        <a:solidFill>
                          <a:schemeClr val="tx1"/>
                        </a:solidFill>
                      </a:endParaRPr>
                    </a:p>
                  </a:txBody>
                  <a:tcPr marL="77697" marR="7769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b="0" dirty="0" smtClean="0">
                          <a:solidFill>
                            <a:schemeClr val="tx1"/>
                          </a:solidFill>
                        </a:rPr>
                        <a:t>Strana</a:t>
                      </a:r>
                      <a:r>
                        <a:rPr lang="cs-CZ" sz="2800" b="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cs-CZ" sz="2800" b="0" i="1" baseline="0" dirty="0" smtClean="0">
                          <a:solidFill>
                            <a:schemeClr val="tx1"/>
                          </a:solidFill>
                        </a:rPr>
                        <a:t>c</a:t>
                      </a:r>
                      <a:endParaRPr lang="cs-CZ" sz="2800" b="0" i="1" dirty="0">
                        <a:solidFill>
                          <a:schemeClr val="tx1"/>
                        </a:solidFill>
                      </a:endParaRPr>
                    </a:p>
                  </a:txBody>
                  <a:tcPr marL="77697" marR="7769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b="0" dirty="0" smtClean="0">
                          <a:solidFill>
                            <a:schemeClr val="tx1"/>
                          </a:solidFill>
                        </a:rPr>
                        <a:t>Výška</a:t>
                      </a:r>
                      <a:r>
                        <a:rPr lang="cs-CZ" sz="2800" b="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cs-CZ" sz="2800" b="0" i="1" baseline="0" dirty="0" err="1" smtClean="0">
                          <a:solidFill>
                            <a:schemeClr val="tx1"/>
                          </a:solidFill>
                        </a:rPr>
                        <a:t>v</a:t>
                      </a:r>
                      <a:r>
                        <a:rPr lang="cs-CZ" sz="2800" b="0" i="1" baseline="-25000" dirty="0" err="1" smtClean="0">
                          <a:solidFill>
                            <a:schemeClr val="tx1"/>
                          </a:solidFill>
                        </a:rPr>
                        <a:t>c</a:t>
                      </a:r>
                      <a:endParaRPr lang="cs-CZ" sz="2800" b="0" i="1" dirty="0">
                        <a:solidFill>
                          <a:schemeClr val="tx1"/>
                        </a:solidFill>
                      </a:endParaRPr>
                    </a:p>
                  </a:txBody>
                  <a:tcPr marL="77697" marR="7769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11877">
                <a:tc>
                  <a:txBody>
                    <a:bodyPr/>
                    <a:lstStyle/>
                    <a:p>
                      <a:pPr algn="ctr"/>
                      <a:r>
                        <a:rPr lang="cs-CZ" sz="2800" dirty="0" smtClean="0"/>
                        <a:t>6 cm</a:t>
                      </a:r>
                      <a:endParaRPr lang="cs-CZ" sz="2800" dirty="0"/>
                    </a:p>
                  </a:txBody>
                  <a:tcPr marL="77697" marR="7769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800" dirty="0">
                        <a:solidFill>
                          <a:srgbClr val="FF0000"/>
                        </a:solidFill>
                      </a:endParaRPr>
                    </a:p>
                  </a:txBody>
                  <a:tcPr marL="77697" marR="7769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dirty="0" smtClean="0"/>
                        <a:t>9 cm</a:t>
                      </a:r>
                      <a:endParaRPr lang="cs-CZ" sz="2800" dirty="0"/>
                    </a:p>
                  </a:txBody>
                  <a:tcPr marL="77697" marR="7769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dirty="0" smtClean="0"/>
                        <a:t>4 cm</a:t>
                      </a:r>
                      <a:endParaRPr lang="cs-CZ" sz="2800" dirty="0"/>
                    </a:p>
                  </a:txBody>
                  <a:tcPr marL="77697" marR="7769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11877">
                <a:tc>
                  <a:txBody>
                    <a:bodyPr/>
                    <a:lstStyle/>
                    <a:p>
                      <a:pPr algn="ctr"/>
                      <a:endParaRPr lang="cs-CZ" sz="2800" dirty="0">
                        <a:solidFill>
                          <a:srgbClr val="FF0000"/>
                        </a:solidFill>
                      </a:endParaRPr>
                    </a:p>
                  </a:txBody>
                  <a:tcPr marL="77697" marR="7769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dirty="0" smtClean="0"/>
                        <a:t>1 cm</a:t>
                      </a:r>
                      <a:endParaRPr lang="cs-CZ" sz="2800" dirty="0"/>
                    </a:p>
                  </a:txBody>
                  <a:tcPr marL="77697" marR="7769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dirty="0" smtClean="0"/>
                        <a:t>5 cm</a:t>
                      </a:r>
                      <a:endParaRPr lang="cs-CZ" sz="2800" dirty="0"/>
                    </a:p>
                  </a:txBody>
                  <a:tcPr marL="77697" marR="7769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dirty="0" smtClean="0"/>
                        <a:t>2 cm</a:t>
                      </a:r>
                      <a:endParaRPr lang="cs-CZ" sz="2800" dirty="0"/>
                    </a:p>
                  </a:txBody>
                  <a:tcPr marL="77697" marR="7769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11877">
                <a:tc>
                  <a:txBody>
                    <a:bodyPr/>
                    <a:lstStyle/>
                    <a:p>
                      <a:pPr algn="ctr"/>
                      <a:r>
                        <a:rPr lang="cs-CZ" sz="2800" dirty="0" smtClean="0"/>
                        <a:t>6 cm</a:t>
                      </a:r>
                      <a:endParaRPr lang="cs-CZ" sz="2800" dirty="0"/>
                    </a:p>
                  </a:txBody>
                  <a:tcPr marL="77697" marR="7769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dirty="0" smtClean="0"/>
                        <a:t>5 cm</a:t>
                      </a:r>
                      <a:endParaRPr lang="cs-CZ" sz="2800" dirty="0"/>
                    </a:p>
                  </a:txBody>
                  <a:tcPr marL="77697" marR="7769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800" dirty="0">
                        <a:solidFill>
                          <a:srgbClr val="FF0000"/>
                        </a:solidFill>
                      </a:endParaRPr>
                    </a:p>
                  </a:txBody>
                  <a:tcPr marL="77697" marR="7769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dirty="0" smtClean="0"/>
                        <a:t>4 cm</a:t>
                      </a:r>
                      <a:endParaRPr lang="cs-CZ" sz="2800" dirty="0"/>
                    </a:p>
                  </a:txBody>
                  <a:tcPr marL="77697" marR="7769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11877">
                <a:tc>
                  <a:txBody>
                    <a:bodyPr/>
                    <a:lstStyle/>
                    <a:p>
                      <a:pPr algn="ctr"/>
                      <a:r>
                        <a:rPr lang="cs-CZ" sz="2800" dirty="0" smtClean="0"/>
                        <a:t>8 cm</a:t>
                      </a:r>
                      <a:endParaRPr lang="cs-CZ" sz="2800" dirty="0"/>
                    </a:p>
                  </a:txBody>
                  <a:tcPr marL="77697" marR="7769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dirty="0" smtClean="0"/>
                        <a:t>3 cm</a:t>
                      </a:r>
                      <a:endParaRPr lang="cs-CZ" sz="2800" dirty="0"/>
                    </a:p>
                  </a:txBody>
                  <a:tcPr marL="77697" marR="7769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dirty="0" smtClean="0"/>
                        <a:t>6 cm</a:t>
                      </a:r>
                      <a:endParaRPr lang="cs-CZ" sz="2800" dirty="0"/>
                    </a:p>
                  </a:txBody>
                  <a:tcPr marL="77697" marR="7769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800" dirty="0">
                        <a:solidFill>
                          <a:srgbClr val="FF0000"/>
                        </a:solidFill>
                      </a:endParaRPr>
                    </a:p>
                  </a:txBody>
                  <a:tcPr marL="77697" marR="7769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5" name="Zástupný symbol pro obsah 4"/>
              <p:cNvSpPr>
                <a:spLocks noGrp="1"/>
              </p:cNvSpPr>
              <p:nvPr>
                <p:ph sz="half" idx="2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b="0" i="1" smtClean="0">
                          <a:latin typeface="Cambria Math"/>
                        </a:rPr>
                        <m:t>𝑆</m:t>
                      </m:r>
                      <m:r>
                        <a:rPr lang="cs-CZ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cs-CZ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b="0" i="1" smtClean="0">
                              <a:latin typeface="Cambria Math"/>
                            </a:rPr>
                            <m:t>𝑐</m:t>
                          </m:r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∙</m:t>
                          </m:r>
                          <m:sSub>
                            <m:sSubPr>
                              <m:ctrlPr>
                                <a:rPr lang="cs-CZ" b="0" i="1" smtClean="0">
                                  <a:latin typeface="Cambria Math"/>
                                  <a:ea typeface="Cambria Math"/>
                                </a:rPr>
                              </m:ctrlPr>
                            </m:sSubPr>
                            <m:e>
                              <m:r>
                                <a:rPr lang="cs-CZ" b="0" i="1" smtClean="0">
                                  <a:latin typeface="Cambria Math"/>
                                  <a:ea typeface="Cambria Math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cs-CZ" b="0" i="1" smtClean="0">
                                  <a:latin typeface="Cambria Math"/>
                                  <a:ea typeface="Cambria Math"/>
                                </a:rPr>
                                <m:t>𝑐</m:t>
                              </m:r>
                            </m:sub>
                          </m:sSub>
                        </m:num>
                        <m:den>
                          <m:r>
                            <a:rPr lang="cs-CZ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cs-CZ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b="0" i="1" smtClean="0">
                          <a:latin typeface="Cambria Math"/>
                        </a:rPr>
                        <m:t>𝑆</m:t>
                      </m:r>
                      <m:r>
                        <a:rPr lang="cs-CZ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cs-CZ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b="0" i="1" smtClean="0">
                              <a:latin typeface="Cambria Math"/>
                            </a:rPr>
                            <m:t>9</m:t>
                          </m:r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∙4</m:t>
                          </m:r>
                        </m:num>
                        <m:den>
                          <m:r>
                            <a:rPr lang="cs-CZ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cs-CZ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b="0" i="1" smtClean="0">
                          <a:latin typeface="Cambria Math"/>
                        </a:rPr>
                        <m:t>𝑆</m:t>
                      </m:r>
                      <m:r>
                        <a:rPr lang="cs-CZ" b="0" i="1" smtClean="0">
                          <a:latin typeface="Cambria Math"/>
                        </a:rPr>
                        <m:t>=18 </m:t>
                      </m:r>
                      <m:sSup>
                        <m:sSupPr>
                          <m:ctrlPr>
                            <a:rPr lang="cs-CZ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b="0" i="1" smtClean="0">
                              <a:latin typeface="Cambria Math"/>
                            </a:rPr>
                            <m:t>𝑐𝑚</m:t>
                          </m:r>
                        </m:e>
                        <m:sup>
                          <m:r>
                            <a:rPr lang="cs-CZ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cs-CZ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b="0" i="1" smtClean="0">
                          <a:latin typeface="Cambria Math"/>
                        </a:rPr>
                        <m:t>𝑆</m:t>
                      </m:r>
                      <m:r>
                        <a:rPr lang="cs-CZ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cs-CZ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b="0" i="1" smtClean="0">
                              <a:latin typeface="Cambria Math"/>
                            </a:rPr>
                            <m:t>𝑎</m:t>
                          </m:r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∙</m:t>
                          </m:r>
                          <m:sSub>
                            <m:sSubPr>
                              <m:ctrlPr>
                                <a:rPr lang="cs-CZ" b="0" i="1" smtClean="0">
                                  <a:latin typeface="Cambria Math"/>
                                  <a:ea typeface="Cambria Math"/>
                                </a:rPr>
                              </m:ctrlPr>
                            </m:sSubPr>
                            <m:e>
                              <m:r>
                                <a:rPr lang="cs-CZ" b="0" i="1" smtClean="0">
                                  <a:latin typeface="Cambria Math"/>
                                  <a:ea typeface="Cambria Math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cs-CZ" b="0" i="1" smtClean="0">
                                  <a:latin typeface="Cambria Math"/>
                                  <a:ea typeface="Cambria Math"/>
                                </a:rPr>
                                <m:t>𝑎</m:t>
                              </m:r>
                            </m:sub>
                          </m:sSub>
                        </m:num>
                        <m:den>
                          <m:r>
                            <a:rPr lang="cs-CZ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cs-CZ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b="0" i="1" smtClean="0">
                          <a:latin typeface="Cambria Math"/>
                        </a:rPr>
                        <m:t>18=</m:t>
                      </m:r>
                      <m:f>
                        <m:fPr>
                          <m:ctrlPr>
                            <a:rPr lang="cs-CZ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b="0" i="1" smtClean="0">
                              <a:latin typeface="Cambria Math"/>
                            </a:rPr>
                            <m:t>6</m:t>
                          </m:r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∙</m:t>
                          </m:r>
                          <m:sSub>
                            <m:sSubPr>
                              <m:ctrlPr>
                                <a:rPr lang="cs-CZ" b="0" i="1" smtClean="0">
                                  <a:latin typeface="Cambria Math"/>
                                  <a:ea typeface="Cambria Math"/>
                                </a:rPr>
                              </m:ctrlPr>
                            </m:sSubPr>
                            <m:e>
                              <m:r>
                                <a:rPr lang="cs-CZ" b="0" i="1" smtClean="0">
                                  <a:latin typeface="Cambria Math"/>
                                  <a:ea typeface="Cambria Math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cs-CZ" b="0" i="1" smtClean="0">
                                  <a:latin typeface="Cambria Math"/>
                                  <a:ea typeface="Cambria Math"/>
                                </a:rPr>
                                <m:t>𝑎</m:t>
                              </m:r>
                            </m:sub>
                          </m:sSub>
                        </m:num>
                        <m:den>
                          <m:r>
                            <a:rPr lang="cs-CZ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cs-CZ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i="1" u="dbl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cs-CZ" b="0" i="1" u="dbl" smtClean="0">
                              <a:latin typeface="Cambria Math"/>
                            </a:rPr>
                            <m:t>𝑣</m:t>
                          </m:r>
                        </m:e>
                        <m:sub>
                          <m:r>
                            <a:rPr lang="cs-CZ" b="0" i="1" u="dbl" smtClean="0">
                              <a:latin typeface="Cambria Math"/>
                            </a:rPr>
                            <m:t>𝑎</m:t>
                          </m:r>
                        </m:sub>
                      </m:sSub>
                      <m:r>
                        <a:rPr lang="cs-CZ" b="0" i="1" u="dbl" smtClean="0">
                          <a:latin typeface="Cambria Math"/>
                        </a:rPr>
                        <m:t>=6 </m:t>
                      </m:r>
                      <m:r>
                        <a:rPr lang="cs-CZ" b="0" i="1" u="dbl" smtClean="0">
                          <a:latin typeface="Cambria Math"/>
                        </a:rPr>
                        <m:t>𝑐𝑚</m:t>
                      </m:r>
                    </m:oMath>
                  </m:oMathPara>
                </a14:m>
                <a:endParaRPr lang="cs-CZ" u="dbl" dirty="0"/>
              </a:p>
            </p:txBody>
          </p:sp>
        </mc:Choice>
        <mc:Fallback xmlns="">
          <p:sp>
            <p:nvSpPr>
              <p:cNvPr id="5" name="Zástupný symbol pro obsah 4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374910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cs-CZ" sz="3600" dirty="0" smtClean="0"/>
              <a:t>Př. 3: Doplňte do tabulky chybějící údaje o trojúhelníku ABC</a:t>
            </a:r>
            <a:endParaRPr lang="cs-CZ" sz="3600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996782457"/>
              </p:ext>
            </p:extLst>
          </p:nvPr>
        </p:nvGraphicFramePr>
        <p:xfrm>
          <a:off x="457200" y="1600200"/>
          <a:ext cx="4690864" cy="3017520"/>
        </p:xfrm>
        <a:graphic>
          <a:graphicData uri="http://schemas.openxmlformats.org/drawingml/2006/table">
            <a:tbl>
              <a:tblPr firstRow="1">
                <a:tableStyleId>{5C22544A-7EE6-4342-B048-85BDC9FD1C3A}</a:tableStyleId>
              </a:tblPr>
              <a:tblGrid>
                <a:gridCol w="1172716"/>
                <a:gridCol w="1172716"/>
                <a:gridCol w="1172716"/>
                <a:gridCol w="1172716"/>
              </a:tblGrid>
              <a:tr h="933422">
                <a:tc>
                  <a:txBody>
                    <a:bodyPr/>
                    <a:lstStyle/>
                    <a:p>
                      <a:pPr algn="ctr"/>
                      <a:r>
                        <a:rPr lang="cs-CZ" sz="2800" b="0" dirty="0" smtClean="0">
                          <a:solidFill>
                            <a:schemeClr val="tx1"/>
                          </a:solidFill>
                        </a:rPr>
                        <a:t>Strana</a:t>
                      </a:r>
                      <a:r>
                        <a:rPr lang="cs-CZ" sz="2800" b="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cs-CZ" sz="2800" b="0" i="1" baseline="0" dirty="0" smtClean="0">
                          <a:solidFill>
                            <a:schemeClr val="tx1"/>
                          </a:solidFill>
                        </a:rPr>
                        <a:t>a</a:t>
                      </a:r>
                      <a:endParaRPr lang="cs-CZ" sz="2800" b="0" i="1" dirty="0">
                        <a:solidFill>
                          <a:schemeClr val="tx1"/>
                        </a:solidFill>
                      </a:endParaRPr>
                    </a:p>
                  </a:txBody>
                  <a:tcPr marL="77697" marR="7769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b="0" dirty="0" smtClean="0">
                          <a:solidFill>
                            <a:schemeClr val="tx1"/>
                          </a:solidFill>
                        </a:rPr>
                        <a:t>Výška </a:t>
                      </a:r>
                      <a:r>
                        <a:rPr lang="cs-CZ" sz="2800" b="0" i="1" dirty="0" err="1" smtClean="0">
                          <a:solidFill>
                            <a:schemeClr val="tx1"/>
                          </a:solidFill>
                        </a:rPr>
                        <a:t>v</a:t>
                      </a:r>
                      <a:r>
                        <a:rPr lang="cs-CZ" sz="2800" b="0" i="1" baseline="-25000" dirty="0" err="1" smtClean="0">
                          <a:solidFill>
                            <a:schemeClr val="tx1"/>
                          </a:solidFill>
                        </a:rPr>
                        <a:t>a</a:t>
                      </a:r>
                      <a:endParaRPr lang="cs-CZ" sz="2800" b="0" i="1" dirty="0">
                        <a:solidFill>
                          <a:schemeClr val="tx1"/>
                        </a:solidFill>
                      </a:endParaRPr>
                    </a:p>
                  </a:txBody>
                  <a:tcPr marL="77697" marR="7769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b="0" dirty="0" smtClean="0">
                          <a:solidFill>
                            <a:schemeClr val="tx1"/>
                          </a:solidFill>
                        </a:rPr>
                        <a:t>Strana</a:t>
                      </a:r>
                      <a:r>
                        <a:rPr lang="cs-CZ" sz="2800" b="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cs-CZ" sz="2800" b="0" i="1" baseline="0" dirty="0" smtClean="0">
                          <a:solidFill>
                            <a:schemeClr val="tx1"/>
                          </a:solidFill>
                        </a:rPr>
                        <a:t>c</a:t>
                      </a:r>
                      <a:endParaRPr lang="cs-CZ" sz="2800" b="0" i="1" dirty="0">
                        <a:solidFill>
                          <a:schemeClr val="tx1"/>
                        </a:solidFill>
                      </a:endParaRPr>
                    </a:p>
                  </a:txBody>
                  <a:tcPr marL="77697" marR="7769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b="0" dirty="0" smtClean="0">
                          <a:solidFill>
                            <a:schemeClr val="tx1"/>
                          </a:solidFill>
                        </a:rPr>
                        <a:t>Výška</a:t>
                      </a:r>
                      <a:r>
                        <a:rPr lang="cs-CZ" sz="2800" b="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cs-CZ" sz="2800" b="0" i="1" baseline="0" dirty="0" err="1" smtClean="0">
                          <a:solidFill>
                            <a:schemeClr val="tx1"/>
                          </a:solidFill>
                        </a:rPr>
                        <a:t>v</a:t>
                      </a:r>
                      <a:r>
                        <a:rPr lang="cs-CZ" sz="2800" b="0" i="1" baseline="-25000" dirty="0" err="1" smtClean="0">
                          <a:solidFill>
                            <a:schemeClr val="tx1"/>
                          </a:solidFill>
                        </a:rPr>
                        <a:t>c</a:t>
                      </a:r>
                      <a:endParaRPr lang="cs-CZ" sz="2800" b="0" i="1" dirty="0">
                        <a:solidFill>
                          <a:schemeClr val="tx1"/>
                        </a:solidFill>
                      </a:endParaRPr>
                    </a:p>
                  </a:txBody>
                  <a:tcPr marL="77697" marR="7769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11877">
                <a:tc>
                  <a:txBody>
                    <a:bodyPr/>
                    <a:lstStyle/>
                    <a:p>
                      <a:pPr algn="ctr"/>
                      <a:r>
                        <a:rPr lang="cs-CZ" sz="2800" dirty="0" smtClean="0"/>
                        <a:t>6 cm</a:t>
                      </a:r>
                      <a:endParaRPr lang="cs-CZ" sz="2800" dirty="0"/>
                    </a:p>
                  </a:txBody>
                  <a:tcPr marL="77697" marR="7769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dirty="0" smtClean="0">
                          <a:solidFill>
                            <a:srgbClr val="FF0000"/>
                          </a:solidFill>
                        </a:rPr>
                        <a:t>6 cm</a:t>
                      </a:r>
                      <a:endParaRPr lang="cs-CZ" sz="2800" dirty="0">
                        <a:solidFill>
                          <a:srgbClr val="FF0000"/>
                        </a:solidFill>
                      </a:endParaRPr>
                    </a:p>
                  </a:txBody>
                  <a:tcPr marL="77697" marR="7769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dirty="0" smtClean="0"/>
                        <a:t>9 cm</a:t>
                      </a:r>
                      <a:endParaRPr lang="cs-CZ" sz="2800" dirty="0"/>
                    </a:p>
                  </a:txBody>
                  <a:tcPr marL="77697" marR="7769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dirty="0" smtClean="0"/>
                        <a:t>4 cm</a:t>
                      </a:r>
                      <a:endParaRPr lang="cs-CZ" sz="2800" dirty="0"/>
                    </a:p>
                  </a:txBody>
                  <a:tcPr marL="77697" marR="7769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11877">
                <a:tc>
                  <a:txBody>
                    <a:bodyPr/>
                    <a:lstStyle/>
                    <a:p>
                      <a:pPr algn="ctr"/>
                      <a:r>
                        <a:rPr lang="cs-CZ" sz="2800" dirty="0" smtClean="0">
                          <a:solidFill>
                            <a:srgbClr val="FF0000"/>
                          </a:solidFill>
                        </a:rPr>
                        <a:t>10 cm</a:t>
                      </a:r>
                      <a:endParaRPr lang="cs-CZ" sz="2800" dirty="0">
                        <a:solidFill>
                          <a:srgbClr val="FF0000"/>
                        </a:solidFill>
                      </a:endParaRPr>
                    </a:p>
                  </a:txBody>
                  <a:tcPr marL="77697" marR="7769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dirty="0" smtClean="0"/>
                        <a:t>1 cm</a:t>
                      </a:r>
                      <a:endParaRPr lang="cs-CZ" sz="2800" dirty="0"/>
                    </a:p>
                  </a:txBody>
                  <a:tcPr marL="77697" marR="7769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dirty="0" smtClean="0"/>
                        <a:t>5 cm</a:t>
                      </a:r>
                      <a:endParaRPr lang="cs-CZ" sz="2800" dirty="0"/>
                    </a:p>
                  </a:txBody>
                  <a:tcPr marL="77697" marR="7769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dirty="0" smtClean="0"/>
                        <a:t>2 cm</a:t>
                      </a:r>
                      <a:endParaRPr lang="cs-CZ" sz="2800" dirty="0"/>
                    </a:p>
                  </a:txBody>
                  <a:tcPr marL="77697" marR="7769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11877">
                <a:tc>
                  <a:txBody>
                    <a:bodyPr/>
                    <a:lstStyle/>
                    <a:p>
                      <a:pPr algn="ctr"/>
                      <a:r>
                        <a:rPr lang="cs-CZ" sz="2800" dirty="0" smtClean="0"/>
                        <a:t>6 cm</a:t>
                      </a:r>
                      <a:endParaRPr lang="cs-CZ" sz="2800" dirty="0"/>
                    </a:p>
                  </a:txBody>
                  <a:tcPr marL="77697" marR="7769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dirty="0" smtClean="0"/>
                        <a:t>5 cm</a:t>
                      </a:r>
                      <a:endParaRPr lang="cs-CZ" sz="2800" dirty="0"/>
                    </a:p>
                  </a:txBody>
                  <a:tcPr marL="77697" marR="7769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dirty="0" smtClean="0">
                          <a:solidFill>
                            <a:srgbClr val="FF0000"/>
                          </a:solidFill>
                        </a:rPr>
                        <a:t>7,5 cm</a:t>
                      </a:r>
                      <a:endParaRPr lang="cs-CZ" sz="2800" dirty="0">
                        <a:solidFill>
                          <a:srgbClr val="FF0000"/>
                        </a:solidFill>
                      </a:endParaRPr>
                    </a:p>
                  </a:txBody>
                  <a:tcPr marL="77697" marR="7769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dirty="0" smtClean="0"/>
                        <a:t>4 cm</a:t>
                      </a:r>
                      <a:endParaRPr lang="cs-CZ" sz="2800" dirty="0"/>
                    </a:p>
                  </a:txBody>
                  <a:tcPr marL="77697" marR="7769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11877">
                <a:tc>
                  <a:txBody>
                    <a:bodyPr/>
                    <a:lstStyle/>
                    <a:p>
                      <a:pPr algn="ctr"/>
                      <a:r>
                        <a:rPr lang="cs-CZ" sz="2800" dirty="0" smtClean="0"/>
                        <a:t>8 cm</a:t>
                      </a:r>
                      <a:endParaRPr lang="cs-CZ" sz="2800" dirty="0"/>
                    </a:p>
                  </a:txBody>
                  <a:tcPr marL="77697" marR="7769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dirty="0" smtClean="0"/>
                        <a:t>3 cm</a:t>
                      </a:r>
                      <a:endParaRPr lang="cs-CZ" sz="2800" dirty="0"/>
                    </a:p>
                  </a:txBody>
                  <a:tcPr marL="77697" marR="7769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dirty="0" smtClean="0"/>
                        <a:t>6 cm</a:t>
                      </a:r>
                      <a:endParaRPr lang="cs-CZ" sz="2800" dirty="0"/>
                    </a:p>
                  </a:txBody>
                  <a:tcPr marL="77697" marR="7769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dirty="0" smtClean="0">
                          <a:solidFill>
                            <a:srgbClr val="FF0000"/>
                          </a:solidFill>
                        </a:rPr>
                        <a:t>4 cm</a:t>
                      </a:r>
                      <a:endParaRPr lang="cs-CZ" sz="2800" dirty="0">
                        <a:solidFill>
                          <a:srgbClr val="FF0000"/>
                        </a:solidFill>
                      </a:endParaRPr>
                    </a:p>
                  </a:txBody>
                  <a:tcPr marL="77697" marR="7769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5" name="Zástupný symbol pro obsah 4"/>
              <p:cNvSpPr>
                <a:spLocks noGrp="1"/>
              </p:cNvSpPr>
              <p:nvPr>
                <p:ph sz="half" idx="2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b="0" i="1" smtClean="0">
                          <a:latin typeface="Cambria Math"/>
                        </a:rPr>
                        <m:t>𝑆</m:t>
                      </m:r>
                      <m:r>
                        <a:rPr lang="cs-CZ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cs-CZ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b="0" i="1" smtClean="0">
                              <a:latin typeface="Cambria Math"/>
                            </a:rPr>
                            <m:t>𝑐</m:t>
                          </m:r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∙</m:t>
                          </m:r>
                          <m:sSub>
                            <m:sSubPr>
                              <m:ctrlPr>
                                <a:rPr lang="cs-CZ" b="0" i="1" smtClean="0">
                                  <a:latin typeface="Cambria Math"/>
                                  <a:ea typeface="Cambria Math"/>
                                </a:rPr>
                              </m:ctrlPr>
                            </m:sSubPr>
                            <m:e>
                              <m:r>
                                <a:rPr lang="cs-CZ" b="0" i="1" smtClean="0">
                                  <a:latin typeface="Cambria Math"/>
                                  <a:ea typeface="Cambria Math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cs-CZ" b="0" i="1" smtClean="0">
                                  <a:latin typeface="Cambria Math"/>
                                  <a:ea typeface="Cambria Math"/>
                                </a:rPr>
                                <m:t>𝑐</m:t>
                              </m:r>
                            </m:sub>
                          </m:sSub>
                        </m:num>
                        <m:den>
                          <m:r>
                            <a:rPr lang="cs-CZ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cs-CZ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b="0" i="1" smtClean="0">
                          <a:latin typeface="Cambria Math"/>
                        </a:rPr>
                        <m:t>𝑆</m:t>
                      </m:r>
                      <m:r>
                        <a:rPr lang="cs-CZ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cs-CZ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b="0" i="1" smtClean="0">
                              <a:latin typeface="Cambria Math"/>
                            </a:rPr>
                            <m:t>9</m:t>
                          </m:r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∙4</m:t>
                          </m:r>
                        </m:num>
                        <m:den>
                          <m:r>
                            <a:rPr lang="cs-CZ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cs-CZ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b="0" i="1" smtClean="0">
                          <a:latin typeface="Cambria Math"/>
                        </a:rPr>
                        <m:t>𝑆</m:t>
                      </m:r>
                      <m:r>
                        <a:rPr lang="cs-CZ" b="0" i="1" smtClean="0">
                          <a:latin typeface="Cambria Math"/>
                        </a:rPr>
                        <m:t>=18 </m:t>
                      </m:r>
                      <m:sSup>
                        <m:sSupPr>
                          <m:ctrlPr>
                            <a:rPr lang="cs-CZ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b="0" i="1" smtClean="0">
                              <a:latin typeface="Cambria Math"/>
                            </a:rPr>
                            <m:t>𝑐𝑚</m:t>
                          </m:r>
                        </m:e>
                        <m:sup>
                          <m:r>
                            <a:rPr lang="cs-CZ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cs-CZ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b="0" i="1" smtClean="0">
                          <a:latin typeface="Cambria Math"/>
                        </a:rPr>
                        <m:t>𝑆</m:t>
                      </m:r>
                      <m:r>
                        <a:rPr lang="cs-CZ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cs-CZ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b="0" i="1" smtClean="0">
                              <a:latin typeface="Cambria Math"/>
                            </a:rPr>
                            <m:t>𝑎</m:t>
                          </m:r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∙</m:t>
                          </m:r>
                          <m:sSub>
                            <m:sSubPr>
                              <m:ctrlPr>
                                <a:rPr lang="cs-CZ" b="0" i="1" smtClean="0">
                                  <a:latin typeface="Cambria Math"/>
                                  <a:ea typeface="Cambria Math"/>
                                </a:rPr>
                              </m:ctrlPr>
                            </m:sSubPr>
                            <m:e>
                              <m:r>
                                <a:rPr lang="cs-CZ" b="0" i="1" smtClean="0">
                                  <a:latin typeface="Cambria Math"/>
                                  <a:ea typeface="Cambria Math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cs-CZ" b="0" i="1" smtClean="0">
                                  <a:latin typeface="Cambria Math"/>
                                  <a:ea typeface="Cambria Math"/>
                                </a:rPr>
                                <m:t>𝑎</m:t>
                              </m:r>
                            </m:sub>
                          </m:sSub>
                        </m:num>
                        <m:den>
                          <m:r>
                            <a:rPr lang="cs-CZ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cs-CZ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b="0" i="1" smtClean="0">
                          <a:latin typeface="Cambria Math"/>
                        </a:rPr>
                        <m:t>18=</m:t>
                      </m:r>
                      <m:f>
                        <m:fPr>
                          <m:ctrlPr>
                            <a:rPr lang="cs-CZ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b="0" i="1" smtClean="0">
                              <a:latin typeface="Cambria Math"/>
                            </a:rPr>
                            <m:t>6</m:t>
                          </m:r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∙</m:t>
                          </m:r>
                          <m:sSub>
                            <m:sSubPr>
                              <m:ctrlPr>
                                <a:rPr lang="cs-CZ" b="0" i="1" smtClean="0">
                                  <a:latin typeface="Cambria Math"/>
                                  <a:ea typeface="Cambria Math"/>
                                </a:rPr>
                              </m:ctrlPr>
                            </m:sSubPr>
                            <m:e>
                              <m:r>
                                <a:rPr lang="cs-CZ" b="0" i="1" smtClean="0">
                                  <a:latin typeface="Cambria Math"/>
                                  <a:ea typeface="Cambria Math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cs-CZ" b="0" i="1" smtClean="0">
                                  <a:latin typeface="Cambria Math"/>
                                  <a:ea typeface="Cambria Math"/>
                                </a:rPr>
                                <m:t>𝑎</m:t>
                              </m:r>
                            </m:sub>
                          </m:sSub>
                        </m:num>
                        <m:den>
                          <m:r>
                            <a:rPr lang="cs-CZ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cs-CZ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i="1" u="dbl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cs-CZ" b="0" i="1" u="dbl" smtClean="0">
                              <a:latin typeface="Cambria Math"/>
                            </a:rPr>
                            <m:t>𝑣</m:t>
                          </m:r>
                        </m:e>
                        <m:sub>
                          <m:r>
                            <a:rPr lang="cs-CZ" b="0" i="1" u="dbl" smtClean="0">
                              <a:latin typeface="Cambria Math"/>
                            </a:rPr>
                            <m:t>𝑎</m:t>
                          </m:r>
                        </m:sub>
                      </m:sSub>
                      <m:r>
                        <a:rPr lang="cs-CZ" b="0" i="1" u="dbl" smtClean="0">
                          <a:latin typeface="Cambria Math"/>
                        </a:rPr>
                        <m:t>=6 </m:t>
                      </m:r>
                      <m:r>
                        <a:rPr lang="cs-CZ" b="0" i="1" u="dbl" smtClean="0">
                          <a:latin typeface="Cambria Math"/>
                        </a:rPr>
                        <m:t>𝑐𝑚</m:t>
                      </m:r>
                    </m:oMath>
                  </m:oMathPara>
                </a14:m>
                <a:endParaRPr lang="cs-CZ" u="dbl" dirty="0"/>
              </a:p>
            </p:txBody>
          </p:sp>
        </mc:Choice>
        <mc:Fallback xmlns="">
          <p:sp>
            <p:nvSpPr>
              <p:cNvPr id="5" name="Zástupný symbol pro obsah 4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16119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Nadpis 1"/>
              <p:cNvSpPr>
                <a:spLocks noGrp="1"/>
              </p:cNvSpPr>
              <p:nvPr>
                <p:ph type="title"/>
              </p:nvPr>
            </p:nvSpPr>
            <p:spPr>
              <a:xfrm>
                <a:off x="467544" y="476672"/>
                <a:ext cx="8229600" cy="1143000"/>
              </a:xfrm>
            </p:spPr>
            <p:txBody>
              <a:bodyPr>
                <a:noAutofit/>
              </a:bodyPr>
              <a:lstStyle/>
              <a:p>
                <a:pPr algn="l"/>
                <a:r>
                  <a:rPr lang="cs-CZ" sz="3600" dirty="0" smtClean="0"/>
                  <a:t>Př. 4: Vypočítej obsah rovnoramenného trojúhelníku ABC se základnou AB, je-li dáno: </a:t>
                </a:r>
                <a14:m>
                  <m:oMath xmlns:m="http://schemas.openxmlformats.org/officeDocument/2006/math">
                    <m:r>
                      <a:rPr lang="cs-CZ" sz="3600" b="0" i="1" smtClean="0">
                        <a:latin typeface="Cambria Math"/>
                      </a:rPr>
                      <m:t>𝑏</m:t>
                    </m:r>
                    <m:r>
                      <a:rPr lang="cs-CZ" sz="3600" b="0" i="1" smtClean="0">
                        <a:latin typeface="Cambria Math"/>
                      </a:rPr>
                      <m:t>=5 </m:t>
                    </m:r>
                    <m:r>
                      <a:rPr lang="cs-CZ" sz="3600" b="0" i="1" smtClean="0">
                        <a:latin typeface="Cambria Math"/>
                      </a:rPr>
                      <m:t>𝑐𝑚</m:t>
                    </m:r>
                    <m:r>
                      <a:rPr lang="cs-CZ" sz="3600" b="0" i="1" smtClean="0">
                        <a:latin typeface="Cambria Math"/>
                      </a:rPr>
                      <m:t>, </m:t>
                    </m:r>
                    <m:d>
                      <m:dPr>
                        <m:begChr m:val="|"/>
                        <m:endChr m:val="|"/>
                        <m:ctrlPr>
                          <a:rPr lang="cs-CZ" sz="3600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cs-CZ" sz="3600" i="1">
                            <a:latin typeface="Cambria Math"/>
                            <a:ea typeface="Cambria Math"/>
                          </a:rPr>
                          <m:t>∢</m:t>
                        </m:r>
                        <m:r>
                          <a:rPr lang="cs-CZ" sz="3600" b="0" i="1" smtClean="0">
                            <a:latin typeface="Cambria Math"/>
                            <a:ea typeface="Cambria Math"/>
                          </a:rPr>
                          <m:t>𝐴𝐵𝐶</m:t>
                        </m:r>
                      </m:e>
                    </m:d>
                    <m:r>
                      <a:rPr lang="cs-CZ" sz="3600" b="0" i="1" smtClean="0">
                        <a:latin typeface="Cambria Math"/>
                      </a:rPr>
                      <m:t>=45°.</m:t>
                    </m:r>
                  </m:oMath>
                </a14:m>
                <a:endParaRPr lang="cs-CZ" sz="3600" dirty="0"/>
              </a:p>
            </p:txBody>
          </p:sp>
        </mc:Choice>
        <mc:Fallback xmlns="">
          <p:sp>
            <p:nvSpPr>
              <p:cNvPr id="2" name="Nadpis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467544" y="476672"/>
                <a:ext cx="8229600" cy="1143000"/>
              </a:xfrm>
              <a:blipFill rotWithShape="1">
                <a:blip r:embed="rId2"/>
                <a:stretch>
                  <a:fillRect l="-2296" t="-34043" b="-45745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2204864"/>
            <a:ext cx="4038600" cy="3921299"/>
          </a:xfrm>
        </p:spPr>
        <p:txBody>
          <a:bodyPr/>
          <a:lstStyle/>
          <a:p>
            <a:pPr marL="0" indent="0">
              <a:buNone/>
            </a:pPr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Zástupný symbol pro obsah 3"/>
              <p:cNvSpPr>
                <a:spLocks noGrp="1"/>
              </p:cNvSpPr>
              <p:nvPr>
                <p:ph sz="half" idx="2"/>
              </p:nvPr>
            </p:nvSpPr>
            <p:spPr>
              <a:xfrm>
                <a:off x="4648200" y="2204864"/>
                <a:ext cx="4038600" cy="3921299"/>
              </a:xfrm>
            </p:spPr>
            <p:txBody>
              <a:bodyPr/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b="0" i="1" smtClean="0">
                          <a:latin typeface="Cambria Math"/>
                        </a:rPr>
                        <m:t>𝑆</m:t>
                      </m:r>
                      <m:r>
                        <a:rPr lang="cs-CZ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cs-CZ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b="0" i="1" smtClean="0">
                              <a:latin typeface="Cambria Math"/>
                            </a:rPr>
                            <m:t>𝑎</m:t>
                          </m:r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∙</m:t>
                          </m:r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𝑏</m:t>
                          </m:r>
                        </m:num>
                        <m:den>
                          <m:r>
                            <a:rPr lang="cs-CZ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cs-CZ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b="0" i="1" smtClean="0">
                          <a:latin typeface="Cambria Math"/>
                        </a:rPr>
                        <m:t>𝑆</m:t>
                      </m:r>
                      <m:r>
                        <a:rPr lang="cs-CZ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cs-CZ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b="0" i="1" smtClean="0">
                              <a:latin typeface="Cambria Math"/>
                            </a:rPr>
                            <m:t>5</m:t>
                          </m:r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∙5</m:t>
                          </m:r>
                        </m:num>
                        <m:den>
                          <m:r>
                            <a:rPr lang="cs-CZ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cs-CZ" b="0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b="0" i="1" u="dbl" smtClean="0">
                          <a:latin typeface="Cambria Math"/>
                        </a:rPr>
                        <m:t>𝑆</m:t>
                      </m:r>
                      <m:r>
                        <a:rPr lang="cs-CZ" b="0" i="1" u="dbl" smtClean="0">
                          <a:latin typeface="Cambria Math"/>
                        </a:rPr>
                        <m:t>=12,5 </m:t>
                      </m:r>
                      <m:sSup>
                        <m:sSupPr>
                          <m:ctrlPr>
                            <a:rPr lang="cs-CZ" b="0" i="1" u="dbl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b="0" i="1" u="dbl" smtClean="0">
                              <a:latin typeface="Cambria Math"/>
                            </a:rPr>
                            <m:t>𝑐𝑚</m:t>
                          </m:r>
                        </m:e>
                        <m:sup>
                          <m:r>
                            <a:rPr lang="cs-CZ" b="0" i="1" u="dbl" smtClean="0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cs-CZ" u="dbl" dirty="0"/>
              </a:p>
            </p:txBody>
          </p:sp>
        </mc:Choice>
        <mc:Fallback xmlns="">
          <p:sp>
            <p:nvSpPr>
              <p:cNvPr id="4" name="Zástupný symbol pro obsah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xfrm>
                <a:off x="4648200" y="2204864"/>
                <a:ext cx="4038600" cy="3921299"/>
              </a:xfr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ovéPole 4"/>
          <p:cNvSpPr txBox="1"/>
          <p:nvPr/>
        </p:nvSpPr>
        <p:spPr>
          <a:xfrm>
            <a:off x="521809" y="5210672"/>
            <a:ext cx="3930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A</a:t>
            </a:r>
            <a:endParaRPr lang="cs-CZ" sz="2800" dirty="0"/>
          </a:p>
        </p:txBody>
      </p:sp>
      <p:sp>
        <p:nvSpPr>
          <p:cNvPr id="6" name="TextovéPole 5"/>
          <p:cNvSpPr txBox="1"/>
          <p:nvPr/>
        </p:nvSpPr>
        <p:spPr>
          <a:xfrm>
            <a:off x="4113418" y="5210672"/>
            <a:ext cx="38023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B</a:t>
            </a:r>
            <a:endParaRPr lang="cs-CZ" sz="2800" dirty="0"/>
          </a:p>
        </p:txBody>
      </p:sp>
      <p:sp>
        <p:nvSpPr>
          <p:cNvPr id="7" name="TextovéPole 6"/>
          <p:cNvSpPr txBox="1"/>
          <p:nvPr/>
        </p:nvSpPr>
        <p:spPr>
          <a:xfrm>
            <a:off x="2356127" y="2989221"/>
            <a:ext cx="37542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C</a:t>
            </a:r>
            <a:endParaRPr lang="cs-CZ" sz="2800" dirty="0"/>
          </a:p>
        </p:txBody>
      </p:sp>
      <p:sp>
        <p:nvSpPr>
          <p:cNvPr id="8" name="Rovnoramenný trojúhelník 7"/>
          <p:cNvSpPr/>
          <p:nvPr/>
        </p:nvSpPr>
        <p:spPr>
          <a:xfrm>
            <a:off x="914865" y="3512441"/>
            <a:ext cx="3257949" cy="1700878"/>
          </a:xfrm>
          <a:prstGeom prst="triangl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TextovéPole 8"/>
          <p:cNvSpPr txBox="1"/>
          <p:nvPr/>
        </p:nvSpPr>
        <p:spPr>
          <a:xfrm>
            <a:off x="1187624" y="4708510"/>
            <a:ext cx="67197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/>
              <a:t>45°</a:t>
            </a:r>
          </a:p>
        </p:txBody>
      </p:sp>
      <p:sp>
        <p:nvSpPr>
          <p:cNvPr id="10" name="TextovéPole 9"/>
          <p:cNvSpPr txBox="1"/>
          <p:nvPr/>
        </p:nvSpPr>
        <p:spPr>
          <a:xfrm>
            <a:off x="3131840" y="4671562"/>
            <a:ext cx="67197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/>
              <a:t>45°</a:t>
            </a:r>
          </a:p>
        </p:txBody>
      </p:sp>
      <p:sp>
        <p:nvSpPr>
          <p:cNvPr id="11" name="TextovéPole 10"/>
          <p:cNvSpPr txBox="1"/>
          <p:nvPr/>
        </p:nvSpPr>
        <p:spPr>
          <a:xfrm>
            <a:off x="914865" y="3717032"/>
            <a:ext cx="88838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5 cm</a:t>
            </a:r>
            <a:endParaRPr lang="cs-CZ" sz="2800" dirty="0"/>
          </a:p>
        </p:txBody>
      </p:sp>
      <p:sp>
        <p:nvSpPr>
          <p:cNvPr id="12" name="TextovéPole 11"/>
          <p:cNvSpPr txBox="1"/>
          <p:nvPr/>
        </p:nvSpPr>
        <p:spPr>
          <a:xfrm>
            <a:off x="3286588" y="3717032"/>
            <a:ext cx="88838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5 cm</a:t>
            </a:r>
            <a:endParaRPr lang="cs-CZ" sz="2800" dirty="0"/>
          </a:p>
        </p:txBody>
      </p:sp>
      <p:sp>
        <p:nvSpPr>
          <p:cNvPr id="13" name="TextovéPole 12"/>
          <p:cNvSpPr txBox="1"/>
          <p:nvPr/>
        </p:nvSpPr>
        <p:spPr>
          <a:xfrm>
            <a:off x="2207849" y="3717032"/>
            <a:ext cx="67197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90°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6931474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5" grpId="0"/>
      <p:bldP spid="6" grpId="0"/>
      <p:bldP spid="7" grpId="0"/>
      <p:bldP spid="8" grpId="0" animBg="1"/>
      <p:bldP spid="9" grpId="0"/>
      <p:bldP spid="10" grpId="0"/>
      <p:bldP spid="11" grpId="0"/>
      <p:bldP spid="12" grpId="0"/>
      <p:bldP spid="1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Nadpis 1"/>
              <p:cNvSpPr>
                <a:spLocks noGrp="1"/>
              </p:cNvSpPr>
              <p:nvPr>
                <p:ph type="title"/>
              </p:nvPr>
            </p:nvSpPr>
            <p:spPr>
              <a:xfrm>
                <a:off x="483825" y="620688"/>
                <a:ext cx="8229600" cy="1143000"/>
              </a:xfrm>
            </p:spPr>
            <p:txBody>
              <a:bodyPr>
                <a:noAutofit/>
              </a:bodyPr>
              <a:lstStyle/>
              <a:p>
                <a:pPr algn="l"/>
                <a:r>
                  <a:rPr lang="cs-CZ" sz="3600" dirty="0" smtClean="0"/>
                  <a:t>Př. 5: Je dán rovnoramenný trojúhelník ABC se základnou  </a:t>
                </a:r>
                <a14:m>
                  <m:oMath xmlns:m="http://schemas.openxmlformats.org/officeDocument/2006/math">
                    <m:r>
                      <a:rPr lang="cs-CZ" sz="3600" i="1">
                        <a:latin typeface="Cambria Math"/>
                      </a:rPr>
                      <m:t>𝐴𝐵</m:t>
                    </m:r>
                    <m:r>
                      <a:rPr lang="cs-CZ" sz="3600" i="1">
                        <a:latin typeface="Cambria Math"/>
                      </a:rPr>
                      <m:t>,</m:t>
                    </m:r>
                    <m:d>
                      <m:dPr>
                        <m:begChr m:val="|"/>
                        <m:endChr m:val="|"/>
                        <m:ctrlPr>
                          <a:rPr lang="cs-CZ" sz="360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cs-CZ" sz="3600" i="1">
                            <a:latin typeface="Cambria Math"/>
                          </a:rPr>
                          <m:t>𝐴𝐵</m:t>
                        </m:r>
                      </m:e>
                    </m:d>
                    <m:r>
                      <a:rPr lang="cs-CZ" sz="3600" i="1">
                        <a:latin typeface="Cambria Math"/>
                      </a:rPr>
                      <m:t>=4 </m:t>
                    </m:r>
                    <m:r>
                      <a:rPr lang="cs-CZ" sz="3600" i="1">
                        <a:latin typeface="Cambria Math"/>
                      </a:rPr>
                      <m:t>𝑐𝑚</m:t>
                    </m:r>
                    <m:r>
                      <a:rPr lang="cs-CZ" sz="3600" i="1">
                        <a:latin typeface="Cambria Math"/>
                      </a:rPr>
                      <m:t>, </m:t>
                    </m:r>
                    <m:sSub>
                      <m:sSubPr>
                        <m:ctrlPr>
                          <a:rPr lang="cs-CZ" sz="3600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cs-CZ" sz="3600" b="0" i="1" smtClean="0">
                            <a:latin typeface="Cambria Math"/>
                          </a:rPr>
                          <m:t>𝑣</m:t>
                        </m:r>
                      </m:e>
                      <m:sub>
                        <m:r>
                          <a:rPr lang="cs-CZ" sz="3600" b="0" i="1" smtClean="0">
                            <a:latin typeface="Cambria Math"/>
                          </a:rPr>
                          <m:t>𝑐</m:t>
                        </m:r>
                      </m:sub>
                    </m:sSub>
                    <m:r>
                      <a:rPr lang="cs-CZ" sz="3600" b="0" i="1" smtClean="0">
                        <a:latin typeface="Cambria Math"/>
                      </a:rPr>
                      <m:t>=9 </m:t>
                    </m:r>
                    <m:r>
                      <a:rPr lang="cs-CZ" sz="3600" b="0" i="1" smtClean="0">
                        <a:latin typeface="Cambria Math"/>
                      </a:rPr>
                      <m:t>𝑐𝑚</m:t>
                    </m:r>
                    <m:r>
                      <a:rPr lang="cs-CZ" sz="3600" b="0" i="1" smtClean="0">
                        <a:latin typeface="Cambria Math"/>
                      </a:rPr>
                      <m:t>.</m:t>
                    </m:r>
                  </m:oMath>
                </a14:m>
                <a:r>
                  <a:rPr lang="cs-CZ" sz="3600" dirty="0" smtClean="0"/>
                  <a:t> Vypočítej obsah trojúhelníku ABT, kde T je těžiště trojúhelníku ABC.</a:t>
                </a:r>
                <a:endParaRPr lang="cs-CZ" sz="3600" dirty="0"/>
              </a:p>
            </p:txBody>
          </p:sp>
        </mc:Choice>
        <mc:Fallback xmlns="">
          <p:sp>
            <p:nvSpPr>
              <p:cNvPr id="2" name="Nadpis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483825" y="620688"/>
                <a:ext cx="8229600" cy="1143000"/>
              </a:xfrm>
              <a:blipFill rotWithShape="1">
                <a:blip r:embed="rId2"/>
                <a:stretch>
                  <a:fillRect l="-2222" t="-58289" r="-3037" b="-70588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457200" y="2060848"/>
            <a:ext cx="4038600" cy="4065315"/>
          </a:xfrm>
        </p:spPr>
        <p:txBody>
          <a:bodyPr/>
          <a:lstStyle/>
          <a:p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Zástupný symbol pro obsah 4"/>
              <p:cNvSpPr>
                <a:spLocks noGrp="1"/>
              </p:cNvSpPr>
              <p:nvPr>
                <p:ph sz="half" idx="2"/>
              </p:nvPr>
            </p:nvSpPr>
            <p:spPr>
              <a:xfrm>
                <a:off x="4648200" y="2060848"/>
                <a:ext cx="4038600" cy="4065315"/>
              </a:xfrm>
            </p:spPr>
            <p:txBody>
              <a:bodyPr/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b="0" i="1" smtClean="0">
                          <a:latin typeface="Cambria Math"/>
                        </a:rPr>
                        <m:t>𝑆</m:t>
                      </m:r>
                      <m:r>
                        <a:rPr lang="cs-CZ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cs-CZ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b="0" i="1" smtClean="0">
                              <a:latin typeface="Cambria Math"/>
                            </a:rPr>
                            <m:t>𝑐</m:t>
                          </m:r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∙</m:t>
                          </m:r>
                          <m:f>
                            <m:fPr>
                              <m:ctrlPr>
                                <a:rPr lang="cs-CZ" b="0" i="1" smtClean="0">
                                  <a:latin typeface="Cambria Math"/>
                                  <a:ea typeface="Cambria Math"/>
                                </a:rPr>
                              </m:ctrlPr>
                            </m:fPr>
                            <m:num>
                              <m:r>
                                <a:rPr lang="cs-CZ" b="0" i="1" smtClean="0">
                                  <a:latin typeface="Cambria Math"/>
                                  <a:ea typeface="Cambria Math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cs-CZ" b="0" i="1" smtClean="0">
                                  <a:latin typeface="Cambria Math"/>
                                  <a:ea typeface="Cambria Math"/>
                                </a:rPr>
                                <m:t>3</m:t>
                              </m:r>
                            </m:den>
                          </m:f>
                          <m:sSub>
                            <m:sSubPr>
                              <m:ctrlPr>
                                <a:rPr lang="cs-CZ" b="0" i="1" smtClean="0">
                                  <a:latin typeface="Cambria Math"/>
                                  <a:ea typeface="Cambria Math"/>
                                </a:rPr>
                              </m:ctrlPr>
                            </m:sSubPr>
                            <m:e>
                              <m:r>
                                <a:rPr lang="cs-CZ" b="0" i="1" smtClean="0">
                                  <a:latin typeface="Cambria Math"/>
                                  <a:ea typeface="Cambria Math"/>
                                </a:rPr>
                                <m:t>𝑡</m:t>
                              </m:r>
                            </m:e>
                            <m:sub>
                              <m:r>
                                <a:rPr lang="cs-CZ" b="0" i="1" smtClean="0">
                                  <a:latin typeface="Cambria Math"/>
                                  <a:ea typeface="Cambria Math"/>
                                </a:rPr>
                                <m:t>𝑐</m:t>
                              </m:r>
                            </m:sub>
                          </m:sSub>
                        </m:num>
                        <m:den>
                          <m:r>
                            <a:rPr lang="cs-CZ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cs-CZ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b="0" i="1" smtClean="0">
                          <a:latin typeface="Cambria Math"/>
                        </a:rPr>
                        <m:t>𝑆</m:t>
                      </m:r>
                      <m:r>
                        <a:rPr lang="cs-CZ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cs-CZ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i="1">
                              <a:latin typeface="Cambria Math"/>
                            </a:rPr>
                            <m:t>4</m:t>
                          </m:r>
                          <m:r>
                            <a:rPr lang="cs-CZ" i="1">
                              <a:latin typeface="Cambria Math"/>
                              <a:ea typeface="Cambria Math"/>
                            </a:rPr>
                            <m:t>∙3</m:t>
                          </m:r>
                        </m:num>
                        <m:den>
                          <m:r>
                            <a:rPr lang="cs-CZ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cs-CZ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b="0" i="1" u="dbl" smtClean="0">
                          <a:latin typeface="Cambria Math"/>
                        </a:rPr>
                        <m:t>𝑆</m:t>
                      </m:r>
                      <m:r>
                        <a:rPr lang="cs-CZ" b="0" i="1" u="dbl" smtClean="0">
                          <a:latin typeface="Cambria Math"/>
                        </a:rPr>
                        <m:t>=6</m:t>
                      </m:r>
                      <m:sSup>
                        <m:sSupPr>
                          <m:ctrlPr>
                            <a:rPr lang="cs-CZ" b="0" i="1" u="dbl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b="0" i="1" u="dbl" smtClean="0">
                              <a:latin typeface="Cambria Math"/>
                            </a:rPr>
                            <m:t> </m:t>
                          </m:r>
                          <m:r>
                            <a:rPr lang="cs-CZ" b="0" i="1" u="dbl" smtClean="0">
                              <a:latin typeface="Cambria Math"/>
                            </a:rPr>
                            <m:t>𝑐𝑚</m:t>
                          </m:r>
                        </m:e>
                        <m:sup>
                          <m:r>
                            <a:rPr lang="cs-CZ" b="0" i="1" u="dbl" smtClean="0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cs-CZ" u="dbl" dirty="0"/>
              </a:p>
            </p:txBody>
          </p:sp>
        </mc:Choice>
        <mc:Fallback xmlns="">
          <p:sp>
            <p:nvSpPr>
              <p:cNvPr id="5" name="Zástupný symbol pro obsah 4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xfrm>
                <a:off x="4648200" y="2060848"/>
                <a:ext cx="4038600" cy="4065315"/>
              </a:xfr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ovéPole 6"/>
          <p:cNvSpPr txBox="1"/>
          <p:nvPr/>
        </p:nvSpPr>
        <p:spPr>
          <a:xfrm>
            <a:off x="914865" y="5857826"/>
            <a:ext cx="3930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A</a:t>
            </a:r>
            <a:endParaRPr lang="cs-CZ" sz="2800" dirty="0"/>
          </a:p>
        </p:txBody>
      </p:sp>
      <p:sp>
        <p:nvSpPr>
          <p:cNvPr id="8" name="TextovéPole 7"/>
          <p:cNvSpPr txBox="1"/>
          <p:nvPr/>
        </p:nvSpPr>
        <p:spPr>
          <a:xfrm>
            <a:off x="3643615" y="5854090"/>
            <a:ext cx="38023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B</a:t>
            </a:r>
            <a:endParaRPr lang="cs-CZ" sz="2800" dirty="0"/>
          </a:p>
        </p:txBody>
      </p:sp>
      <p:sp>
        <p:nvSpPr>
          <p:cNvPr id="9" name="TextovéPole 8"/>
          <p:cNvSpPr txBox="1"/>
          <p:nvPr/>
        </p:nvSpPr>
        <p:spPr>
          <a:xfrm>
            <a:off x="2301755" y="2105073"/>
            <a:ext cx="37542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C</a:t>
            </a:r>
            <a:endParaRPr lang="cs-CZ" sz="2800" dirty="0"/>
          </a:p>
        </p:txBody>
      </p:sp>
      <p:sp>
        <p:nvSpPr>
          <p:cNvPr id="14" name="TextovéPole 13"/>
          <p:cNvSpPr txBox="1"/>
          <p:nvPr/>
        </p:nvSpPr>
        <p:spPr>
          <a:xfrm>
            <a:off x="2130073" y="4416304"/>
            <a:ext cx="35939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T</a:t>
            </a:r>
            <a:endParaRPr lang="cs-CZ" sz="2800" dirty="0"/>
          </a:p>
        </p:txBody>
      </p:sp>
      <p:sp>
        <p:nvSpPr>
          <p:cNvPr id="18" name="Rovnoramenný trojúhelník 17"/>
          <p:cNvSpPr/>
          <p:nvPr/>
        </p:nvSpPr>
        <p:spPr>
          <a:xfrm>
            <a:off x="1401332" y="2665130"/>
            <a:ext cx="2160240" cy="3401757"/>
          </a:xfrm>
          <a:prstGeom prst="triangl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20" name="Přímá spojnice 19"/>
          <p:cNvCxnSpPr>
            <a:stCxn id="18" idx="0"/>
            <a:endCxn id="18" idx="3"/>
          </p:cNvCxnSpPr>
          <p:nvPr/>
        </p:nvCxnSpPr>
        <p:spPr>
          <a:xfrm>
            <a:off x="2481452" y="2665130"/>
            <a:ext cx="0" cy="3401757"/>
          </a:xfrm>
          <a:prstGeom prst="line">
            <a:avLst/>
          </a:prstGeom>
          <a:ln w="222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Přímá spojnice 21"/>
          <p:cNvCxnSpPr>
            <a:endCxn id="18" idx="5"/>
          </p:cNvCxnSpPr>
          <p:nvPr/>
        </p:nvCxnSpPr>
        <p:spPr>
          <a:xfrm flipV="1">
            <a:off x="1401332" y="4366009"/>
            <a:ext cx="1620180" cy="1700878"/>
          </a:xfrm>
          <a:prstGeom prst="line">
            <a:avLst/>
          </a:prstGeom>
          <a:ln w="222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ovéPole 25"/>
              <p:cNvSpPr txBox="1"/>
              <p:nvPr/>
            </p:nvSpPr>
            <p:spPr>
              <a:xfrm>
                <a:off x="1191007" y="3839535"/>
                <a:ext cx="129846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sz="280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cs-CZ" sz="2800" b="0" i="1" smtClean="0">
                              <a:latin typeface="Cambria Math"/>
                            </a:rPr>
                            <m:t>𝑣</m:t>
                          </m:r>
                        </m:e>
                        <m:sub>
                          <m:r>
                            <a:rPr lang="cs-CZ" sz="2800" b="0" i="1" smtClean="0">
                              <a:latin typeface="Cambria Math"/>
                            </a:rPr>
                            <m:t>𝑐</m:t>
                          </m:r>
                        </m:sub>
                      </m:sSub>
                      <m:r>
                        <a:rPr lang="cs-CZ" sz="2800" b="0" i="1" smtClean="0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cs-CZ" sz="2800" b="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cs-CZ" sz="2800" b="0" i="1" smtClean="0">
                              <a:latin typeface="Cambria Math"/>
                            </a:rPr>
                            <m:t>𝑡</m:t>
                          </m:r>
                        </m:e>
                        <m:sub>
                          <m:r>
                            <a:rPr lang="cs-CZ" sz="2800" b="0" i="1" smtClean="0">
                              <a:latin typeface="Cambria Math"/>
                            </a:rPr>
                            <m:t>𝑐</m:t>
                          </m:r>
                        </m:sub>
                      </m:sSub>
                    </m:oMath>
                  </m:oMathPara>
                </a14:m>
                <a:endParaRPr lang="cs-CZ" sz="2800" dirty="0"/>
              </a:p>
            </p:txBody>
          </p:sp>
        </mc:Choice>
        <mc:Fallback xmlns="">
          <p:sp>
            <p:nvSpPr>
              <p:cNvPr id="26" name="TextovéPole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91007" y="3839535"/>
                <a:ext cx="1298460" cy="52322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ovéPole 26"/>
              <p:cNvSpPr txBox="1"/>
              <p:nvPr/>
            </p:nvSpPr>
            <p:spPr>
              <a:xfrm>
                <a:off x="2479963" y="5165102"/>
                <a:ext cx="817019" cy="90178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cs-CZ" sz="280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sz="2800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cs-CZ" sz="2800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3</m:t>
                          </m:r>
                        </m:den>
                      </m:f>
                      <m:sSub>
                        <m:sSubPr>
                          <m:ctrlPr>
                            <a:rPr lang="cs-CZ" sz="280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cs-CZ" sz="2800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𝑡</m:t>
                          </m:r>
                        </m:e>
                        <m:sub>
                          <m:r>
                            <a:rPr lang="cs-CZ" sz="2800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𝑐</m:t>
                          </m:r>
                        </m:sub>
                      </m:sSub>
                    </m:oMath>
                  </m:oMathPara>
                </a14:m>
                <a:endParaRPr lang="cs-CZ" sz="2800" dirty="0"/>
              </a:p>
            </p:txBody>
          </p:sp>
        </mc:Choice>
        <mc:Fallback xmlns="">
          <p:sp>
            <p:nvSpPr>
              <p:cNvPr id="27" name="TextovéPole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79963" y="5165102"/>
                <a:ext cx="817019" cy="901785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9" name="Přímá spojnice 28"/>
          <p:cNvCxnSpPr/>
          <p:nvPr/>
        </p:nvCxnSpPr>
        <p:spPr>
          <a:xfrm>
            <a:off x="2479963" y="4939524"/>
            <a:ext cx="0" cy="1127363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Přímá spojnice 31"/>
          <p:cNvCxnSpPr>
            <a:stCxn id="18" idx="2"/>
          </p:cNvCxnSpPr>
          <p:nvPr/>
        </p:nvCxnSpPr>
        <p:spPr>
          <a:xfrm>
            <a:off x="1401332" y="6066887"/>
            <a:ext cx="216024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ovéPole 33"/>
          <p:cNvSpPr txBox="1"/>
          <p:nvPr/>
        </p:nvSpPr>
        <p:spPr>
          <a:xfrm>
            <a:off x="2035770" y="6066887"/>
            <a:ext cx="88838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>
                <a:solidFill>
                  <a:srgbClr val="FF0000"/>
                </a:solidFill>
              </a:rPr>
              <a:t>4 cm</a:t>
            </a:r>
            <a:endParaRPr lang="cs-CZ" sz="2800" dirty="0">
              <a:solidFill>
                <a:srgbClr val="FF0000"/>
              </a:solidFill>
            </a:endParaRPr>
          </a:p>
        </p:txBody>
      </p:sp>
      <p:cxnSp>
        <p:nvCxnSpPr>
          <p:cNvPr id="36" name="Přímá spojnice 35"/>
          <p:cNvCxnSpPr/>
          <p:nvPr/>
        </p:nvCxnSpPr>
        <p:spPr>
          <a:xfrm>
            <a:off x="2479962" y="4939524"/>
            <a:ext cx="1081610" cy="1127363"/>
          </a:xfrm>
          <a:prstGeom prst="line">
            <a:avLst/>
          </a:prstGeom>
          <a:ln w="222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ovéPole 37"/>
              <p:cNvSpPr txBox="1"/>
              <p:nvPr/>
            </p:nvSpPr>
            <p:spPr>
              <a:xfrm>
                <a:off x="3029344" y="3973002"/>
                <a:ext cx="804387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sz="280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cs-CZ" sz="2800" b="0" i="1" smtClean="0">
                              <a:latin typeface="Cambria Math"/>
                            </a:rPr>
                            <m:t>𝑆</m:t>
                          </m:r>
                        </m:e>
                        <m:sub>
                          <m:r>
                            <a:rPr lang="cs-CZ" sz="2800" b="0" i="1" smtClean="0">
                              <a:latin typeface="Cambria Math"/>
                            </a:rPr>
                            <m:t>𝐵𝐶</m:t>
                          </m:r>
                        </m:sub>
                      </m:sSub>
                    </m:oMath>
                  </m:oMathPara>
                </a14:m>
                <a:endParaRPr lang="cs-CZ" sz="2800" dirty="0"/>
              </a:p>
            </p:txBody>
          </p:sp>
        </mc:Choice>
        <mc:Fallback xmlns="">
          <p:sp>
            <p:nvSpPr>
              <p:cNvPr id="38" name="TextovéPole 3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29344" y="3973002"/>
                <a:ext cx="804387" cy="523220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469648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7" grpId="0"/>
      <p:bldP spid="8" grpId="0"/>
      <p:bldP spid="9" grpId="0"/>
      <p:bldP spid="14" grpId="0"/>
      <p:bldP spid="18" grpId="0" animBg="1"/>
      <p:bldP spid="26" grpId="0"/>
      <p:bldP spid="27" grpId="0"/>
      <p:bldP spid="34" grpId="0"/>
      <p:bldP spid="38" grpId="0"/>
    </p:bld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174</TotalTime>
  <Words>494</Words>
  <Application>Microsoft Office PowerPoint</Application>
  <PresentationFormat>Předvádění na obrazovce (4:3)</PresentationFormat>
  <Paragraphs>111</Paragraphs>
  <Slides>7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8" baseType="lpstr">
      <vt:lpstr>Motiv systému Office</vt:lpstr>
      <vt:lpstr>Obsah trojúhelníku</vt:lpstr>
      <vt:lpstr>Př. 1: Porovnej obsahy trojúhelníků ABC, ABD, ABE.</vt:lpstr>
      <vt:lpstr>Př. 2: Urči obsahy trojúhelníků ve čtvercové síti. Délka strany čtverce je 1 cm.</vt:lpstr>
      <vt:lpstr>Př. 3: Doplňte do tabulky chybějící údaje o trojúhelníku ABC</vt:lpstr>
      <vt:lpstr>Př. 3: Doplňte do tabulky chybějící údaje o trojúhelníku ABC</vt:lpstr>
      <vt:lpstr>Př. 4: Vypočítej obsah rovnoramenného trojúhelníku ABC se základnou AB, je-li dáno: b=5 cm, |∢ABC|=45°.</vt:lpstr>
      <vt:lpstr>Př. 5: Je dán rovnoramenný trojúhelník ABC se základnou  AB,|AB|=4 cm, v_c=9 cm. Vypočítej obsah trojúhelníku ABT, kde T je těžiště trojúhelníku ABC.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vzdělávacího materiálu</dc:title>
  <dc:creator>Uzivatel</dc:creator>
  <cp:lastModifiedBy>Uzivatel</cp:lastModifiedBy>
  <cp:revision>22</cp:revision>
  <dcterms:created xsi:type="dcterms:W3CDTF">2013-08-19T21:27:16Z</dcterms:created>
  <dcterms:modified xsi:type="dcterms:W3CDTF">2014-06-10T21:36:17Z</dcterms:modified>
</cp:coreProperties>
</file>