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169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2942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7261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934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9336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8106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1188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774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326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15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6754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E5E4A-796F-4216-8B3B-3A40CA60F4E9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FC538-4891-4436-819F-40E3CF4ED7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251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Relationship Id="rId9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5" Type="http://schemas.openxmlformats.org/officeDocument/2006/relationships/slide" Target="slide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Obvod a obsah rovnoběžníku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938171"/>
              </p:ext>
            </p:extLst>
          </p:nvPr>
        </p:nvGraphicFramePr>
        <p:xfrm>
          <a:off x="738742" y="2273215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Planimetrie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11. 5. 2013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Příklady na obvod </a:t>
                      </a:r>
                      <a:r>
                        <a:rPr lang="cs-CZ" dirty="0" smtClean="0"/>
                        <a:t>a obsah rovnoběžníku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První snímek obsahuje zadání všech příkladů. Kliknutím na červenou šipku se dostaneme k řešení,</a:t>
                      </a:r>
                      <a:r>
                        <a:rPr lang="cs-CZ" baseline="0" dirty="0" smtClean="0"/>
                        <a:t> které je animováno, odkrývá se postupně po jednotlivých krocích. Pro návrat na </a:t>
                      </a:r>
                      <a:r>
                        <a:rPr lang="cs-CZ" baseline="0" smtClean="0"/>
                        <a:t>přehled příkladů </a:t>
                      </a:r>
                      <a:r>
                        <a:rPr lang="cs-CZ" baseline="0" dirty="0" smtClean="0"/>
                        <a:t>klikneme na odkaz zpět.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Rudolf </a:t>
                      </a:r>
                      <a:r>
                        <a:rPr lang="cs-CZ" dirty="0" err="1" smtClean="0"/>
                        <a:t>Brucháček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VY_32_INOVACE_25_MBRU13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980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143000"/>
          </a:xfrm>
        </p:spPr>
        <p:txBody>
          <a:bodyPr/>
          <a:lstStyle/>
          <a:p>
            <a:r>
              <a:rPr lang="cs-CZ" dirty="0" smtClean="0"/>
              <a:t>Obvod a obsah rovnoběžníku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764704"/>
                <a:ext cx="8229600" cy="504056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cs-CZ" sz="2600" dirty="0" smtClean="0"/>
                  <a:t>Př. 1: Vypočítej obvod a obsah kosočtverce ABCD, je-li dáno: </a:t>
                </a:r>
                <a14:m>
                  <m:oMath xmlns:m="http://schemas.openxmlformats.org/officeDocument/2006/math">
                    <m:r>
                      <a:rPr lang="cs-CZ" sz="2600" b="0" i="1" smtClean="0">
                        <a:latin typeface="Cambria Math"/>
                      </a:rPr>
                      <m:t>𝑎</m:t>
                    </m:r>
                    <m:r>
                      <a:rPr lang="cs-CZ" sz="2600" b="0" i="1" smtClean="0">
                        <a:latin typeface="Cambria Math"/>
                      </a:rPr>
                      <m:t>=2,5 </m:t>
                    </m:r>
                    <m:r>
                      <a:rPr lang="cs-CZ" sz="2600" b="0" i="1" smtClean="0">
                        <a:latin typeface="Cambria Math"/>
                      </a:rPr>
                      <m:t>𝑐𝑚</m:t>
                    </m:r>
                    <m:r>
                      <a:rPr lang="cs-CZ" sz="2600" b="0" i="1" smtClean="0">
                        <a:latin typeface="Cambria Math"/>
                      </a:rPr>
                      <m:t>, </m:t>
                    </m:r>
                    <m:r>
                      <a:rPr lang="cs-CZ" sz="2600" b="0" i="1" smtClean="0">
                        <a:latin typeface="Cambria Math"/>
                      </a:rPr>
                      <m:t>𝑣</m:t>
                    </m:r>
                    <m:r>
                      <a:rPr lang="cs-CZ" sz="2600" b="0" i="1" smtClean="0">
                        <a:latin typeface="Cambria Math"/>
                      </a:rPr>
                      <m:t>=3 </m:t>
                    </m:r>
                    <m:r>
                      <a:rPr lang="cs-CZ" sz="2600" b="0" i="1" smtClean="0">
                        <a:latin typeface="Cambria Math"/>
                      </a:rPr>
                      <m:t>𝑐𝑚</m:t>
                    </m:r>
                    <m:r>
                      <a:rPr lang="cs-CZ" sz="2600" b="0" i="1" smtClean="0">
                        <a:latin typeface="Cambria Math"/>
                      </a:rPr>
                      <m:t>.</m:t>
                    </m:r>
                  </m:oMath>
                </a14:m>
                <a:endParaRPr lang="cs-CZ" sz="2600" dirty="0" smtClean="0"/>
              </a:p>
              <a:p>
                <a:pPr marL="0" indent="0">
                  <a:buNone/>
                </a:pPr>
                <a:r>
                  <a:rPr lang="cs-CZ" sz="2600" dirty="0" smtClean="0"/>
                  <a:t>Př. 2: Vypočítej obvod a obsah kosodélníku KLMN, je-li dáno: </a:t>
                </a:r>
                <a14:m>
                  <m:oMath xmlns:m="http://schemas.openxmlformats.org/officeDocument/2006/math">
                    <m:r>
                      <a:rPr lang="cs-CZ" sz="2600" b="0" i="1" smtClean="0">
                        <a:latin typeface="Cambria Math"/>
                      </a:rPr>
                      <m:t>𝑘</m:t>
                    </m:r>
                    <m:r>
                      <a:rPr lang="cs-CZ" sz="2600" b="0" i="1" smtClean="0">
                        <a:latin typeface="Cambria Math"/>
                      </a:rPr>
                      <m:t>=1,5 </m:t>
                    </m:r>
                    <m:r>
                      <a:rPr lang="cs-CZ" sz="2600" b="0" i="1" smtClean="0">
                        <a:latin typeface="Cambria Math"/>
                      </a:rPr>
                      <m:t>𝑐𝑚</m:t>
                    </m:r>
                    <m:r>
                      <a:rPr lang="cs-CZ" sz="2600" b="0" i="1" smtClean="0">
                        <a:latin typeface="Cambria Math"/>
                      </a:rPr>
                      <m:t>,</m:t>
                    </m:r>
                    <m:r>
                      <a:rPr lang="cs-CZ" sz="2600" b="0" i="1" smtClean="0">
                        <a:latin typeface="Cambria Math"/>
                      </a:rPr>
                      <m:t>𝑙</m:t>
                    </m:r>
                    <m:r>
                      <a:rPr lang="cs-CZ" sz="2600" b="0" i="1" smtClean="0">
                        <a:latin typeface="Cambria Math"/>
                      </a:rPr>
                      <m:t>=25 </m:t>
                    </m:r>
                    <m:r>
                      <a:rPr lang="cs-CZ" sz="2600" b="0" i="1" smtClean="0">
                        <a:latin typeface="Cambria Math"/>
                      </a:rPr>
                      <m:t>𝑚𝑚</m:t>
                    </m:r>
                    <m:r>
                      <a:rPr lang="cs-CZ" sz="2600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sz="2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600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sz="2600" b="0" i="1" smtClean="0">
                            <a:latin typeface="Cambria Math"/>
                          </a:rPr>
                          <m:t>𝑙</m:t>
                        </m:r>
                      </m:sub>
                    </m:sSub>
                    <m:r>
                      <a:rPr lang="cs-CZ" sz="2600" b="0" i="1" smtClean="0">
                        <a:latin typeface="Cambria Math"/>
                      </a:rPr>
                      <m:t>=5 </m:t>
                    </m:r>
                    <m:r>
                      <a:rPr lang="cs-CZ" sz="2600" b="0" i="1" smtClean="0">
                        <a:latin typeface="Cambria Math"/>
                      </a:rPr>
                      <m:t>𝑐𝑚</m:t>
                    </m:r>
                    <m:r>
                      <a:rPr lang="cs-CZ" sz="2600" b="0" i="1" smtClean="0">
                        <a:latin typeface="Cambria Math"/>
                      </a:rPr>
                      <m:t>.</m:t>
                    </m:r>
                  </m:oMath>
                </a14:m>
                <a:endParaRPr lang="cs-CZ" sz="2600" dirty="0" smtClean="0"/>
              </a:p>
              <a:p>
                <a:pPr marL="0" indent="0">
                  <a:buNone/>
                </a:pPr>
                <a:r>
                  <a:rPr lang="cs-CZ" sz="2600" dirty="0" smtClean="0"/>
                  <a:t>Př. 3: Vypočítej obvod kosočtverce ABCD, je-li dáno: </a:t>
                </a:r>
                <a14:m>
                  <m:oMath xmlns:m="http://schemas.openxmlformats.org/officeDocument/2006/math">
                    <m:r>
                      <a:rPr lang="cs-CZ" sz="2600" b="0" i="1" smtClean="0">
                        <a:latin typeface="Cambria Math"/>
                      </a:rPr>
                      <m:t>𝑆</m:t>
                    </m:r>
                    <m:r>
                      <a:rPr lang="cs-CZ" sz="2600" b="0" i="1" smtClean="0">
                        <a:latin typeface="Cambria Math"/>
                      </a:rPr>
                      <m:t>=0,132</m:t>
                    </m:r>
                    <m:sSup>
                      <m:sSupPr>
                        <m:ctrlPr>
                          <a:rPr lang="cs-CZ" sz="26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600" b="0" i="1" smtClean="0">
                            <a:latin typeface="Cambria Math"/>
                          </a:rPr>
                          <m:t> </m:t>
                        </m:r>
                        <m:r>
                          <a:rPr lang="cs-CZ" sz="2600" b="0" i="1" smtClean="0">
                            <a:latin typeface="Cambria Math"/>
                          </a:rPr>
                          <m:t>𝑑𝑚</m:t>
                        </m:r>
                      </m:e>
                      <m:sup>
                        <m:r>
                          <a:rPr lang="cs-CZ" sz="2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600" b="0" i="1" smtClean="0">
                        <a:latin typeface="Cambria Math"/>
                      </a:rPr>
                      <m:t>, </m:t>
                    </m:r>
                    <m:r>
                      <a:rPr lang="cs-CZ" sz="2600" b="0" i="1" smtClean="0">
                        <a:latin typeface="Cambria Math"/>
                      </a:rPr>
                      <m:t>𝑣</m:t>
                    </m:r>
                    <m:r>
                      <a:rPr lang="cs-CZ" sz="2600" b="0" i="1" smtClean="0">
                        <a:latin typeface="Cambria Math"/>
                      </a:rPr>
                      <m:t>=3 </m:t>
                    </m:r>
                    <m:r>
                      <a:rPr lang="cs-CZ" sz="2600" b="0" i="1" smtClean="0">
                        <a:latin typeface="Cambria Math"/>
                      </a:rPr>
                      <m:t>𝑐𝑚</m:t>
                    </m:r>
                    <m:r>
                      <a:rPr lang="cs-CZ" sz="2600" b="0" i="1" smtClean="0">
                        <a:latin typeface="Cambria Math"/>
                      </a:rPr>
                      <m:t>.</m:t>
                    </m:r>
                  </m:oMath>
                </a14:m>
                <a:endParaRPr lang="cs-CZ" sz="2600" dirty="0" smtClean="0"/>
              </a:p>
              <a:p>
                <a:pPr marL="0" indent="0">
                  <a:buNone/>
                </a:pPr>
                <a:r>
                  <a:rPr lang="cs-CZ" sz="2600" dirty="0" smtClean="0"/>
                  <a:t>Př. 4: Vypočítej obsah kosodélníku RSTU, je-li dáno: </a:t>
                </a:r>
                <a14:m>
                  <m:oMath xmlns:m="http://schemas.openxmlformats.org/officeDocument/2006/math">
                    <m:r>
                      <a:rPr lang="cs-CZ" sz="2600" b="0" i="1" smtClean="0">
                        <a:latin typeface="Cambria Math"/>
                      </a:rPr>
                      <m:t>𝑟</m:t>
                    </m:r>
                    <m:r>
                      <a:rPr lang="cs-CZ" sz="2600" b="0" i="1" smtClean="0">
                        <a:latin typeface="Cambria Math"/>
                      </a:rPr>
                      <m:t>=5,6 </m:t>
                    </m:r>
                    <m:r>
                      <a:rPr lang="cs-CZ" sz="2600" b="0" i="1" smtClean="0">
                        <a:latin typeface="Cambria Math"/>
                      </a:rPr>
                      <m:t>𝑐𝑚</m:t>
                    </m:r>
                    <m:r>
                      <a:rPr lang="cs-CZ" sz="2600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sz="2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600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sz="2600" b="0" i="1" smtClean="0">
                            <a:latin typeface="Cambria Math"/>
                          </a:rPr>
                          <m:t>𝑠</m:t>
                        </m:r>
                      </m:sub>
                    </m:sSub>
                    <m:r>
                      <a:rPr lang="cs-CZ" sz="2600" b="0" i="1" smtClean="0">
                        <a:latin typeface="Cambria Math"/>
                      </a:rPr>
                      <m:t>=2 </m:t>
                    </m:r>
                    <m:r>
                      <a:rPr lang="cs-CZ" sz="2600" b="0" i="1" smtClean="0">
                        <a:latin typeface="Cambria Math"/>
                      </a:rPr>
                      <m:t>𝑐𝑚</m:t>
                    </m:r>
                    <m:r>
                      <a:rPr lang="cs-CZ" sz="2600" b="0" i="1" smtClean="0">
                        <a:latin typeface="Cambria Math"/>
                      </a:rPr>
                      <m:t>, </m:t>
                    </m:r>
                    <m:r>
                      <a:rPr lang="cs-CZ" sz="2600" b="0" i="1" smtClean="0">
                        <a:latin typeface="Cambria Math"/>
                      </a:rPr>
                      <m:t>𝑜</m:t>
                    </m:r>
                    <m:r>
                      <a:rPr lang="cs-CZ" sz="2600" b="0" i="1" smtClean="0">
                        <a:latin typeface="Cambria Math"/>
                      </a:rPr>
                      <m:t>=1,4 </m:t>
                    </m:r>
                    <m:r>
                      <a:rPr lang="cs-CZ" sz="2600" b="0" i="1" smtClean="0">
                        <a:latin typeface="Cambria Math"/>
                      </a:rPr>
                      <m:t>𝑑𝑚</m:t>
                    </m:r>
                    <m:r>
                      <a:rPr lang="cs-CZ" sz="2600" b="0" i="0" smtClean="0">
                        <a:latin typeface="Cambria Math"/>
                      </a:rPr>
                      <m:t>.</m:t>
                    </m:r>
                  </m:oMath>
                </a14:m>
                <a:endParaRPr lang="cs-CZ" sz="2600" dirty="0" smtClean="0"/>
              </a:p>
              <a:p>
                <a:pPr marL="0" indent="0">
                  <a:buNone/>
                </a:pPr>
                <a:r>
                  <a:rPr lang="cs-CZ" sz="2600" dirty="0" smtClean="0"/>
                  <a:t>Př. 5: Vypočítej obsah čtverce ABCD, je-li dáno: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cs-CZ" sz="26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600" b="0" i="1" smtClean="0">
                              <a:latin typeface="Cambria Math"/>
                            </a:rPr>
                            <m:t>𝐴𝐶</m:t>
                          </m:r>
                        </m:e>
                      </m:d>
                      <m:r>
                        <a:rPr lang="cs-CZ" sz="2600" b="0" i="1" smtClean="0">
                          <a:latin typeface="Cambria Math"/>
                        </a:rPr>
                        <m:t>=3 </m:t>
                      </m:r>
                      <m:r>
                        <a:rPr lang="cs-CZ" sz="2600" b="0" i="1" smtClean="0">
                          <a:latin typeface="Cambria Math"/>
                        </a:rPr>
                        <m:t>𝑐𝑚</m:t>
                      </m:r>
                      <m:r>
                        <a:rPr lang="cs-CZ" sz="2600" b="0" i="1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cs-CZ" sz="2600" dirty="0" smtClean="0"/>
              </a:p>
              <a:p>
                <a:pPr marL="0" indent="0">
                  <a:buNone/>
                </a:pPr>
                <a:r>
                  <a:rPr lang="cs-CZ" sz="2600" dirty="0" smtClean="0"/>
                  <a:t>Př. 6: Vypočítej obsah a obvod obdélníku ABCD, je-li dáno: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600" b="0" i="1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sz="2600" b="0" i="1" smtClean="0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cs-CZ" sz="2600" b="0" i="1" smtClean="0">
                            <a:latin typeface="Cambria Math"/>
                            <a:ea typeface="Cambria Math"/>
                          </a:rPr>
                          <m:t>𝐵𝐶𝑆</m:t>
                        </m:r>
                      </m:sub>
                    </m:sSub>
                    <m:r>
                      <a:rPr lang="cs-CZ" sz="2600" b="0" i="1" smtClean="0">
                        <a:latin typeface="Cambria Math"/>
                      </a:rPr>
                      <m:t>=6 </m:t>
                    </m:r>
                    <m:sSup>
                      <m:sSupPr>
                        <m:ctrlPr>
                          <a:rPr lang="cs-CZ" sz="26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600" b="0" i="1" smtClean="0"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cs-CZ" sz="2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600" b="0" i="1" smtClean="0">
                        <a:latin typeface="Cambria Math"/>
                      </a:rPr>
                      <m:t>.</m:t>
                    </m:r>
                  </m:oMath>
                </a14:m>
                <a:r>
                  <a:rPr lang="cs-CZ" sz="2600" dirty="0" smtClean="0"/>
                  <a:t> S je střed obdélníku.</a:t>
                </a:r>
              </a:p>
              <a:p>
                <a:pPr marL="0" indent="0">
                  <a:buNone/>
                </a:pPr>
                <a:r>
                  <a:rPr lang="cs-CZ" sz="2600" dirty="0" smtClean="0"/>
                  <a:t>Př. 7: Urči obsahy rovnoběžníků ve čtvercové síti. Délka </a:t>
                </a:r>
                <a:r>
                  <a:rPr lang="cs-CZ" sz="2800" dirty="0" smtClean="0"/>
                  <a:t>strany čtverce je 1 cm.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764704"/>
                <a:ext cx="8229600" cy="5040560"/>
              </a:xfrm>
              <a:blipFill rotWithShape="1">
                <a:blip r:embed="rId2"/>
                <a:stretch>
                  <a:fillRect l="-1556" t="-967" r="-1630" b="-2539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Šipka doprava 3">
            <a:hlinkClick r:id="rId3" action="ppaction://hlinksldjump"/>
          </p:cNvPr>
          <p:cNvSpPr/>
          <p:nvPr/>
        </p:nvSpPr>
        <p:spPr>
          <a:xfrm>
            <a:off x="7812360" y="1340768"/>
            <a:ext cx="576064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>
            <a:hlinkClick r:id="rId4" action="ppaction://hlinksldjump"/>
          </p:cNvPr>
          <p:cNvSpPr/>
          <p:nvPr/>
        </p:nvSpPr>
        <p:spPr>
          <a:xfrm>
            <a:off x="7812360" y="2204864"/>
            <a:ext cx="576064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prava 5">
            <a:hlinkClick r:id="rId5" action="ppaction://hlinksldjump"/>
          </p:cNvPr>
          <p:cNvSpPr/>
          <p:nvPr/>
        </p:nvSpPr>
        <p:spPr>
          <a:xfrm>
            <a:off x="7812360" y="2996952"/>
            <a:ext cx="576064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prava 6">
            <a:hlinkClick r:id="rId6" action="ppaction://hlinksldjump"/>
          </p:cNvPr>
          <p:cNvSpPr/>
          <p:nvPr/>
        </p:nvSpPr>
        <p:spPr>
          <a:xfrm>
            <a:off x="7812360" y="3861048"/>
            <a:ext cx="576064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>
            <a:hlinkClick r:id="rId7" action="ppaction://hlinksldjump"/>
          </p:cNvPr>
          <p:cNvSpPr/>
          <p:nvPr/>
        </p:nvSpPr>
        <p:spPr>
          <a:xfrm>
            <a:off x="7812360" y="4725144"/>
            <a:ext cx="576064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 doprava 8">
            <a:hlinkClick r:id="rId8" action="ppaction://hlinksldjump"/>
          </p:cNvPr>
          <p:cNvSpPr/>
          <p:nvPr/>
        </p:nvSpPr>
        <p:spPr>
          <a:xfrm>
            <a:off x="7812360" y="5661248"/>
            <a:ext cx="576064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Šipka doprava 9">
            <a:hlinkClick r:id="rId9" action="ppaction://hlinksldjump"/>
          </p:cNvPr>
          <p:cNvSpPr/>
          <p:nvPr/>
        </p:nvSpPr>
        <p:spPr>
          <a:xfrm>
            <a:off x="7812360" y="6525344"/>
            <a:ext cx="576064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74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1: Vypočítej obvod a obsah kosočtverce ABCD, je-li dáno: </a:t>
                </a: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𝑎</m:t>
                    </m:r>
                    <m:r>
                      <a:rPr lang="cs-CZ" sz="3600" b="0" i="1" smtClean="0">
                        <a:latin typeface="Cambria Math"/>
                      </a:rPr>
                      <m:t>=2,5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r>
                      <a:rPr lang="cs-CZ" sz="3600" b="0" i="1" smtClean="0">
                        <a:latin typeface="Cambria Math"/>
                      </a:rPr>
                      <m:t>𝑣</m:t>
                    </m:r>
                    <m:r>
                      <a:rPr lang="cs-CZ" sz="3600" b="0" i="1" smtClean="0">
                        <a:latin typeface="Cambria Math"/>
                      </a:rPr>
                      <m:t>=3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222" t="-10106" r="-1185" b="-2180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=4∙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=4∙2,5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𝑜</m:t>
                      </m:r>
                      <m:r>
                        <a:rPr lang="cs-CZ" b="0" i="1" u="dbl" smtClean="0">
                          <a:latin typeface="Cambria Math"/>
                        </a:rPr>
                        <m:t>=10 </m:t>
                      </m:r>
                      <m:sSup>
                        <m:sSupPr>
                          <m:ctrlPr>
                            <a:rPr lang="cs-CZ" b="0" i="1" u="dbl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u="dbl" smtClean="0">
                              <a:latin typeface="Cambria Math"/>
                            </a:rPr>
                            <m:t>𝑐𝑚</m:t>
                          </m:r>
                        </m:e>
                        <m:sup/>
                      </m:sSup>
                    </m:oMath>
                  </m:oMathPara>
                </a14:m>
                <a:endParaRPr lang="cs-CZ" u="dbl" dirty="0" smtClean="0"/>
              </a:p>
              <a:p>
                <a:pPr marL="0" indent="0">
                  <a:buNone/>
                </a:pPr>
                <a:endParaRPr lang="cs-CZ" u="dbl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𝑣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=2,5∙3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𝑆</m:t>
                      </m:r>
                      <m:r>
                        <a:rPr lang="cs-CZ" b="0" i="1" u="dbl" smtClean="0">
                          <a:latin typeface="Cambria Math"/>
                        </a:rPr>
                        <m:t>=7,5 </m:t>
                      </m:r>
                      <m:sSup>
                        <m:sSupPr>
                          <m:ctrlPr>
                            <a:rPr lang="cs-CZ" b="0" i="1" u="dbl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u="dbl" smtClean="0"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cs-CZ" b="0" i="1" u="dbl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ovéPole 3">
            <a:hlinkClick r:id="rId4" action="ppaction://hlinksldjump"/>
          </p:cNvPr>
          <p:cNvSpPr txBox="1"/>
          <p:nvPr/>
        </p:nvSpPr>
        <p:spPr>
          <a:xfrm>
            <a:off x="4283968" y="6191726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50276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>
              <a:xfrm>
                <a:off x="395536" y="476672"/>
                <a:ext cx="8640960" cy="11430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2: Vypočítej obvod a obsah kosodélníku KLMN, je-li dáno: </a:t>
                </a: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𝑘</m:t>
                    </m:r>
                    <m:r>
                      <a:rPr lang="cs-CZ" sz="3600" b="0" i="1" smtClean="0">
                        <a:latin typeface="Cambria Math"/>
                      </a:rPr>
                      <m:t>=1,5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</m:t>
                    </m:r>
                    <m:r>
                      <a:rPr lang="cs-CZ" sz="3600" b="0" i="1" smtClean="0">
                        <a:latin typeface="Cambria Math"/>
                      </a:rPr>
                      <m:t>𝑙</m:t>
                    </m:r>
                    <m:r>
                      <a:rPr lang="cs-CZ" sz="3600" b="0" i="1" smtClean="0">
                        <a:latin typeface="Cambria Math"/>
                      </a:rPr>
                      <m:t>=25 </m:t>
                    </m:r>
                    <m:r>
                      <a:rPr lang="cs-CZ" sz="3600" b="0" i="1" smtClean="0">
                        <a:latin typeface="Cambria Math"/>
                      </a:rPr>
                      <m:t>𝑚𝑚</m:t>
                    </m:r>
                    <m:r>
                      <a:rPr lang="cs-CZ" sz="3600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sz="3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3600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sz="3600" b="0" i="1" smtClean="0">
                            <a:latin typeface="Cambria Math"/>
                          </a:rPr>
                          <m:t>𝑙</m:t>
                        </m:r>
                      </m:sub>
                    </m:sSub>
                    <m:r>
                      <a:rPr lang="cs-CZ" sz="3600" b="0" i="1" smtClean="0">
                        <a:latin typeface="Cambria Math"/>
                      </a:rPr>
                      <m:t>=5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95536" y="476672"/>
                <a:ext cx="8640960" cy="1143000"/>
              </a:xfrm>
              <a:blipFill rotWithShape="1">
                <a:blip r:embed="rId2"/>
                <a:stretch>
                  <a:fillRect l="-2188" t="-34043" b="-1968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132856"/>
                <a:ext cx="8229600" cy="3993307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=2∙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𝑙</m:t>
                          </m:r>
                        </m:e>
                      </m:d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=2∙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1,5+2,5</m:t>
                          </m:r>
                        </m:e>
                      </m:d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𝑜</m:t>
                      </m:r>
                      <m:r>
                        <a:rPr lang="cs-CZ" b="0" i="1" u="dbl" smtClean="0">
                          <a:latin typeface="Cambria Math"/>
                        </a:rPr>
                        <m:t>=8 </m:t>
                      </m:r>
                      <m:r>
                        <a:rPr lang="cs-CZ" b="0" i="1" u="dbl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u="dbl" dirty="0" smtClean="0"/>
              </a:p>
              <a:p>
                <a:pPr marL="0" indent="0">
                  <a:buNone/>
                </a:pPr>
                <a:endParaRPr lang="cs-CZ" u="dbl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𝑙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𝑙</m:t>
                          </m:r>
                        </m:sub>
                      </m:sSub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=2,5∙5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𝑆</m:t>
                      </m:r>
                      <m:r>
                        <a:rPr lang="cs-CZ" b="0" i="1" u="dbl" smtClean="0">
                          <a:latin typeface="Cambria Math"/>
                        </a:rPr>
                        <m:t>=12,5 </m:t>
                      </m:r>
                      <m:sSup>
                        <m:sSupPr>
                          <m:ctrlPr>
                            <a:rPr lang="cs-CZ" b="0" i="1" u="dbl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u="dbl" smtClean="0"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cs-CZ" b="0" i="1" u="dbl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132856"/>
                <a:ext cx="8229600" cy="3993307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ovéPole 3">
            <a:hlinkClick r:id="rId4" action="ppaction://hlinksldjump"/>
          </p:cNvPr>
          <p:cNvSpPr txBox="1"/>
          <p:nvPr/>
        </p:nvSpPr>
        <p:spPr>
          <a:xfrm>
            <a:off x="4283968" y="6191726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823439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3: Vypočítej obvod kosočtverce ABCD, je-li dáno: </a:t>
                </a: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𝑆</m:t>
                    </m:r>
                    <m:r>
                      <a:rPr lang="cs-CZ" sz="3600" b="0" i="1" smtClean="0">
                        <a:latin typeface="Cambria Math"/>
                      </a:rPr>
                      <m:t>=0,132</m:t>
                    </m:r>
                    <m:sSup>
                      <m:sSupPr>
                        <m:ctrlPr>
                          <a:rPr lang="cs-CZ" sz="36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3600" b="0" i="1" smtClean="0">
                            <a:latin typeface="Cambria Math"/>
                          </a:rPr>
                          <m:t> </m:t>
                        </m:r>
                        <m:r>
                          <a:rPr lang="cs-CZ" sz="3600" b="0" i="1" smtClean="0">
                            <a:latin typeface="Cambria Math"/>
                          </a:rPr>
                          <m:t>𝑑𝑚</m:t>
                        </m:r>
                      </m:e>
                      <m:sup>
                        <m:r>
                          <a:rPr lang="cs-CZ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r>
                      <a:rPr lang="cs-CZ" sz="3600" b="0" i="1" smtClean="0">
                        <a:latin typeface="Cambria Math"/>
                      </a:rPr>
                      <m:t>𝑣</m:t>
                    </m:r>
                    <m:r>
                      <a:rPr lang="cs-CZ" sz="3600" b="0" i="1" smtClean="0">
                        <a:latin typeface="Cambria Math"/>
                      </a:rPr>
                      <m:t>=3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222" t="-10106" b="-2234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𝑣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13,2=</m:t>
                      </m:r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∙3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</a:rPr>
                        <m:t>=13,2 :3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</a:rPr>
                        <m:t>=4,4 </m:t>
                      </m:r>
                      <m:r>
                        <a:rPr lang="cs-CZ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=4∙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=4∙4,4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𝑜</m:t>
                      </m:r>
                      <m:r>
                        <a:rPr lang="cs-CZ" b="0" i="1" u="dbl" smtClean="0">
                          <a:latin typeface="Cambria Math"/>
                        </a:rPr>
                        <m:t>=17,6 </m:t>
                      </m:r>
                      <m:r>
                        <a:rPr lang="cs-CZ" b="0" i="1" u="dbl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ovéPole 3">
            <a:hlinkClick r:id="rId4" action="ppaction://hlinksldjump"/>
          </p:cNvPr>
          <p:cNvSpPr txBox="1"/>
          <p:nvPr/>
        </p:nvSpPr>
        <p:spPr>
          <a:xfrm>
            <a:off x="4283968" y="6191726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810608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274638"/>
                <a:ext cx="8435280" cy="11430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4: Vypočítej obsah kosodélníku RSTU, je-li dáno: </a:t>
                </a: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𝑟</m:t>
                    </m:r>
                    <m:r>
                      <a:rPr lang="cs-CZ" sz="3600" b="0" i="1" smtClean="0">
                        <a:latin typeface="Cambria Math"/>
                      </a:rPr>
                      <m:t>=5,6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sz="3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3600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sz="3600" b="0" i="1" smtClean="0">
                            <a:latin typeface="Cambria Math"/>
                          </a:rPr>
                          <m:t>𝑠</m:t>
                        </m:r>
                      </m:sub>
                    </m:sSub>
                    <m:r>
                      <a:rPr lang="cs-CZ" sz="3600" b="0" i="1" smtClean="0">
                        <a:latin typeface="Cambria Math"/>
                      </a:rPr>
                      <m:t>=2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r>
                      <a:rPr lang="cs-CZ" sz="3600" b="0" i="1" smtClean="0">
                        <a:latin typeface="Cambria Math"/>
                      </a:rPr>
                      <m:t>𝑜</m:t>
                    </m:r>
                    <m:r>
                      <a:rPr lang="cs-CZ" sz="3600" b="0" i="1" smtClean="0">
                        <a:latin typeface="Cambria Math"/>
                      </a:rPr>
                      <m:t>=1,4 </m:t>
                    </m:r>
                    <m:r>
                      <a:rPr lang="cs-CZ" sz="3600" b="0" i="1" smtClean="0">
                        <a:latin typeface="Cambria Math"/>
                      </a:rPr>
                      <m:t>𝑑𝑚</m:t>
                    </m:r>
                    <m:r>
                      <a:rPr lang="cs-CZ" sz="3600" b="0" i="0" smtClean="0">
                        <a:latin typeface="Cambria Math"/>
                      </a:rPr>
                      <m:t>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274638"/>
                <a:ext cx="8435280" cy="1143000"/>
              </a:xfrm>
              <a:blipFill rotWithShape="1">
                <a:blip r:embed="rId2"/>
                <a:stretch>
                  <a:fillRect l="-2168" t="-10106" r="-3324" b="-2180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𝑜</m:t>
                      </m:r>
                      <m:r>
                        <a:rPr lang="cs-CZ" b="0" i="1" smtClean="0">
                          <a:latin typeface="Cambria Math"/>
                        </a:rPr>
                        <m:t>=2∙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</m:d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14=2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+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𝑠</m:t>
                          </m:r>
                        </m:e>
                      </m:d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𝑟</m:t>
                      </m:r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r>
                        <a:rPr lang="cs-CZ" b="0" i="1" smtClean="0">
                          <a:latin typeface="Cambria Math"/>
                        </a:rPr>
                        <m:t>𝑠</m:t>
                      </m:r>
                      <m:r>
                        <a:rPr lang="cs-CZ" b="0" i="1" smtClean="0">
                          <a:latin typeface="Cambria Math"/>
                        </a:rPr>
                        <m:t>=7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𝑠</m:t>
                      </m:r>
                      <m:r>
                        <a:rPr lang="cs-CZ" b="0" i="1" smtClean="0">
                          <a:latin typeface="Cambria Math"/>
                        </a:rPr>
                        <m:t>=1,4 </m:t>
                      </m:r>
                      <m:r>
                        <a:rPr lang="cs-CZ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sub>
                      </m:sSub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=1,4∙2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𝑆</m:t>
                      </m:r>
                      <m:r>
                        <a:rPr lang="cs-CZ" b="0" i="1" u="dbl" smtClean="0">
                          <a:latin typeface="Cambria Math"/>
                        </a:rPr>
                        <m:t>=2,8 </m:t>
                      </m:r>
                      <m:sSup>
                        <m:sSupPr>
                          <m:ctrlPr>
                            <a:rPr lang="cs-CZ" b="0" i="1" u="dbl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u="dbl" smtClean="0"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cs-CZ" b="0" i="1" u="dbl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ovéPole 3">
            <a:hlinkClick r:id="rId4" action="ppaction://hlinksldjump"/>
          </p:cNvPr>
          <p:cNvSpPr txBox="1"/>
          <p:nvPr/>
        </p:nvSpPr>
        <p:spPr>
          <a:xfrm>
            <a:off x="4283968" y="6191726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947031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Volný tvar 32"/>
          <p:cNvSpPr/>
          <p:nvPr/>
        </p:nvSpPr>
        <p:spPr>
          <a:xfrm>
            <a:off x="1025236" y="2608886"/>
            <a:ext cx="2978728" cy="2988350"/>
          </a:xfrm>
          <a:custGeom>
            <a:avLst/>
            <a:gdLst>
              <a:gd name="connsiteX0" fmla="*/ 0 w 2978728"/>
              <a:gd name="connsiteY0" fmla="*/ 0 h 2978727"/>
              <a:gd name="connsiteX1" fmla="*/ 13855 w 2978728"/>
              <a:gd name="connsiteY1" fmla="*/ 2978727 h 2978727"/>
              <a:gd name="connsiteX2" fmla="*/ 2978728 w 2978728"/>
              <a:gd name="connsiteY2" fmla="*/ 13855 h 2978727"/>
              <a:gd name="connsiteX3" fmla="*/ 0 w 2978728"/>
              <a:gd name="connsiteY3" fmla="*/ 0 h 2978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78728" h="2978727">
                <a:moveTo>
                  <a:pt x="0" y="0"/>
                </a:moveTo>
                <a:cubicBezTo>
                  <a:pt x="4618" y="992909"/>
                  <a:pt x="9237" y="1985818"/>
                  <a:pt x="13855" y="2978727"/>
                </a:cubicBezTo>
                <a:lnTo>
                  <a:pt x="2978728" y="1385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5: Vypočítej obsah čtverce ABCD, je-li dáno: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36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𝐴𝐶</m:t>
                        </m:r>
                      </m:e>
                    </m:d>
                    <m:r>
                      <a:rPr lang="cs-CZ" sz="3600" b="0" i="1" smtClean="0">
                        <a:latin typeface="Cambria Math"/>
                      </a:rPr>
                      <m:t>=3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222" t="-10106" b="-2180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obsah 4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=2∙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3∙1,5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𝑆</m:t>
                      </m:r>
                      <m:r>
                        <a:rPr lang="cs-CZ" b="0" i="1" u="dbl" smtClean="0">
                          <a:latin typeface="Cambria Math"/>
                        </a:rPr>
                        <m:t>=4,5 </m:t>
                      </m:r>
                      <m:sSup>
                        <m:sSupPr>
                          <m:ctrlPr>
                            <a:rPr lang="cs-CZ" b="0" i="1" u="dbl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u="dbl" smtClean="0"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cs-CZ" b="0" i="1" u="dbl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u="dbl" dirty="0" smtClean="0"/>
              </a:p>
              <a:p>
                <a:pPr marL="0" indent="0">
                  <a:buNone/>
                </a:pPr>
                <a:endParaRPr lang="cs-CZ" u="dbl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bdélník 5"/>
          <p:cNvSpPr/>
          <p:nvPr/>
        </p:nvSpPr>
        <p:spPr>
          <a:xfrm>
            <a:off x="1043608" y="2608886"/>
            <a:ext cx="2952328" cy="2952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755576" y="5561214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995936" y="5561214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B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3918656" y="2130457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69954" y="2130457"/>
            <a:ext cx="405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</a:t>
            </a:r>
            <a:endParaRPr lang="cs-CZ" sz="2800" dirty="0"/>
          </a:p>
        </p:txBody>
      </p:sp>
      <p:cxnSp>
        <p:nvCxnSpPr>
          <p:cNvPr id="12" name="Přímá spojnice 11"/>
          <p:cNvCxnSpPr/>
          <p:nvPr/>
        </p:nvCxnSpPr>
        <p:spPr>
          <a:xfrm flipV="1">
            <a:off x="1043608" y="2636912"/>
            <a:ext cx="2952328" cy="29523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3128735" y="3200414"/>
            <a:ext cx="888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3 cm</a:t>
            </a:r>
            <a:endParaRPr lang="cs-CZ" sz="2800" dirty="0"/>
          </a:p>
        </p:txBody>
      </p:sp>
      <p:cxnSp>
        <p:nvCxnSpPr>
          <p:cNvPr id="17" name="Přímá spojnice 16"/>
          <p:cNvCxnSpPr/>
          <p:nvPr/>
        </p:nvCxnSpPr>
        <p:spPr>
          <a:xfrm>
            <a:off x="1043608" y="2636912"/>
            <a:ext cx="2952328" cy="29523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blouk 18"/>
          <p:cNvSpPr/>
          <p:nvPr/>
        </p:nvSpPr>
        <p:spPr>
          <a:xfrm rot="18994341">
            <a:off x="2076485" y="3655876"/>
            <a:ext cx="914400" cy="91440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2353988" y="3200414"/>
            <a:ext cx="3593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dirty="0" smtClean="0"/>
              <a:t>.</a:t>
            </a:r>
            <a:endParaRPr lang="cs-CZ" sz="5400" dirty="0"/>
          </a:p>
        </p:txBody>
      </p:sp>
      <p:cxnSp>
        <p:nvCxnSpPr>
          <p:cNvPr id="25" name="Přímá spojnice 24"/>
          <p:cNvCxnSpPr/>
          <p:nvPr/>
        </p:nvCxnSpPr>
        <p:spPr>
          <a:xfrm>
            <a:off x="1043608" y="2653677"/>
            <a:ext cx="1490077" cy="147006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/>
          <p:cNvCxnSpPr/>
          <p:nvPr/>
        </p:nvCxnSpPr>
        <p:spPr>
          <a:xfrm flipV="1">
            <a:off x="1022791" y="2618509"/>
            <a:ext cx="2973145" cy="297872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ovéPole 31"/>
          <p:cNvSpPr txBox="1"/>
          <p:nvPr/>
        </p:nvSpPr>
        <p:spPr>
          <a:xfrm>
            <a:off x="1383134" y="2677194"/>
            <a:ext cx="11608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1,5 cm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35" name="TextovéPole 34">
            <a:hlinkClick r:id="rId4" action="ppaction://hlinksldjump"/>
          </p:cNvPr>
          <p:cNvSpPr txBox="1"/>
          <p:nvPr/>
        </p:nvSpPr>
        <p:spPr>
          <a:xfrm>
            <a:off x="4283968" y="6191726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271849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5" grpId="0" build="p"/>
      <p:bldP spid="6" grpId="0" animBg="1"/>
      <p:bldP spid="7" grpId="0"/>
      <p:bldP spid="8" grpId="0"/>
      <p:bldP spid="9" grpId="0"/>
      <p:bldP spid="10" grpId="0"/>
      <p:bldP spid="15" grpId="0"/>
      <p:bldP spid="19" grpId="0" animBg="1"/>
      <p:bldP spid="20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>
              <a:xfrm>
                <a:off x="467544" y="548680"/>
                <a:ext cx="8229600" cy="11430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6: Vypočítej obsah a obvod obdélníku ABCD, je-li dáno: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3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3600" b="0" i="1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𝐵𝐶𝑆</m:t>
                        </m:r>
                      </m:sub>
                    </m:sSub>
                    <m:r>
                      <a:rPr lang="cs-CZ" sz="3600" b="0" i="1" smtClean="0">
                        <a:latin typeface="Cambria Math"/>
                      </a:rPr>
                      <m:t>=6 </m:t>
                    </m:r>
                    <m:sSup>
                      <m:sSupPr>
                        <m:ctrlPr>
                          <a:rPr lang="cs-CZ" sz="36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3600" b="0" i="1" smtClean="0"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cs-CZ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3600" b="0" i="1" smtClean="0">
                        <a:latin typeface="Cambria Math"/>
                      </a:rPr>
                      <m:t>.</m:t>
                    </m:r>
                  </m:oMath>
                </a14:m>
                <a:r>
                  <a:rPr lang="cs-CZ" sz="3600" dirty="0" smtClean="0"/>
                  <a:t> S je střed obdélníku.</a:t>
                </a:r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67544" y="548680"/>
                <a:ext cx="8229600" cy="1143000"/>
              </a:xfrm>
              <a:blipFill rotWithShape="1">
                <a:blip r:embed="rId2"/>
                <a:stretch>
                  <a:fillRect l="-2296" t="-34043" r="-1852" b="-4574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060848"/>
            <a:ext cx="4038600" cy="4065315"/>
          </a:xfrm>
        </p:spPr>
        <p:txBody>
          <a:bodyPr/>
          <a:lstStyle/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8200" y="2060848"/>
                <a:ext cx="4038600" cy="4065315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𝑆</m:t>
                      </m:r>
                      <m:r>
                        <a:rPr lang="cs-CZ" b="0" i="1" smtClean="0">
                          <a:latin typeface="Cambria Math"/>
                        </a:rPr>
                        <m:t>=8∙3</m:t>
                      </m:r>
                    </m:oMath>
                  </m:oMathPara>
                </a14:m>
                <a:endParaRPr lang="cs-CZ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𝑆</m:t>
                      </m:r>
                      <m:r>
                        <a:rPr lang="cs-CZ" b="0" i="1" u="dbl" smtClean="0">
                          <a:latin typeface="Cambria Math"/>
                        </a:rPr>
                        <m:t>=24 </m:t>
                      </m:r>
                      <m:sSup>
                        <m:sSupPr>
                          <m:ctrlPr>
                            <a:rPr lang="cs-CZ" b="0" i="1" u="dbl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u="dbl" smtClean="0"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cs-CZ" b="0" i="1" u="dbl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8200" y="2060848"/>
                <a:ext cx="4038600" cy="4065315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bdélník 4"/>
          <p:cNvSpPr/>
          <p:nvPr/>
        </p:nvSpPr>
        <p:spPr>
          <a:xfrm>
            <a:off x="971599" y="3573016"/>
            <a:ext cx="3181159" cy="166400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SS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578544" y="5228689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772527" y="5228689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B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708305" y="3049796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565720" y="3081847"/>
            <a:ext cx="405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</a:t>
            </a:r>
            <a:endParaRPr lang="cs-CZ" sz="2800" dirty="0"/>
          </a:p>
        </p:txBody>
      </p:sp>
      <p:cxnSp>
        <p:nvCxnSpPr>
          <p:cNvPr id="11" name="Přímá spojnice 10"/>
          <p:cNvCxnSpPr/>
          <p:nvPr/>
        </p:nvCxnSpPr>
        <p:spPr>
          <a:xfrm>
            <a:off x="971600" y="3573016"/>
            <a:ext cx="3181159" cy="16640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 flipH="1">
            <a:off x="971600" y="3573016"/>
            <a:ext cx="3181159" cy="16556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165064" y="3867791"/>
            <a:ext cx="349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S</a:t>
            </a:r>
            <a:endParaRPr lang="cs-CZ" sz="2800" dirty="0"/>
          </a:p>
        </p:txBody>
      </p:sp>
      <p:sp>
        <p:nvSpPr>
          <p:cNvPr id="17" name="Volný tvar 16"/>
          <p:cNvSpPr/>
          <p:nvPr/>
        </p:nvSpPr>
        <p:spPr>
          <a:xfrm>
            <a:off x="2562179" y="3573015"/>
            <a:ext cx="1590579" cy="1655673"/>
          </a:xfrm>
          <a:custGeom>
            <a:avLst/>
            <a:gdLst>
              <a:gd name="connsiteX0" fmla="*/ 1371600 w 1385455"/>
              <a:gd name="connsiteY0" fmla="*/ 0 h 1676400"/>
              <a:gd name="connsiteX1" fmla="*/ 0 w 1385455"/>
              <a:gd name="connsiteY1" fmla="*/ 858982 h 1676400"/>
              <a:gd name="connsiteX2" fmla="*/ 0 w 1385455"/>
              <a:gd name="connsiteY2" fmla="*/ 858982 h 1676400"/>
              <a:gd name="connsiteX3" fmla="*/ 1385455 w 1385455"/>
              <a:gd name="connsiteY3" fmla="*/ 1676400 h 1676400"/>
              <a:gd name="connsiteX4" fmla="*/ 1385455 w 1385455"/>
              <a:gd name="connsiteY4" fmla="*/ 1676400 h 1676400"/>
              <a:gd name="connsiteX5" fmla="*/ 1371600 w 1385455"/>
              <a:gd name="connsiteY5" fmla="*/ 0 h 167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85455" h="1676400">
                <a:moveTo>
                  <a:pt x="1371600" y="0"/>
                </a:moveTo>
                <a:lnTo>
                  <a:pt x="0" y="858982"/>
                </a:lnTo>
                <a:lnTo>
                  <a:pt x="0" y="858982"/>
                </a:lnTo>
                <a:lnTo>
                  <a:pt x="1385455" y="1676400"/>
                </a:lnTo>
                <a:lnTo>
                  <a:pt x="1385455" y="1676400"/>
                </a:lnTo>
                <a:lnTo>
                  <a:pt x="1371600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1" name="Přímá spojnice 30"/>
          <p:cNvCxnSpPr>
            <a:endCxn id="5" idx="2"/>
          </p:cNvCxnSpPr>
          <p:nvPr/>
        </p:nvCxnSpPr>
        <p:spPr>
          <a:xfrm>
            <a:off x="2562179" y="3560618"/>
            <a:ext cx="0" cy="1676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ovéPole 31"/>
              <p:cNvSpPr txBox="1"/>
              <p:nvPr/>
            </p:nvSpPr>
            <p:spPr>
              <a:xfrm>
                <a:off x="3155545" y="3925733"/>
                <a:ext cx="92871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3 </m:t>
                      </m:r>
                      <m:sSup>
                        <m:sSupPr>
                          <m:ctrlP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cs-CZ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2" name="TextovéPole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5545" y="3925733"/>
                <a:ext cx="928719" cy="523220"/>
              </a:xfrm>
              <a:prstGeom prst="rect">
                <a:avLst/>
              </a:prstGeom>
              <a:blipFill rotWithShape="1">
                <a:blip r:embed="rId4"/>
                <a:stretch>
                  <a:fillRect r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Volný tvar 38"/>
          <p:cNvSpPr/>
          <p:nvPr/>
        </p:nvSpPr>
        <p:spPr>
          <a:xfrm>
            <a:off x="2563091" y="3574473"/>
            <a:ext cx="1579418" cy="831272"/>
          </a:xfrm>
          <a:custGeom>
            <a:avLst/>
            <a:gdLst>
              <a:gd name="connsiteX0" fmla="*/ 0 w 1579418"/>
              <a:gd name="connsiteY0" fmla="*/ 831272 h 831272"/>
              <a:gd name="connsiteX1" fmla="*/ 1579418 w 1579418"/>
              <a:gd name="connsiteY1" fmla="*/ 831272 h 831272"/>
              <a:gd name="connsiteX2" fmla="*/ 1579418 w 1579418"/>
              <a:gd name="connsiteY2" fmla="*/ 0 h 831272"/>
              <a:gd name="connsiteX3" fmla="*/ 0 w 1579418"/>
              <a:gd name="connsiteY3" fmla="*/ 831272 h 831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9418" h="831272">
                <a:moveTo>
                  <a:pt x="0" y="831272"/>
                </a:moveTo>
                <a:lnTo>
                  <a:pt x="1579418" y="831272"/>
                </a:lnTo>
                <a:lnTo>
                  <a:pt x="1579418" y="0"/>
                </a:lnTo>
                <a:lnTo>
                  <a:pt x="0" y="831272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1" name="Přímá spojnice 40"/>
          <p:cNvCxnSpPr>
            <a:stCxn id="39" idx="0"/>
            <a:endCxn id="5" idx="1"/>
          </p:cNvCxnSpPr>
          <p:nvPr/>
        </p:nvCxnSpPr>
        <p:spPr>
          <a:xfrm flipH="1" flipV="1">
            <a:off x="971599" y="4405017"/>
            <a:ext cx="1591492" cy="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ovéPole 41">
            <a:hlinkClick r:id="rId5" action="ppaction://hlinksldjump"/>
          </p:cNvPr>
          <p:cNvSpPr txBox="1"/>
          <p:nvPr/>
        </p:nvSpPr>
        <p:spPr>
          <a:xfrm>
            <a:off x="4283968" y="6191726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513438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6" grpId="0"/>
      <p:bldP spid="7" grpId="0"/>
      <p:bldP spid="8" grpId="0"/>
      <p:bldP spid="9" grpId="0"/>
      <p:bldP spid="16" grpId="0"/>
      <p:bldP spid="17" grpId="0" animBg="1"/>
      <p:bldP spid="32" grpId="0"/>
      <p:bldP spid="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Volný tvar 34"/>
          <p:cNvSpPr/>
          <p:nvPr/>
        </p:nvSpPr>
        <p:spPr>
          <a:xfrm>
            <a:off x="4267200" y="5430982"/>
            <a:ext cx="1967345" cy="955963"/>
          </a:xfrm>
          <a:custGeom>
            <a:avLst/>
            <a:gdLst>
              <a:gd name="connsiteX0" fmla="*/ 0 w 1967345"/>
              <a:gd name="connsiteY0" fmla="*/ 0 h 955963"/>
              <a:gd name="connsiteX1" fmla="*/ 1967345 w 1967345"/>
              <a:gd name="connsiteY1" fmla="*/ 0 h 955963"/>
              <a:gd name="connsiteX2" fmla="*/ 997527 w 1967345"/>
              <a:gd name="connsiteY2" fmla="*/ 955963 h 955963"/>
              <a:gd name="connsiteX3" fmla="*/ 0 w 1967345"/>
              <a:gd name="connsiteY3" fmla="*/ 0 h 955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7345" h="955963">
                <a:moveTo>
                  <a:pt x="0" y="0"/>
                </a:moveTo>
                <a:lnTo>
                  <a:pt x="1967345" y="0"/>
                </a:lnTo>
                <a:lnTo>
                  <a:pt x="997527" y="955963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Volný tvar 33"/>
          <p:cNvSpPr/>
          <p:nvPr/>
        </p:nvSpPr>
        <p:spPr>
          <a:xfrm>
            <a:off x="3768436" y="4003964"/>
            <a:ext cx="1967346" cy="955963"/>
          </a:xfrm>
          <a:custGeom>
            <a:avLst/>
            <a:gdLst>
              <a:gd name="connsiteX0" fmla="*/ 0 w 1967346"/>
              <a:gd name="connsiteY0" fmla="*/ 928254 h 955963"/>
              <a:gd name="connsiteX1" fmla="*/ 1967346 w 1967346"/>
              <a:gd name="connsiteY1" fmla="*/ 955963 h 955963"/>
              <a:gd name="connsiteX2" fmla="*/ 983673 w 1967346"/>
              <a:gd name="connsiteY2" fmla="*/ 0 h 955963"/>
              <a:gd name="connsiteX3" fmla="*/ 0 w 1967346"/>
              <a:gd name="connsiteY3" fmla="*/ 928254 h 955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7346" h="955963">
                <a:moveTo>
                  <a:pt x="0" y="928254"/>
                </a:moveTo>
                <a:lnTo>
                  <a:pt x="1967346" y="955963"/>
                </a:lnTo>
                <a:lnTo>
                  <a:pt x="983673" y="0"/>
                </a:lnTo>
                <a:lnTo>
                  <a:pt x="0" y="928254"/>
                </a:lnTo>
                <a:close/>
              </a:path>
            </a:pathLst>
          </a:cu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600" dirty="0" smtClean="0"/>
              <a:t>Př. 7: Urči obsahy rovnoběžníků ve čtvercové síti. Délka strany čtverce je 1 cm.</a:t>
            </a:r>
            <a:endParaRPr lang="cs-CZ" sz="3600" dirty="0"/>
          </a:p>
        </p:txBody>
      </p:sp>
      <p:graphicFrame>
        <p:nvGraphicFramePr>
          <p:cNvPr id="8" name="Zástupný symbol pro obsah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9726538"/>
              </p:ext>
            </p:extLst>
          </p:nvPr>
        </p:nvGraphicFramePr>
        <p:xfrm>
          <a:off x="827584" y="1628800"/>
          <a:ext cx="7359705" cy="47525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0647"/>
                <a:gridCol w="490647"/>
                <a:gridCol w="490647"/>
                <a:gridCol w="490647"/>
                <a:gridCol w="490647"/>
                <a:gridCol w="490647"/>
                <a:gridCol w="490647"/>
                <a:gridCol w="490647"/>
                <a:gridCol w="490647"/>
                <a:gridCol w="490647"/>
                <a:gridCol w="490647"/>
                <a:gridCol w="490647"/>
                <a:gridCol w="490647"/>
                <a:gridCol w="490647"/>
                <a:gridCol w="490647"/>
              </a:tblGrid>
              <a:tr h="475253"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5253"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5253"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5253"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5253"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5253"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5253"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5253"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5253"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5253"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L="101206" marR="101206" marT="50603" marB="506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Volný tvar 8"/>
          <p:cNvSpPr/>
          <p:nvPr/>
        </p:nvSpPr>
        <p:spPr>
          <a:xfrm>
            <a:off x="831273" y="1634836"/>
            <a:ext cx="1967345" cy="955964"/>
          </a:xfrm>
          <a:custGeom>
            <a:avLst/>
            <a:gdLst>
              <a:gd name="connsiteX0" fmla="*/ 0 w 1967345"/>
              <a:gd name="connsiteY0" fmla="*/ 942109 h 955964"/>
              <a:gd name="connsiteX1" fmla="*/ 997527 w 1967345"/>
              <a:gd name="connsiteY1" fmla="*/ 0 h 955964"/>
              <a:gd name="connsiteX2" fmla="*/ 1967345 w 1967345"/>
              <a:gd name="connsiteY2" fmla="*/ 13855 h 955964"/>
              <a:gd name="connsiteX3" fmla="*/ 983672 w 1967345"/>
              <a:gd name="connsiteY3" fmla="*/ 955964 h 955964"/>
              <a:gd name="connsiteX4" fmla="*/ 0 w 1967345"/>
              <a:gd name="connsiteY4" fmla="*/ 942109 h 95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7345" h="955964">
                <a:moveTo>
                  <a:pt x="0" y="942109"/>
                </a:moveTo>
                <a:lnTo>
                  <a:pt x="997527" y="0"/>
                </a:lnTo>
                <a:lnTo>
                  <a:pt x="1967345" y="13855"/>
                </a:lnTo>
                <a:lnTo>
                  <a:pt x="983672" y="955964"/>
                </a:lnTo>
                <a:lnTo>
                  <a:pt x="0" y="942109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3768436" y="1634836"/>
            <a:ext cx="983673" cy="942109"/>
          </a:xfrm>
          <a:custGeom>
            <a:avLst/>
            <a:gdLst>
              <a:gd name="connsiteX0" fmla="*/ 498764 w 983673"/>
              <a:gd name="connsiteY0" fmla="*/ 0 h 942109"/>
              <a:gd name="connsiteX1" fmla="*/ 0 w 983673"/>
              <a:gd name="connsiteY1" fmla="*/ 484909 h 942109"/>
              <a:gd name="connsiteX2" fmla="*/ 498764 w 983673"/>
              <a:gd name="connsiteY2" fmla="*/ 942109 h 942109"/>
              <a:gd name="connsiteX3" fmla="*/ 983673 w 983673"/>
              <a:gd name="connsiteY3" fmla="*/ 471055 h 942109"/>
              <a:gd name="connsiteX4" fmla="*/ 498764 w 983673"/>
              <a:gd name="connsiteY4" fmla="*/ 0 h 942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3673" h="942109">
                <a:moveTo>
                  <a:pt x="498764" y="0"/>
                </a:moveTo>
                <a:lnTo>
                  <a:pt x="0" y="484909"/>
                </a:lnTo>
                <a:lnTo>
                  <a:pt x="498764" y="942109"/>
                </a:lnTo>
                <a:lnTo>
                  <a:pt x="983673" y="471055"/>
                </a:lnTo>
                <a:lnTo>
                  <a:pt x="498764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olný tvar 10"/>
          <p:cNvSpPr/>
          <p:nvPr/>
        </p:nvSpPr>
        <p:spPr>
          <a:xfrm>
            <a:off x="5735782" y="1634836"/>
            <a:ext cx="1967345" cy="2854037"/>
          </a:xfrm>
          <a:custGeom>
            <a:avLst/>
            <a:gdLst>
              <a:gd name="connsiteX0" fmla="*/ 0 w 1967345"/>
              <a:gd name="connsiteY0" fmla="*/ 1399309 h 2854037"/>
              <a:gd name="connsiteX1" fmla="*/ 484909 w 1967345"/>
              <a:gd name="connsiteY1" fmla="*/ 0 h 2854037"/>
              <a:gd name="connsiteX2" fmla="*/ 1967345 w 1967345"/>
              <a:gd name="connsiteY2" fmla="*/ 1413164 h 2854037"/>
              <a:gd name="connsiteX3" fmla="*/ 1468582 w 1967345"/>
              <a:gd name="connsiteY3" fmla="*/ 2854037 h 2854037"/>
              <a:gd name="connsiteX4" fmla="*/ 0 w 1967345"/>
              <a:gd name="connsiteY4" fmla="*/ 1399309 h 2854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7345" h="2854037">
                <a:moveTo>
                  <a:pt x="0" y="1399309"/>
                </a:moveTo>
                <a:lnTo>
                  <a:pt x="484909" y="0"/>
                </a:lnTo>
                <a:lnTo>
                  <a:pt x="1967345" y="1413164"/>
                </a:lnTo>
                <a:lnTo>
                  <a:pt x="1468582" y="2854037"/>
                </a:lnTo>
                <a:lnTo>
                  <a:pt x="0" y="1399309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 11"/>
          <p:cNvSpPr/>
          <p:nvPr/>
        </p:nvSpPr>
        <p:spPr>
          <a:xfrm>
            <a:off x="817418" y="3048000"/>
            <a:ext cx="2479964" cy="1911927"/>
          </a:xfrm>
          <a:custGeom>
            <a:avLst/>
            <a:gdLst>
              <a:gd name="connsiteX0" fmla="*/ 2479964 w 2479964"/>
              <a:gd name="connsiteY0" fmla="*/ 471055 h 1911927"/>
              <a:gd name="connsiteX1" fmla="*/ 2479964 w 2479964"/>
              <a:gd name="connsiteY1" fmla="*/ 1911927 h 1911927"/>
              <a:gd name="connsiteX2" fmla="*/ 0 w 2479964"/>
              <a:gd name="connsiteY2" fmla="*/ 1427018 h 1911927"/>
              <a:gd name="connsiteX3" fmla="*/ 13855 w 2479964"/>
              <a:gd name="connsiteY3" fmla="*/ 0 h 1911927"/>
              <a:gd name="connsiteX4" fmla="*/ 2479964 w 2479964"/>
              <a:gd name="connsiteY4" fmla="*/ 471055 h 1911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9964" h="1911927">
                <a:moveTo>
                  <a:pt x="2479964" y="471055"/>
                </a:moveTo>
                <a:lnTo>
                  <a:pt x="2479964" y="1911927"/>
                </a:lnTo>
                <a:lnTo>
                  <a:pt x="0" y="1427018"/>
                </a:lnTo>
                <a:lnTo>
                  <a:pt x="13855" y="0"/>
                </a:lnTo>
                <a:lnTo>
                  <a:pt x="2479964" y="471055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Volný tvar 12"/>
          <p:cNvSpPr/>
          <p:nvPr/>
        </p:nvSpPr>
        <p:spPr>
          <a:xfrm>
            <a:off x="3768436" y="3990109"/>
            <a:ext cx="2466109" cy="2396836"/>
          </a:xfrm>
          <a:custGeom>
            <a:avLst/>
            <a:gdLst>
              <a:gd name="connsiteX0" fmla="*/ 969819 w 2466109"/>
              <a:gd name="connsiteY0" fmla="*/ 0 h 2396836"/>
              <a:gd name="connsiteX1" fmla="*/ 0 w 2466109"/>
              <a:gd name="connsiteY1" fmla="*/ 969818 h 2396836"/>
              <a:gd name="connsiteX2" fmla="*/ 1468582 w 2466109"/>
              <a:gd name="connsiteY2" fmla="*/ 2396836 h 2396836"/>
              <a:gd name="connsiteX3" fmla="*/ 2466109 w 2466109"/>
              <a:gd name="connsiteY3" fmla="*/ 1440873 h 2396836"/>
              <a:gd name="connsiteX4" fmla="*/ 969819 w 2466109"/>
              <a:gd name="connsiteY4" fmla="*/ 0 h 2396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6109" h="2396836">
                <a:moveTo>
                  <a:pt x="969819" y="0"/>
                </a:moveTo>
                <a:lnTo>
                  <a:pt x="0" y="969818"/>
                </a:lnTo>
                <a:lnTo>
                  <a:pt x="1468582" y="2396836"/>
                </a:lnTo>
                <a:lnTo>
                  <a:pt x="2466109" y="1440873"/>
                </a:lnTo>
                <a:lnTo>
                  <a:pt x="969819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Volný tvar 14"/>
          <p:cNvSpPr/>
          <p:nvPr/>
        </p:nvSpPr>
        <p:spPr>
          <a:xfrm>
            <a:off x="6719455" y="4959927"/>
            <a:ext cx="1468581" cy="1427018"/>
          </a:xfrm>
          <a:custGeom>
            <a:avLst/>
            <a:gdLst>
              <a:gd name="connsiteX0" fmla="*/ 1468581 w 1468581"/>
              <a:gd name="connsiteY0" fmla="*/ 1413164 h 1427018"/>
              <a:gd name="connsiteX1" fmla="*/ 983672 w 1468581"/>
              <a:gd name="connsiteY1" fmla="*/ 1427018 h 1427018"/>
              <a:gd name="connsiteX2" fmla="*/ 0 w 1468581"/>
              <a:gd name="connsiteY2" fmla="*/ 0 h 1427018"/>
              <a:gd name="connsiteX3" fmla="*/ 484909 w 1468581"/>
              <a:gd name="connsiteY3" fmla="*/ 0 h 1427018"/>
              <a:gd name="connsiteX4" fmla="*/ 1468581 w 1468581"/>
              <a:gd name="connsiteY4" fmla="*/ 1413164 h 1427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8581" h="1427018">
                <a:moveTo>
                  <a:pt x="1468581" y="1413164"/>
                </a:moveTo>
                <a:lnTo>
                  <a:pt x="983672" y="1427018"/>
                </a:lnTo>
                <a:lnTo>
                  <a:pt x="0" y="0"/>
                </a:lnTo>
                <a:lnTo>
                  <a:pt x="484909" y="0"/>
                </a:lnTo>
                <a:lnTo>
                  <a:pt x="1468581" y="14131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7" name="Přímá spojnice 16"/>
          <p:cNvCxnSpPr>
            <a:stCxn id="9" idx="0"/>
            <a:endCxn id="9" idx="3"/>
          </p:cNvCxnSpPr>
          <p:nvPr/>
        </p:nvCxnSpPr>
        <p:spPr>
          <a:xfrm>
            <a:off x="831273" y="2576945"/>
            <a:ext cx="983672" cy="138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>
            <a:stCxn id="9" idx="2"/>
          </p:cNvCxnSpPr>
          <p:nvPr/>
        </p:nvCxnSpPr>
        <p:spPr>
          <a:xfrm>
            <a:off x="2798618" y="1648691"/>
            <a:ext cx="0" cy="92825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>
            <a:stCxn id="10" idx="1"/>
            <a:endCxn id="10" idx="3"/>
          </p:cNvCxnSpPr>
          <p:nvPr/>
        </p:nvCxnSpPr>
        <p:spPr>
          <a:xfrm flipV="1">
            <a:off x="3768436" y="2105891"/>
            <a:ext cx="983673" cy="1385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/>
          <p:cNvCxnSpPr>
            <a:stCxn id="10" idx="0"/>
          </p:cNvCxnSpPr>
          <p:nvPr/>
        </p:nvCxnSpPr>
        <p:spPr>
          <a:xfrm flipH="1">
            <a:off x="4260272" y="1634836"/>
            <a:ext cx="6928" cy="4710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/>
          <p:cNvCxnSpPr>
            <a:stCxn id="11" idx="0"/>
            <a:endCxn id="11" idx="2"/>
          </p:cNvCxnSpPr>
          <p:nvPr/>
        </p:nvCxnSpPr>
        <p:spPr>
          <a:xfrm>
            <a:off x="5735782" y="3034145"/>
            <a:ext cx="1967345" cy="138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/>
          <p:cNvCxnSpPr/>
          <p:nvPr/>
        </p:nvCxnSpPr>
        <p:spPr>
          <a:xfrm>
            <a:off x="6234545" y="1634836"/>
            <a:ext cx="0" cy="14270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/>
          <p:cNvCxnSpPr>
            <a:stCxn id="12" idx="3"/>
            <a:endCxn id="12" idx="2"/>
          </p:cNvCxnSpPr>
          <p:nvPr/>
        </p:nvCxnSpPr>
        <p:spPr>
          <a:xfrm flipH="1">
            <a:off x="817418" y="3048000"/>
            <a:ext cx="13855" cy="14270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nice 32"/>
          <p:cNvCxnSpPr>
            <a:endCxn id="12" idx="1"/>
          </p:cNvCxnSpPr>
          <p:nvPr/>
        </p:nvCxnSpPr>
        <p:spPr>
          <a:xfrm>
            <a:off x="817418" y="4959927"/>
            <a:ext cx="247996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nice 36"/>
          <p:cNvCxnSpPr>
            <a:stCxn id="15" idx="1"/>
            <a:endCxn id="15" idx="0"/>
          </p:cNvCxnSpPr>
          <p:nvPr/>
        </p:nvCxnSpPr>
        <p:spPr>
          <a:xfrm flipV="1">
            <a:off x="7703127" y="6373091"/>
            <a:ext cx="484909" cy="1385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>
            <a:stCxn id="15" idx="2"/>
          </p:cNvCxnSpPr>
          <p:nvPr/>
        </p:nvCxnSpPr>
        <p:spPr>
          <a:xfrm>
            <a:off x="6719455" y="4959927"/>
            <a:ext cx="0" cy="14270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ovéPole 39"/>
              <p:cNvSpPr txBox="1"/>
              <p:nvPr/>
            </p:nvSpPr>
            <p:spPr>
              <a:xfrm>
                <a:off x="1295547" y="2043979"/>
                <a:ext cx="1246303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𝟒</m:t>
                      </m:r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𝒄𝒎</m:t>
                          </m:r>
                        </m:e>
                        <m:sup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40" name="TextovéPole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547" y="2043979"/>
                <a:ext cx="1246303" cy="53296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ovéPole 40"/>
              <p:cNvSpPr txBox="1"/>
              <p:nvPr/>
            </p:nvSpPr>
            <p:spPr>
              <a:xfrm>
                <a:off x="1195072" y="3942052"/>
                <a:ext cx="1461106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𝟏𝟓</m:t>
                      </m:r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𝒄𝒎</m:t>
                          </m:r>
                        </m:e>
                        <m:sup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41" name="TextovéPole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5072" y="3942052"/>
                <a:ext cx="1461106" cy="53296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ovéPole 41"/>
              <p:cNvSpPr txBox="1"/>
              <p:nvPr/>
            </p:nvSpPr>
            <p:spPr>
              <a:xfrm>
                <a:off x="4267200" y="2576945"/>
                <a:ext cx="1246303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𝟐</m:t>
                      </m:r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𝒄𝒎</m:t>
                          </m:r>
                        </m:e>
                        <m:sup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42" name="TextovéPole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2576945"/>
                <a:ext cx="1246303" cy="53296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ovéPole 42"/>
              <p:cNvSpPr txBox="1"/>
              <p:nvPr/>
            </p:nvSpPr>
            <p:spPr>
              <a:xfrm>
                <a:off x="6156176" y="2550103"/>
                <a:ext cx="1461106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𝟏𝟐</m:t>
                      </m:r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𝒄𝒎</m:t>
                          </m:r>
                        </m:e>
                        <m:sup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43" name="TextovéPole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2550103"/>
                <a:ext cx="1461106" cy="53296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ovéPole 43"/>
              <p:cNvSpPr txBox="1"/>
              <p:nvPr/>
            </p:nvSpPr>
            <p:spPr>
              <a:xfrm>
                <a:off x="7669172" y="4922044"/>
                <a:ext cx="1246303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𝟑</m:t>
                      </m:r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𝒄𝒎</m:t>
                          </m:r>
                        </m:e>
                        <m:sup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44" name="TextovéPole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9172" y="4922044"/>
                <a:ext cx="1246303" cy="53296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ovéPole 44"/>
              <p:cNvSpPr txBox="1"/>
              <p:nvPr/>
            </p:nvSpPr>
            <p:spPr>
              <a:xfrm>
                <a:off x="4681216" y="4929405"/>
                <a:ext cx="1461106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𝟏𝟐</m:t>
                      </m:r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𝒄𝒎</m:t>
                          </m:r>
                        </m:e>
                        <m:sup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45" name="TextovéPole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1216" y="4929405"/>
                <a:ext cx="1461106" cy="53296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ovéPole 45">
            <a:hlinkClick r:id="rId8" action="ppaction://hlinksldjump"/>
          </p:cNvPr>
          <p:cNvSpPr txBox="1"/>
          <p:nvPr/>
        </p:nvSpPr>
        <p:spPr>
          <a:xfrm>
            <a:off x="4283968" y="6334780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120848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4" grpId="0" animBg="1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695</Words>
  <Application>Microsoft Office PowerPoint</Application>
  <PresentationFormat>Předvádění na obrazovce (4:3)</PresentationFormat>
  <Paragraphs>93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Obvod a obsah rovnoběžníku</vt:lpstr>
      <vt:lpstr>Obvod a obsah rovnoběžníku</vt:lpstr>
      <vt:lpstr>Př. 1: Vypočítej obvod a obsah kosočtverce ABCD, je-li dáno: a=2,5 cm, v=3 cm.</vt:lpstr>
      <vt:lpstr>Př. 2: Vypočítej obvod a obsah kosodélníku KLMN, je-li dáno: k=1,5 cm,l=25 mm,v_l=5 cm.</vt:lpstr>
      <vt:lpstr>Př. 3: Vypočítej obvod kosočtverce ABCD, je-li dáno: S=0,132〖 dm〗^2, v=3 cm.</vt:lpstr>
      <vt:lpstr>Př. 4: Vypočítej obsah kosodélníku RSTU, je-li dáno: r=5,6 cm, v_s=2 cm, o=1,4 dm.</vt:lpstr>
      <vt:lpstr>Př. 5: Vypočítej obsah čtverce ABCD, je-li dáno: |AC|=3 cm.</vt:lpstr>
      <vt:lpstr>Př. 6: Vypočítej obsah a obvod obdélníku ABCD, je-li dáno: S_∆BCS=6 〖cm〗^2. S je střed obdélníku.</vt:lpstr>
      <vt:lpstr>Př. 7: Urči obsahy rovnoběžníků ve čtvercové síti. Délka strany čtverce je 1 cm.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vzdělávacího materiálu</dc:title>
  <dc:creator>Uzivatel</dc:creator>
  <cp:lastModifiedBy>Uzivatel</cp:lastModifiedBy>
  <cp:revision>17</cp:revision>
  <dcterms:created xsi:type="dcterms:W3CDTF">2013-08-21T06:28:51Z</dcterms:created>
  <dcterms:modified xsi:type="dcterms:W3CDTF">2014-06-10T21:36:50Z</dcterms:modified>
</cp:coreProperties>
</file>