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58" r:id="rId4"/>
    <p:sldId id="259" r:id="rId5"/>
    <p:sldId id="260" r:id="rId6"/>
    <p:sldId id="264" r:id="rId7"/>
    <p:sldId id="261" r:id="rId8"/>
    <p:sldId id="26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6D1AA-BF8F-4785-951C-EFE5C432B53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F0D55-B488-4E68-87DC-C4038EEFE6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0113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6D1AA-BF8F-4785-951C-EFE5C432B53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F0D55-B488-4E68-87DC-C4038EEFE6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0782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6D1AA-BF8F-4785-951C-EFE5C432B53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F0D55-B488-4E68-87DC-C4038EEFE6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3895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6D1AA-BF8F-4785-951C-EFE5C432B53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F0D55-B488-4E68-87DC-C4038EEFE6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8005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6D1AA-BF8F-4785-951C-EFE5C432B53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F0D55-B488-4E68-87DC-C4038EEFE6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6826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6D1AA-BF8F-4785-951C-EFE5C432B53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F0D55-B488-4E68-87DC-C4038EEFE6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9984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6D1AA-BF8F-4785-951C-EFE5C432B53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F0D55-B488-4E68-87DC-C4038EEFE6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9800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6D1AA-BF8F-4785-951C-EFE5C432B53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F0D55-B488-4E68-87DC-C4038EEFE6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4579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6D1AA-BF8F-4785-951C-EFE5C432B53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F0D55-B488-4E68-87DC-C4038EEFE6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229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6D1AA-BF8F-4785-951C-EFE5C432B53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F0D55-B488-4E68-87DC-C4038EEFE6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2278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6D1AA-BF8F-4785-951C-EFE5C432B53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F0D55-B488-4E68-87DC-C4038EEFE6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3809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6D1AA-BF8F-4785-951C-EFE5C432B53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F0D55-B488-4E68-87DC-C4038EEFE6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3902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5" Type="http://schemas.openxmlformats.org/officeDocument/2006/relationships/slide" Target="slide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slide" Target="slide2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10" Type="http://schemas.openxmlformats.org/officeDocument/2006/relationships/slide" Target="slide2.xml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Obvod a obsah lichoběžníku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prstClr val="white"/>
                </a:solidFill>
              </a:rPr>
              <a:t>Gymn</a:t>
            </a:r>
            <a:r>
              <a:rPr lang="cs-CZ" sz="2400" dirty="0" err="1">
                <a:solidFill>
                  <a:prstClr val="white"/>
                </a:solidFill>
              </a:rPr>
              <a:t>ázium</a:t>
            </a:r>
            <a:r>
              <a:rPr lang="cs-CZ" sz="2400" dirty="0">
                <a:solidFill>
                  <a:prstClr val="white"/>
                </a:solidFill>
              </a:rPr>
              <a:t>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7265230"/>
              </p:ext>
            </p:extLst>
          </p:nvPr>
        </p:nvGraphicFramePr>
        <p:xfrm>
          <a:off x="738742" y="2273215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Planimetrie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1. 7. 2013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Příklady</a:t>
                      </a:r>
                      <a:r>
                        <a:rPr lang="cs-CZ" baseline="0" dirty="0" smtClean="0"/>
                        <a:t> na o</a:t>
                      </a:r>
                      <a:r>
                        <a:rPr lang="cs-CZ" dirty="0" smtClean="0"/>
                        <a:t>bvod </a:t>
                      </a:r>
                      <a:r>
                        <a:rPr lang="cs-CZ" dirty="0" smtClean="0"/>
                        <a:t>a obsah lichoběžníku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První snímek obsahuje zadání všech příkladů. Kliknutím na červenou šipku se dostaneme k řešení,</a:t>
                      </a:r>
                      <a:r>
                        <a:rPr lang="cs-CZ" baseline="0" dirty="0" smtClean="0"/>
                        <a:t> které je animováno, odkrývá se postupně po jednotlivých krocích. Pro návrat na přehled příkladů klikneme na odkaz zpět.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Rudolf </a:t>
                      </a:r>
                      <a:r>
                        <a:rPr lang="cs-CZ" dirty="0" err="1" smtClean="0"/>
                        <a:t>Brucháček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VY_32_INOVACE_25_MBRU16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50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cs-CZ" dirty="0" smtClean="0"/>
              <a:t>Obvod a obsah lichoběžníku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124744"/>
                <a:ext cx="8229600" cy="4525963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cs-CZ" sz="2400" dirty="0"/>
                  <a:t>Př. 1: Vypočítej obvod rovnoramenného lichoběžníku ABCD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cs-CZ" sz="2400" i="1">
                            <a:latin typeface="Cambria Math"/>
                          </a:rPr>
                          <m:t>𝐴𝐵</m:t>
                        </m:r>
                        <m:r>
                          <a:rPr lang="cs-CZ" sz="2400" i="1">
                            <a:latin typeface="Cambria Math"/>
                            <a:ea typeface="Cambria Math"/>
                          </a:rPr>
                          <m:t>∥</m:t>
                        </m:r>
                        <m:r>
                          <a:rPr lang="cs-CZ" sz="2400" i="1">
                            <a:latin typeface="Cambria Math"/>
                          </a:rPr>
                          <m:t>𝐶𝐷</m:t>
                        </m:r>
                      </m:e>
                    </m:d>
                  </m:oMath>
                </a14:m>
                <a:r>
                  <a:rPr lang="cs-CZ" sz="2400" dirty="0"/>
                  <a:t>, je-li dáno: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/>
                      </a:rPr>
                      <m:t>𝑎</m:t>
                    </m:r>
                    <m:r>
                      <a:rPr lang="cs-CZ" sz="2400" i="1">
                        <a:latin typeface="Cambria Math"/>
                      </a:rPr>
                      <m:t>=</m:t>
                    </m:r>
                    <m:r>
                      <a:rPr lang="cs-CZ" sz="2400">
                        <a:latin typeface="Cambria Math"/>
                      </a:rPr>
                      <m:t>0,8 </m:t>
                    </m:r>
                    <m:r>
                      <m:rPr>
                        <m:sty m:val="p"/>
                      </m:rPr>
                      <a:rPr lang="cs-CZ" sz="2400">
                        <a:latin typeface="Cambria Math"/>
                      </a:rPr>
                      <m:t>dm</m:t>
                    </m:r>
                    <m:r>
                      <a:rPr lang="cs-CZ" sz="2400">
                        <a:latin typeface="Cambria Math"/>
                      </a:rPr>
                      <m:t>, </m:t>
                    </m:r>
                    <m:r>
                      <m:rPr>
                        <m:sty m:val="p"/>
                      </m:rPr>
                      <a:rPr lang="cs-CZ" sz="2400">
                        <a:latin typeface="Cambria Math"/>
                      </a:rPr>
                      <m:t>b</m:t>
                    </m:r>
                    <m:r>
                      <a:rPr lang="cs-CZ" sz="2400">
                        <a:latin typeface="Cambria Math"/>
                      </a:rPr>
                      <m:t>=24 </m:t>
                    </m:r>
                    <m:r>
                      <m:rPr>
                        <m:sty m:val="p"/>
                      </m:rPr>
                      <a:rPr lang="cs-CZ" sz="2400">
                        <a:latin typeface="Cambria Math"/>
                      </a:rPr>
                      <m:t>cm</m:t>
                    </m:r>
                    <m:r>
                      <a:rPr lang="cs-CZ" sz="2400">
                        <a:latin typeface="Cambria Math"/>
                      </a:rPr>
                      <m:t>, </m:t>
                    </m:r>
                    <m:r>
                      <m:rPr>
                        <m:sty m:val="p"/>
                      </m:rPr>
                      <a:rPr lang="cs-CZ" sz="2400">
                        <a:latin typeface="Cambria Math"/>
                      </a:rPr>
                      <m:t>c</m:t>
                    </m:r>
                    <m:r>
                      <a:rPr lang="cs-CZ" sz="2400">
                        <a:latin typeface="Cambria Math"/>
                      </a:rPr>
                      <m:t>=1 </m:t>
                    </m:r>
                    <m:r>
                      <m:rPr>
                        <m:sty m:val="p"/>
                      </m:rPr>
                      <a:rPr lang="cs-CZ" sz="2400">
                        <a:latin typeface="Cambria Math"/>
                      </a:rPr>
                      <m:t>dm</m:t>
                    </m:r>
                    <m:r>
                      <a:rPr lang="cs-CZ" sz="2400">
                        <a:latin typeface="Cambria Math"/>
                      </a:rPr>
                      <m:t>.</m:t>
                    </m:r>
                  </m:oMath>
                </a14:m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dirty="0"/>
                  <a:t>Př. 2: Vypočítej obsah pravoúhlého lichoběžníku ABCD s pravým úhlem při vrcholu B, je-li dáno: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/>
                      </a:rPr>
                      <m:t>𝑎</m:t>
                    </m:r>
                    <m:r>
                      <a:rPr lang="cs-CZ" sz="2400" i="1">
                        <a:latin typeface="Cambria Math"/>
                      </a:rPr>
                      <m:t>=3,2 </m:t>
                    </m:r>
                    <m:r>
                      <a:rPr lang="cs-CZ" sz="2400" i="1">
                        <a:latin typeface="Cambria Math"/>
                      </a:rPr>
                      <m:t>𝑐𝑚</m:t>
                    </m:r>
                    <m:r>
                      <a:rPr lang="cs-CZ" sz="2400" i="1">
                        <a:latin typeface="Cambria Math"/>
                      </a:rPr>
                      <m:t>, </m:t>
                    </m:r>
                    <m:r>
                      <a:rPr lang="cs-CZ" sz="2400" i="1">
                        <a:latin typeface="Cambria Math"/>
                      </a:rPr>
                      <m:t>𝑏</m:t>
                    </m:r>
                    <m:r>
                      <a:rPr lang="cs-CZ" sz="2400" i="1">
                        <a:latin typeface="Cambria Math"/>
                      </a:rPr>
                      <m:t>=6,8 </m:t>
                    </m:r>
                    <m:r>
                      <a:rPr lang="cs-CZ" sz="2400" i="1">
                        <a:latin typeface="Cambria Math"/>
                      </a:rPr>
                      <m:t>𝑐𝑚</m:t>
                    </m:r>
                    <m:r>
                      <a:rPr lang="cs-CZ" sz="2400" i="1">
                        <a:latin typeface="Cambria Math"/>
                      </a:rPr>
                      <m:t>,</m:t>
                    </m:r>
                    <m:r>
                      <a:rPr lang="cs-CZ" sz="2400" i="1">
                        <a:latin typeface="Cambria Math"/>
                      </a:rPr>
                      <m:t>𝑐</m:t>
                    </m:r>
                    <m:r>
                      <a:rPr lang="cs-CZ" sz="2400" i="1">
                        <a:latin typeface="Cambria Math"/>
                      </a:rPr>
                      <m:t>=2,4 </m:t>
                    </m:r>
                    <m:r>
                      <a:rPr lang="cs-CZ" sz="2400" i="1">
                        <a:latin typeface="Cambria Math"/>
                      </a:rPr>
                      <m:t>𝑐𝑚</m:t>
                    </m:r>
                    <m:r>
                      <a:rPr lang="cs-CZ" sz="2400" i="1">
                        <a:latin typeface="Cambria Math"/>
                      </a:rPr>
                      <m:t>. </m:t>
                    </m:r>
                  </m:oMath>
                </a14:m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dirty="0"/>
                  <a:t>Př. 3: Vypočítej délku ramene rovnoramenného lichoběžníku ABCD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cs-CZ" sz="2400" i="1">
                            <a:latin typeface="Cambria Math"/>
                          </a:rPr>
                          <m:t>𝐴𝐵</m:t>
                        </m:r>
                        <m:r>
                          <a:rPr lang="cs-CZ" sz="2400" i="1">
                            <a:latin typeface="Cambria Math"/>
                            <a:ea typeface="Cambria Math"/>
                          </a:rPr>
                          <m:t>∥</m:t>
                        </m:r>
                        <m:r>
                          <a:rPr lang="cs-CZ" sz="2400" i="1">
                            <a:latin typeface="Cambria Math"/>
                          </a:rPr>
                          <m:t>𝐶𝐷</m:t>
                        </m:r>
                      </m:e>
                    </m:d>
                  </m:oMath>
                </a14:m>
                <a:r>
                  <a:rPr lang="cs-CZ" sz="2400" dirty="0"/>
                  <a:t>, je-li dáno: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/>
                      </a:rPr>
                      <m:t>𝑎</m:t>
                    </m:r>
                    <m:r>
                      <a:rPr lang="cs-CZ" sz="2400" i="1">
                        <a:latin typeface="Cambria Math"/>
                      </a:rPr>
                      <m:t>=3,6 </m:t>
                    </m:r>
                    <m:r>
                      <a:rPr lang="cs-CZ" sz="2400" i="1">
                        <a:latin typeface="Cambria Math"/>
                      </a:rPr>
                      <m:t>𝑐𝑚</m:t>
                    </m:r>
                    <m:r>
                      <a:rPr lang="cs-CZ" sz="2400" i="1">
                        <a:latin typeface="Cambria Math"/>
                      </a:rPr>
                      <m:t>, </m:t>
                    </m:r>
                    <m:r>
                      <a:rPr lang="cs-CZ" sz="2400" i="1">
                        <a:latin typeface="Cambria Math"/>
                      </a:rPr>
                      <m:t>𝑐</m:t>
                    </m:r>
                    <m:r>
                      <a:rPr lang="cs-CZ" sz="2400" i="1">
                        <a:latin typeface="Cambria Math"/>
                      </a:rPr>
                      <m:t>=5,1 </m:t>
                    </m:r>
                    <m:r>
                      <a:rPr lang="cs-CZ" sz="2400" i="1">
                        <a:latin typeface="Cambria Math"/>
                      </a:rPr>
                      <m:t>𝑐𝑚</m:t>
                    </m:r>
                    <m:r>
                      <a:rPr lang="cs-CZ" sz="2400" i="1">
                        <a:latin typeface="Cambria Math"/>
                      </a:rPr>
                      <m:t>, </m:t>
                    </m:r>
                    <m:r>
                      <a:rPr lang="cs-CZ" sz="2400" i="1">
                        <a:latin typeface="Cambria Math"/>
                      </a:rPr>
                      <m:t>𝑜</m:t>
                    </m:r>
                    <m:r>
                      <a:rPr lang="cs-CZ" sz="2400" i="1">
                        <a:latin typeface="Cambria Math"/>
                      </a:rPr>
                      <m:t>=17,2 </m:t>
                    </m:r>
                    <m:r>
                      <a:rPr lang="cs-CZ" sz="2400" i="1">
                        <a:latin typeface="Cambria Math"/>
                      </a:rPr>
                      <m:t>𝑐𝑚</m:t>
                    </m:r>
                    <m:r>
                      <a:rPr lang="cs-CZ" sz="2400" i="1">
                        <a:latin typeface="Cambria Math"/>
                      </a:rPr>
                      <m:t>.</m:t>
                    </m:r>
                  </m:oMath>
                </a14:m>
                <a:r>
                  <a:rPr lang="cs-CZ" sz="2400" dirty="0"/>
                  <a:t> </a:t>
                </a:r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dirty="0"/>
                  <a:t>Př. 4: Vypočítej obsah lichoběžníku ABCD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cs-CZ" sz="2400" i="1">
                            <a:latin typeface="Cambria Math"/>
                          </a:rPr>
                          <m:t>𝐴𝐵</m:t>
                        </m:r>
                        <m:r>
                          <a:rPr lang="cs-CZ" sz="2400" i="1">
                            <a:latin typeface="Cambria Math"/>
                            <a:ea typeface="Cambria Math"/>
                          </a:rPr>
                          <m:t>∥</m:t>
                        </m:r>
                        <m:r>
                          <a:rPr lang="cs-CZ" sz="2400" i="1">
                            <a:latin typeface="Cambria Math"/>
                          </a:rPr>
                          <m:t>𝐶𝐷</m:t>
                        </m:r>
                      </m:e>
                    </m:d>
                  </m:oMath>
                </a14:m>
                <a:r>
                  <a:rPr lang="cs-CZ" sz="2400" dirty="0"/>
                  <a:t>, je-li dáno:</a:t>
                </a:r>
                <a14:m>
                  <m:oMath xmlns:m="http://schemas.openxmlformats.org/officeDocument/2006/math">
                    <m:r>
                      <a:rPr lang="cs-CZ" sz="240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cs-CZ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i="1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cs-CZ" sz="2400" i="1"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cs-CZ" sz="2400" i="1">
                            <a:latin typeface="Cambria Math"/>
                            <a:ea typeface="Cambria Math"/>
                          </a:rPr>
                          <m:t>𝐴𝐵𝐶</m:t>
                        </m:r>
                      </m:sub>
                    </m:sSub>
                    <m:r>
                      <a:rPr lang="cs-CZ" sz="2400" i="1">
                        <a:latin typeface="Cambria Math"/>
                      </a:rPr>
                      <m:t>=25 </m:t>
                    </m:r>
                    <m:sSup>
                      <m:sSupPr>
                        <m:ctrlPr>
                          <a:rPr lang="cs-CZ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400" i="1"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cs-CZ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2400" i="1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cs-CZ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i="1">
                            <a:latin typeface="Cambria Math"/>
                          </a:rPr>
                          <m:t> </m:t>
                        </m:r>
                        <m:r>
                          <a:rPr lang="cs-CZ" sz="2400" i="1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cs-CZ" sz="2400" i="1"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cs-CZ" sz="2400" i="1">
                            <a:latin typeface="Cambria Math"/>
                            <a:ea typeface="Cambria Math"/>
                          </a:rPr>
                          <m:t>𝐷𝐵𝐶</m:t>
                        </m:r>
                      </m:sub>
                    </m:sSub>
                    <m:r>
                      <a:rPr lang="cs-CZ" sz="2400" i="1">
                        <a:latin typeface="Cambria Math"/>
                      </a:rPr>
                      <m:t>=15 </m:t>
                    </m:r>
                    <m:sSup>
                      <m:sSupPr>
                        <m:ctrlPr>
                          <a:rPr lang="cs-CZ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400" i="1"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cs-CZ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2400" i="1">
                        <a:latin typeface="Cambria Math"/>
                      </a:rPr>
                      <m:t>, </m:t>
                    </m:r>
                    <m:d>
                      <m:dPr>
                        <m:begChr m:val="|"/>
                        <m:endChr m:val="|"/>
                        <m:ctrlPr>
                          <a:rPr lang="cs-CZ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cs-CZ" sz="2400" i="1">
                            <a:latin typeface="Cambria Math"/>
                          </a:rPr>
                          <m:t>𝐴𝐵</m:t>
                        </m:r>
                      </m:e>
                    </m:d>
                    <m:r>
                      <a:rPr lang="cs-CZ" sz="2400" i="1">
                        <a:latin typeface="Cambria Math"/>
                      </a:rPr>
                      <m:t>=5 </m:t>
                    </m:r>
                    <m:r>
                      <a:rPr lang="cs-CZ" sz="2400" i="1">
                        <a:latin typeface="Cambria Math"/>
                      </a:rPr>
                      <m:t>𝑐𝑚</m:t>
                    </m:r>
                    <m:r>
                      <a:rPr lang="cs-CZ" sz="2400" i="1">
                        <a:latin typeface="Cambria Math"/>
                      </a:rPr>
                      <m:t>.</m:t>
                    </m:r>
                  </m:oMath>
                </a14:m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dirty="0"/>
                  <a:t>Př. 5: Urči obsahy lichoběžníků ve čtvercové síti. Délka strany čtverce je 1 cm. </a:t>
                </a:r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dirty="0"/>
                  <a:t>Př. 6: Urči obsah obrazce ve čtvercové síti. Délka strany čtverce </a:t>
                </a:r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dirty="0" smtClean="0"/>
                  <a:t>je </a:t>
                </a:r>
                <a:r>
                  <a:rPr lang="cs-CZ" sz="2400" dirty="0"/>
                  <a:t>1 cm.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124744"/>
                <a:ext cx="8229600" cy="4525963"/>
              </a:xfrm>
              <a:blipFill rotWithShape="1">
                <a:blip r:embed="rId2"/>
                <a:stretch>
                  <a:fillRect l="-1185" t="-1078" b="-2803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Šipka doprava 4">
            <a:hlinkClick r:id="rId3" action="ppaction://hlinksldjump"/>
          </p:cNvPr>
          <p:cNvSpPr/>
          <p:nvPr/>
        </p:nvSpPr>
        <p:spPr>
          <a:xfrm>
            <a:off x="8244408" y="1628800"/>
            <a:ext cx="432048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prava 5">
            <a:hlinkClick r:id="rId4" action="ppaction://hlinksldjump"/>
          </p:cNvPr>
          <p:cNvSpPr/>
          <p:nvPr/>
        </p:nvSpPr>
        <p:spPr>
          <a:xfrm>
            <a:off x="8244408" y="2708920"/>
            <a:ext cx="432048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doprava 6">
            <a:hlinkClick r:id="rId5" action="ppaction://hlinksldjump"/>
          </p:cNvPr>
          <p:cNvSpPr/>
          <p:nvPr/>
        </p:nvSpPr>
        <p:spPr>
          <a:xfrm>
            <a:off x="8244408" y="3861048"/>
            <a:ext cx="432048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>
            <a:hlinkClick r:id="rId6" action="ppaction://hlinksldjump"/>
          </p:cNvPr>
          <p:cNvSpPr/>
          <p:nvPr/>
        </p:nvSpPr>
        <p:spPr>
          <a:xfrm>
            <a:off x="8244408" y="4673205"/>
            <a:ext cx="432048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Šipka doprava 8">
            <a:hlinkClick r:id="rId7" action="ppaction://hlinksldjump"/>
          </p:cNvPr>
          <p:cNvSpPr/>
          <p:nvPr/>
        </p:nvSpPr>
        <p:spPr>
          <a:xfrm>
            <a:off x="8244408" y="5517232"/>
            <a:ext cx="432048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Šipka doprava 9">
            <a:hlinkClick r:id="rId8" action="ppaction://hlinksldjump"/>
          </p:cNvPr>
          <p:cNvSpPr/>
          <p:nvPr/>
        </p:nvSpPr>
        <p:spPr>
          <a:xfrm>
            <a:off x="8244408" y="6309320"/>
            <a:ext cx="432048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631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Nadpis 3"/>
              <p:cNvSpPr>
                <a:spLocks noGrp="1"/>
              </p:cNvSpPr>
              <p:nvPr>
                <p:ph type="title"/>
              </p:nvPr>
            </p:nvSpPr>
            <p:spPr>
              <a:xfrm>
                <a:off x="395536" y="476672"/>
                <a:ext cx="8229600" cy="1143000"/>
              </a:xfrm>
            </p:spPr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1: Vypočítej obvod rovnoramenného lichoběžníku ABCD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36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</a:rPr>
                          <m:t>𝐴𝐵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∥</m:t>
                        </m:r>
                        <m:r>
                          <a:rPr lang="cs-CZ" sz="3600" b="0" i="1" smtClean="0">
                            <a:latin typeface="Cambria Math"/>
                          </a:rPr>
                          <m:t>𝐶𝐷</m:t>
                        </m:r>
                      </m:e>
                    </m:d>
                  </m:oMath>
                </a14:m>
                <a:r>
                  <a:rPr lang="cs-CZ" sz="3600" dirty="0" smtClean="0"/>
                  <a:t>, je-li dáno: </a:t>
                </a:r>
                <a14:m>
                  <m:oMath xmlns:m="http://schemas.openxmlformats.org/officeDocument/2006/math">
                    <m:r>
                      <a:rPr lang="cs-CZ" sz="3600" b="0" i="1" smtClean="0">
                        <a:latin typeface="Cambria Math"/>
                      </a:rPr>
                      <m:t>𝑎</m:t>
                    </m:r>
                    <m:r>
                      <a:rPr lang="cs-CZ" sz="3600" b="0" i="1" smtClean="0">
                        <a:latin typeface="Cambria Math"/>
                      </a:rPr>
                      <m:t>=</m:t>
                    </m:r>
                    <m:r>
                      <a:rPr lang="cs-CZ" sz="3600" b="0" i="0" smtClean="0">
                        <a:latin typeface="Cambria Math"/>
                      </a:rPr>
                      <m:t>0,8 </m:t>
                    </m:r>
                    <m:r>
                      <m:rPr>
                        <m:sty m:val="p"/>
                      </m:rPr>
                      <a:rPr lang="cs-CZ" sz="3600" b="0" i="0" smtClean="0">
                        <a:latin typeface="Cambria Math"/>
                      </a:rPr>
                      <m:t>dm</m:t>
                    </m:r>
                    <m:r>
                      <a:rPr lang="cs-CZ" sz="3600" b="0" i="0" smtClean="0">
                        <a:latin typeface="Cambria Math"/>
                      </a:rPr>
                      <m:t>, </m:t>
                    </m:r>
                    <m:r>
                      <m:rPr>
                        <m:sty m:val="p"/>
                      </m:rPr>
                      <a:rPr lang="cs-CZ" sz="3600" b="0" i="0" smtClean="0">
                        <a:latin typeface="Cambria Math"/>
                      </a:rPr>
                      <m:t>b</m:t>
                    </m:r>
                    <m:r>
                      <a:rPr lang="cs-CZ" sz="3600" b="0" i="0" smtClean="0">
                        <a:latin typeface="Cambria Math"/>
                      </a:rPr>
                      <m:t>=24 </m:t>
                    </m:r>
                    <m:r>
                      <m:rPr>
                        <m:sty m:val="p"/>
                      </m:rPr>
                      <a:rPr lang="cs-CZ" sz="3600" b="0" i="0" smtClean="0">
                        <a:latin typeface="Cambria Math"/>
                      </a:rPr>
                      <m:t>cm</m:t>
                    </m:r>
                    <m:r>
                      <a:rPr lang="cs-CZ" sz="3600" b="0" i="0" smtClean="0">
                        <a:latin typeface="Cambria Math"/>
                      </a:rPr>
                      <m:t>, </m:t>
                    </m:r>
                    <m:r>
                      <m:rPr>
                        <m:sty m:val="p"/>
                      </m:rPr>
                      <a:rPr lang="cs-CZ" sz="3600" b="0" i="0" smtClean="0">
                        <a:latin typeface="Cambria Math"/>
                      </a:rPr>
                      <m:t>c</m:t>
                    </m:r>
                    <m:r>
                      <a:rPr lang="cs-CZ" sz="3600" b="0" i="0" smtClean="0">
                        <a:latin typeface="Cambria Math"/>
                      </a:rPr>
                      <m:t>=1 </m:t>
                    </m:r>
                    <m:r>
                      <m:rPr>
                        <m:sty m:val="p"/>
                      </m:rPr>
                      <a:rPr lang="cs-CZ" sz="3600" b="0" i="0" smtClean="0">
                        <a:latin typeface="Cambria Math"/>
                      </a:rPr>
                      <m:t>dm</m:t>
                    </m:r>
                    <m:r>
                      <a:rPr lang="cs-CZ" sz="3600" b="0" i="0" smtClean="0">
                        <a:latin typeface="Cambria Math"/>
                      </a:rPr>
                      <m:t>.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4" name="Nadpis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95536" y="476672"/>
                <a:ext cx="8229600" cy="1143000"/>
              </a:xfrm>
              <a:blipFill rotWithShape="1">
                <a:blip r:embed="rId2"/>
                <a:stretch>
                  <a:fillRect l="-2296" t="-34043" b="-1702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symbol pro obsah 4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cs-CZ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𝑏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𝑑</m:t>
                      </m:r>
                    </m:oMath>
                  </m:oMathPara>
                </a14:m>
                <a:endParaRPr lang="cs-CZ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𝑎</m:t>
                      </m:r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r>
                        <a:rPr lang="cs-CZ" b="0" i="1" smtClean="0">
                          <a:latin typeface="Cambria Math"/>
                        </a:rPr>
                        <m:t>𝑏</m:t>
                      </m:r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r>
                        <a:rPr lang="cs-CZ" b="0" i="1" smtClean="0">
                          <a:latin typeface="Cambria Math"/>
                        </a:rPr>
                        <m:t>𝑐</m:t>
                      </m:r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r>
                        <a:rPr lang="cs-CZ" b="0" i="1" smtClean="0">
                          <a:latin typeface="Cambria Math"/>
                        </a:rPr>
                        <m:t>𝑑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</a:rPr>
                        <m:t>=8+24+10+24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dbl" smtClean="0">
                          <a:latin typeface="Cambria Math"/>
                        </a:rPr>
                        <m:t>𝑜</m:t>
                      </m:r>
                      <m:r>
                        <a:rPr lang="cs-CZ" b="0" i="1" u="dbl" smtClean="0">
                          <a:latin typeface="Cambria Math"/>
                        </a:rPr>
                        <m:t>=66 </m:t>
                      </m:r>
                      <m:r>
                        <a:rPr lang="cs-CZ" b="0" i="1" u="dbl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u="dbl" dirty="0"/>
              </a:p>
            </p:txBody>
          </p:sp>
        </mc:Choice>
        <mc:Fallback xmlns="">
          <p:sp>
            <p:nvSpPr>
              <p:cNvPr id="5" name="Zástupný symbol pro obsah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ovéPole 1">
            <a:hlinkClick r:id="rId4" action="ppaction://hlinksldjump"/>
          </p:cNvPr>
          <p:cNvSpPr txBox="1"/>
          <p:nvPr/>
        </p:nvSpPr>
        <p:spPr>
          <a:xfrm>
            <a:off x="4139952" y="6047710"/>
            <a:ext cx="811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dirty="0" smtClean="0"/>
              <a:t>zpět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195168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>
              <a:xfrm>
                <a:off x="283987" y="836712"/>
                <a:ext cx="8892480" cy="1143000"/>
              </a:xfrm>
            </p:spPr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2: Vypočítej obsah pravoúhlého lichoběžníku ABCD s pravým úhlem při vrcholu B, je-li dáno: </a:t>
                </a:r>
                <a14:m>
                  <m:oMath xmlns:m="http://schemas.openxmlformats.org/officeDocument/2006/math">
                    <m:r>
                      <a:rPr lang="cs-CZ" sz="3600" b="0" i="1" smtClean="0">
                        <a:latin typeface="Cambria Math"/>
                      </a:rPr>
                      <m:t>𝑎</m:t>
                    </m:r>
                    <m:r>
                      <a:rPr lang="cs-CZ" sz="3600" b="0" i="1" smtClean="0">
                        <a:latin typeface="Cambria Math"/>
                      </a:rPr>
                      <m:t>=3,2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r>
                      <a:rPr lang="cs-CZ" sz="3600" b="0" i="1" smtClean="0">
                        <a:latin typeface="Cambria Math"/>
                      </a:rPr>
                      <m:t>𝑏</m:t>
                    </m:r>
                    <m:r>
                      <a:rPr lang="cs-CZ" sz="3600" b="0" i="1" smtClean="0">
                        <a:latin typeface="Cambria Math"/>
                      </a:rPr>
                      <m:t>=6,8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</m:t>
                    </m:r>
                  </m:oMath>
                </a14:m>
                <a:r>
                  <a:rPr lang="cs-CZ" sz="3600" b="0" i="1" dirty="0" smtClean="0">
                    <a:latin typeface="Cambria Math"/>
                  </a:rPr>
                  <a:t/>
                </a:r>
                <a:br>
                  <a:rPr lang="cs-CZ" sz="3600" b="0" i="1" dirty="0" smtClean="0">
                    <a:latin typeface="Cambria Math"/>
                  </a:rPr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3600" b="0" i="1" smtClean="0">
                          <a:latin typeface="Cambria Math"/>
                        </a:rPr>
                        <m:t>𝑐</m:t>
                      </m:r>
                      <m:r>
                        <a:rPr lang="cs-CZ" sz="3600" b="0" i="1" smtClean="0">
                          <a:latin typeface="Cambria Math"/>
                        </a:rPr>
                        <m:t>=2,4 </m:t>
                      </m:r>
                      <m:r>
                        <a:rPr lang="cs-CZ" sz="3600" b="0" i="1" smtClean="0">
                          <a:latin typeface="Cambria Math"/>
                        </a:rPr>
                        <m:t>𝑐𝑚</m:t>
                      </m:r>
                      <m:r>
                        <a:rPr lang="cs-CZ" sz="3600" b="0" i="1" smtClean="0">
                          <a:latin typeface="Cambria Math"/>
                        </a:rPr>
                        <m:t>. </m:t>
                      </m:r>
                    </m:oMath>
                  </m:oMathPara>
                </a14:m>
                <a:endParaRPr lang="cs-CZ" sz="36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83987" y="836712"/>
                <a:ext cx="8892480" cy="1143000"/>
              </a:xfrm>
              <a:blipFill rotWithShape="1">
                <a:blip r:embed="rId2"/>
                <a:stretch>
                  <a:fillRect l="-2126" t="-57447" r="-1920" b="-4095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564904"/>
            <a:ext cx="4038600" cy="3561259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symbol pro obsah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8200" y="2564904"/>
                <a:ext cx="4038600" cy="3561259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cs-CZ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cs-CZ" b="0" i="1" smtClean="0">
                                  <a:latin typeface="Cambria Math"/>
                                </a:rPr>
                                <m:t>𝑐</m:t>
                              </m:r>
                            </m:e>
                          </m:d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𝑣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3,2+2,4</m:t>
                              </m:r>
                            </m:e>
                          </m:d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∙6,8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dbl" smtClean="0">
                          <a:latin typeface="Cambria Math"/>
                        </a:rPr>
                        <m:t>𝑆</m:t>
                      </m:r>
                      <m:r>
                        <a:rPr lang="cs-CZ" b="0" i="1" u="dbl" smtClean="0">
                          <a:latin typeface="Cambria Math"/>
                        </a:rPr>
                        <m:t>=19,04 </m:t>
                      </m:r>
                      <m:sSup>
                        <m:sSupPr>
                          <m:ctrlPr>
                            <a:rPr lang="cs-CZ" b="0" i="1" u="dbl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u="dbl" smtClean="0">
                              <a:latin typeface="Cambria Math"/>
                            </a:rPr>
                            <m:t>𝑐𝑚</m:t>
                          </m:r>
                        </m:e>
                        <m:sup>
                          <m:r>
                            <a:rPr lang="cs-CZ" b="0" i="1" u="dbl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u="dbl" dirty="0"/>
              </a:p>
            </p:txBody>
          </p:sp>
        </mc:Choice>
        <mc:Fallback xmlns="">
          <p:sp>
            <p:nvSpPr>
              <p:cNvPr id="5" name="Zástupný symbol pro obsah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8200" y="2564904"/>
                <a:ext cx="4038600" cy="3561259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Volný tvar 6"/>
          <p:cNvSpPr/>
          <p:nvPr/>
        </p:nvSpPr>
        <p:spPr>
          <a:xfrm>
            <a:off x="928255" y="3643745"/>
            <a:ext cx="2036618" cy="2008910"/>
          </a:xfrm>
          <a:custGeom>
            <a:avLst/>
            <a:gdLst>
              <a:gd name="connsiteX0" fmla="*/ 0 w 2036618"/>
              <a:gd name="connsiteY0" fmla="*/ 1995055 h 2008910"/>
              <a:gd name="connsiteX1" fmla="*/ 1981200 w 2036618"/>
              <a:gd name="connsiteY1" fmla="*/ 2008910 h 2008910"/>
              <a:gd name="connsiteX2" fmla="*/ 2036618 w 2036618"/>
              <a:gd name="connsiteY2" fmla="*/ 0 h 2008910"/>
              <a:gd name="connsiteX3" fmla="*/ 1108363 w 2036618"/>
              <a:gd name="connsiteY3" fmla="*/ 0 h 2008910"/>
              <a:gd name="connsiteX4" fmla="*/ 0 w 2036618"/>
              <a:gd name="connsiteY4" fmla="*/ 1995055 h 2008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6618" h="2008910">
                <a:moveTo>
                  <a:pt x="0" y="1995055"/>
                </a:moveTo>
                <a:lnTo>
                  <a:pt x="1981200" y="2008910"/>
                </a:lnTo>
                <a:lnTo>
                  <a:pt x="2036618" y="0"/>
                </a:lnTo>
                <a:lnTo>
                  <a:pt x="1108363" y="0"/>
                </a:lnTo>
                <a:lnTo>
                  <a:pt x="0" y="199505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622699" y="5627704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A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2964873" y="5652655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B</a:t>
            </a:r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2964873" y="3274413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C</a:t>
            </a:r>
            <a:endParaRPr lang="cs-CZ" sz="28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1643754" y="3268974"/>
            <a:ext cx="405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D</a:t>
            </a:r>
            <a:endParaRPr lang="cs-CZ" sz="28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1469186" y="5667642"/>
            <a:ext cx="11608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3,2 cm</a:t>
            </a:r>
            <a:endParaRPr lang="cs-CZ" sz="2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2966682" y="4386590"/>
            <a:ext cx="21980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b = v = 6,8 cm</a:t>
            </a:r>
            <a:endParaRPr lang="cs-CZ" sz="28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1886632" y="3142617"/>
            <a:ext cx="11608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2,4 cm</a:t>
            </a:r>
            <a:endParaRPr lang="cs-CZ" sz="2800" dirty="0"/>
          </a:p>
        </p:txBody>
      </p:sp>
      <p:sp>
        <p:nvSpPr>
          <p:cNvPr id="15" name="TextovéPole 14">
            <a:hlinkClick r:id="rId4" action="ppaction://hlinksldjump"/>
          </p:cNvPr>
          <p:cNvSpPr txBox="1"/>
          <p:nvPr/>
        </p:nvSpPr>
        <p:spPr>
          <a:xfrm>
            <a:off x="4139952" y="6047710"/>
            <a:ext cx="811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dirty="0" smtClean="0"/>
              <a:t>zpět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069122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animBg="1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>
              <a:xfrm>
                <a:off x="395536" y="764704"/>
                <a:ext cx="8229600" cy="1143000"/>
              </a:xfrm>
            </p:spPr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3: Vypočítej délku ramene rovnoramenného lichoběžníku ABCD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36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</a:rPr>
                          <m:t>𝐴𝐵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∥</m:t>
                        </m:r>
                        <m:r>
                          <a:rPr lang="cs-CZ" sz="3600" b="0" i="1" smtClean="0">
                            <a:latin typeface="Cambria Math"/>
                          </a:rPr>
                          <m:t>𝐶𝐷</m:t>
                        </m:r>
                      </m:e>
                    </m:d>
                  </m:oMath>
                </a14:m>
                <a:r>
                  <a:rPr lang="cs-CZ" sz="3600" dirty="0" smtClean="0"/>
                  <a:t>, je-li dáno: </a:t>
                </a:r>
                <a14:m>
                  <m:oMath xmlns:m="http://schemas.openxmlformats.org/officeDocument/2006/math">
                    <m:r>
                      <a:rPr lang="cs-CZ" sz="3600" b="0" i="1" smtClean="0">
                        <a:latin typeface="Cambria Math"/>
                      </a:rPr>
                      <m:t>𝑎</m:t>
                    </m:r>
                    <m:r>
                      <a:rPr lang="cs-CZ" sz="3600" b="0" i="1" smtClean="0">
                        <a:latin typeface="Cambria Math"/>
                      </a:rPr>
                      <m:t>=3,6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</m:oMath>
                </a14:m>
                <a:r>
                  <a:rPr lang="cs-CZ" sz="3600" b="0" i="1" dirty="0" smtClean="0">
                    <a:latin typeface="Cambria Math"/>
                  </a:rPr>
                  <a:t/>
                </a:r>
                <a:br>
                  <a:rPr lang="cs-CZ" sz="3600" b="0" i="1" dirty="0" smtClean="0">
                    <a:latin typeface="Cambria Math"/>
                  </a:rPr>
                </a:br>
                <a14:m>
                  <m:oMath xmlns:m="http://schemas.openxmlformats.org/officeDocument/2006/math">
                    <m:r>
                      <a:rPr lang="cs-CZ" sz="3600" b="0" i="1" smtClean="0">
                        <a:latin typeface="Cambria Math"/>
                      </a:rPr>
                      <m:t>𝑐</m:t>
                    </m:r>
                    <m:r>
                      <a:rPr lang="cs-CZ" sz="3600" b="0" i="1" smtClean="0">
                        <a:latin typeface="Cambria Math"/>
                      </a:rPr>
                      <m:t>=5,1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r>
                      <a:rPr lang="cs-CZ" sz="3600" b="0" i="1" smtClean="0">
                        <a:latin typeface="Cambria Math"/>
                      </a:rPr>
                      <m:t>𝑜</m:t>
                    </m:r>
                    <m:r>
                      <a:rPr lang="cs-CZ" sz="3600" b="0" i="1" smtClean="0">
                        <a:latin typeface="Cambria Math"/>
                      </a:rPr>
                      <m:t>=17,2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.</m:t>
                    </m:r>
                  </m:oMath>
                </a14:m>
                <a:r>
                  <a:rPr lang="cs-CZ" sz="3600" dirty="0" smtClean="0"/>
                  <a:t> </a:t>
                </a:r>
                <a:endParaRPr lang="cs-CZ" sz="36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95536" y="764704"/>
                <a:ext cx="8229600" cy="1143000"/>
              </a:xfrm>
              <a:blipFill rotWithShape="1">
                <a:blip r:embed="rId2"/>
                <a:stretch>
                  <a:fillRect l="-2296" t="-57447" b="-4095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492896"/>
            <a:ext cx="4038600" cy="3633267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8200" y="2492896"/>
                <a:ext cx="4038600" cy="3633267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𝑏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𝑜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−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−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dbl" smtClean="0">
                          <a:latin typeface="Cambria Math"/>
                        </a:rPr>
                        <m:t>𝑏</m:t>
                      </m:r>
                      <m:r>
                        <a:rPr lang="cs-CZ" b="0" i="1" u="dbl" smtClean="0">
                          <a:latin typeface="Cambria Math"/>
                        </a:rPr>
                        <m:t>=4,25 </m:t>
                      </m:r>
                      <m:r>
                        <a:rPr lang="cs-CZ" b="0" i="1" u="dbl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u="dbl" dirty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8200" y="2492896"/>
                <a:ext cx="4038600" cy="3633267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Lichoběžník 4"/>
          <p:cNvSpPr/>
          <p:nvPr/>
        </p:nvSpPr>
        <p:spPr>
          <a:xfrm rot="10800000">
            <a:off x="1403648" y="3645024"/>
            <a:ext cx="2376264" cy="1872208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453638" y="5517232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A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3340297" y="5517232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B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3779912" y="3162669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C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997767" y="3175825"/>
            <a:ext cx="405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D</a:t>
            </a:r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2011331" y="5517232"/>
            <a:ext cx="11608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3,6 cm</a:t>
            </a:r>
            <a:endParaRPr lang="cs-CZ" sz="28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2054246" y="3121429"/>
            <a:ext cx="11608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5,1 cm</a:t>
            </a:r>
            <a:endParaRPr lang="cs-CZ" sz="28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1079818" y="4319518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b</a:t>
            </a:r>
            <a:endParaRPr lang="cs-CZ" sz="28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3593804" y="4344127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b</a:t>
            </a:r>
            <a:endParaRPr lang="cs-CZ" sz="2800" dirty="0"/>
          </a:p>
        </p:txBody>
      </p:sp>
      <p:sp>
        <p:nvSpPr>
          <p:cNvPr id="14" name="TextovéPole 13">
            <a:hlinkClick r:id="rId4" action="ppaction://hlinksldjump"/>
          </p:cNvPr>
          <p:cNvSpPr txBox="1"/>
          <p:nvPr/>
        </p:nvSpPr>
        <p:spPr>
          <a:xfrm>
            <a:off x="4139952" y="6047710"/>
            <a:ext cx="811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dirty="0" smtClean="0"/>
              <a:t>zpět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6753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animBg="1"/>
      <p:bldP spid="6" grpId="0"/>
      <p:bldP spid="7" grpId="0"/>
      <p:bldP spid="8" grpId="0"/>
      <p:bldP spid="9" grpId="0"/>
      <p:bldP spid="10" grpId="0"/>
      <p:bldP spid="11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>
              <a:xfrm>
                <a:off x="467544" y="548680"/>
                <a:ext cx="8229600" cy="1143000"/>
              </a:xfrm>
            </p:spPr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4: Vypočítej obsah lichoběžníku ABCD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3600" i="1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i="1">
                            <a:latin typeface="Cambria Math"/>
                          </a:rPr>
                          <m:t>𝐴𝐵</m:t>
                        </m:r>
                        <m:r>
                          <a:rPr lang="cs-CZ" sz="3600" i="1">
                            <a:latin typeface="Cambria Math"/>
                            <a:ea typeface="Cambria Math"/>
                          </a:rPr>
                          <m:t>∥</m:t>
                        </m:r>
                        <m:r>
                          <a:rPr lang="cs-CZ" sz="3600" i="1">
                            <a:latin typeface="Cambria Math"/>
                          </a:rPr>
                          <m:t>𝐶𝐷</m:t>
                        </m:r>
                      </m:e>
                    </m:d>
                  </m:oMath>
                </a14:m>
                <a:r>
                  <a:rPr lang="cs-CZ" sz="3600" dirty="0" smtClean="0"/>
                  <a:t>, je-li dáno:</a:t>
                </a:r>
                <a14:m>
                  <m:oMath xmlns:m="http://schemas.openxmlformats.org/officeDocument/2006/math">
                    <m:r>
                      <a:rPr lang="cs-CZ" sz="3600" b="0" i="0" smtClean="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cs-CZ" sz="3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3600" b="0" i="1" smtClean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cs-CZ" sz="3600" i="1" smtClean="0"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𝐴𝐵𝐶</m:t>
                        </m:r>
                      </m:sub>
                    </m:sSub>
                    <m:r>
                      <a:rPr lang="cs-CZ" sz="3600" b="0" i="1" smtClean="0">
                        <a:latin typeface="Cambria Math"/>
                      </a:rPr>
                      <m:t>=25 </m:t>
                    </m:r>
                    <m:sSup>
                      <m:sSupPr>
                        <m:ctrlPr>
                          <a:rPr lang="cs-CZ" sz="36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3600" b="0" i="1" smtClean="0"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cs-CZ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3600" b="0" i="1" smtClean="0">
                        <a:latin typeface="Cambria Math"/>
                      </a:rPr>
                      <m:t>, </m:t>
                    </m:r>
                  </m:oMath>
                </a14:m>
                <a:r>
                  <a:rPr lang="cs-CZ" sz="3600" b="0" i="1" dirty="0" smtClean="0">
                    <a:latin typeface="Cambria Math"/>
                  </a:rPr>
                  <a:t/>
                </a:r>
                <a:br>
                  <a:rPr lang="cs-CZ" sz="3600" b="0" i="1" dirty="0" smtClean="0">
                    <a:latin typeface="Cambria Math"/>
                  </a:rPr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36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36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cs-CZ" sz="3600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sz="3600" b="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sz="3600" b="0" i="1" smtClean="0">
                              <a:latin typeface="Cambria Math"/>
                              <a:ea typeface="Cambria Math"/>
                            </a:rPr>
                            <m:t>𝐷𝐵𝐶</m:t>
                          </m:r>
                        </m:sub>
                      </m:sSub>
                      <m:r>
                        <a:rPr lang="cs-CZ" sz="3600" b="0" i="1" smtClean="0">
                          <a:latin typeface="Cambria Math"/>
                        </a:rPr>
                        <m:t>=15 </m:t>
                      </m:r>
                      <m:sSup>
                        <m:sSupPr>
                          <m:ctrlPr>
                            <a:rPr lang="cs-CZ" sz="36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3600" b="0" i="1" smtClean="0">
                              <a:latin typeface="Cambria Math"/>
                            </a:rPr>
                            <m:t>𝑐𝑚</m:t>
                          </m:r>
                        </m:e>
                        <m:sup>
                          <m:r>
                            <a:rPr lang="cs-CZ" sz="3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3600" b="0" i="1" smtClean="0">
                          <a:latin typeface="Cambria Math"/>
                        </a:rPr>
                        <m:t>, </m:t>
                      </m:r>
                      <m:d>
                        <m:dPr>
                          <m:begChr m:val="|"/>
                          <m:endChr m:val="|"/>
                          <m:ctrlPr>
                            <a:rPr lang="cs-CZ" sz="36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3600" b="0" i="1" smtClean="0">
                              <a:latin typeface="Cambria Math"/>
                            </a:rPr>
                            <m:t>𝐴𝐵</m:t>
                          </m:r>
                        </m:e>
                      </m:d>
                      <m:r>
                        <a:rPr lang="cs-CZ" sz="3600" b="0" i="1" smtClean="0">
                          <a:latin typeface="Cambria Math"/>
                        </a:rPr>
                        <m:t>=5 </m:t>
                      </m:r>
                      <m:r>
                        <a:rPr lang="cs-CZ" sz="3600" b="0" i="1" smtClean="0">
                          <a:latin typeface="Cambria Math"/>
                        </a:rPr>
                        <m:t>𝑐𝑚</m:t>
                      </m:r>
                      <m:r>
                        <a:rPr lang="cs-CZ" sz="3600" b="0" i="1" smtClean="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cs-CZ" sz="36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67544" y="548680"/>
                <a:ext cx="8229600" cy="1143000"/>
              </a:xfrm>
              <a:blipFill rotWithShape="1">
                <a:blip r:embed="rId2"/>
                <a:stretch>
                  <a:fillRect l="-2296" t="-34043" b="-202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323" y="1988840"/>
            <a:ext cx="4038600" cy="4137323"/>
          </a:xfrm>
        </p:spPr>
        <p:txBody>
          <a:bodyPr>
            <a:normAutofit fontScale="85000" lnSpcReduction="10000"/>
          </a:bodyPr>
          <a:lstStyle/>
          <a:p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3846806" y="1958286"/>
                <a:ext cx="2813426" cy="4137323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𝐴𝐵𝐶</m:t>
                          </m:r>
                        </m:sub>
                      </m:sSub>
                      <m:r>
                        <a:rPr lang="cs-CZ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cs-CZ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𝑣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25=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5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𝑣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𝑣</m:t>
                      </m:r>
                      <m:r>
                        <a:rPr lang="cs-CZ" b="0" i="1" smtClean="0">
                          <a:latin typeface="Cambria Math"/>
                        </a:rPr>
                        <m:t>=10 </m:t>
                      </m:r>
                      <m:r>
                        <a:rPr lang="cs-CZ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:endParaRPr lang="cs-CZ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cs-CZ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cs-CZ" b="0" i="1" smtClean="0">
                                  <a:latin typeface="Cambria Math"/>
                                </a:rPr>
                                <m:t>𝑐</m:t>
                              </m:r>
                            </m:e>
                          </m:d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𝑣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5+3</m:t>
                              </m:r>
                            </m:e>
                          </m:d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∙10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dbl" smtClean="0">
                          <a:latin typeface="Cambria Math"/>
                        </a:rPr>
                        <m:t>𝑆</m:t>
                      </m:r>
                      <m:r>
                        <a:rPr lang="cs-CZ" b="0" i="1" u="dbl" smtClean="0">
                          <a:latin typeface="Cambria Math"/>
                        </a:rPr>
                        <m:t>=40</m:t>
                      </m:r>
                      <m:sSup>
                        <m:sSupPr>
                          <m:ctrlPr>
                            <a:rPr lang="cs-CZ" b="0" i="1" u="dbl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u="dbl" smtClean="0">
                              <a:latin typeface="Cambria Math"/>
                            </a:rPr>
                            <m:t> </m:t>
                          </m:r>
                          <m:r>
                            <a:rPr lang="cs-CZ" b="0" i="1" u="dbl" smtClean="0">
                              <a:latin typeface="Cambria Math"/>
                            </a:rPr>
                            <m:t>𝑐𝑚</m:t>
                          </m:r>
                        </m:e>
                        <m:sup>
                          <m:r>
                            <a:rPr lang="cs-CZ" b="0" i="1" u="dbl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u="dbl" dirty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3846806" y="1958286"/>
                <a:ext cx="2813426" cy="4137323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Lichoběžník 4"/>
          <p:cNvSpPr/>
          <p:nvPr/>
        </p:nvSpPr>
        <p:spPr>
          <a:xfrm>
            <a:off x="266416" y="3073729"/>
            <a:ext cx="3168352" cy="2448272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0" y="5542489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A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3434107" y="5559854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B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2771312" y="2550509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C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6934" y="2609061"/>
            <a:ext cx="405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D</a:t>
            </a:r>
            <a:endParaRPr lang="cs-CZ" sz="2800" dirty="0"/>
          </a:p>
        </p:txBody>
      </p:sp>
      <p:sp>
        <p:nvSpPr>
          <p:cNvPr id="13" name="Volný tvar 12"/>
          <p:cNvSpPr/>
          <p:nvPr/>
        </p:nvSpPr>
        <p:spPr>
          <a:xfrm>
            <a:off x="267369" y="3069359"/>
            <a:ext cx="3200400" cy="2452254"/>
          </a:xfrm>
          <a:custGeom>
            <a:avLst/>
            <a:gdLst>
              <a:gd name="connsiteX0" fmla="*/ 0 w 3200400"/>
              <a:gd name="connsiteY0" fmla="*/ 2438400 h 2452254"/>
              <a:gd name="connsiteX1" fmla="*/ 3200400 w 3200400"/>
              <a:gd name="connsiteY1" fmla="*/ 2452254 h 2452254"/>
              <a:gd name="connsiteX2" fmla="*/ 2563091 w 3200400"/>
              <a:gd name="connsiteY2" fmla="*/ 0 h 2452254"/>
              <a:gd name="connsiteX3" fmla="*/ 0 w 3200400"/>
              <a:gd name="connsiteY3" fmla="*/ 2438400 h 2452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0400" h="2452254">
                <a:moveTo>
                  <a:pt x="0" y="2438400"/>
                </a:moveTo>
                <a:lnTo>
                  <a:pt x="3200400" y="2452254"/>
                </a:lnTo>
                <a:lnTo>
                  <a:pt x="2563091" y="0"/>
                </a:lnTo>
                <a:lnTo>
                  <a:pt x="0" y="2438400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Volný tvar 13"/>
          <p:cNvSpPr/>
          <p:nvPr/>
        </p:nvSpPr>
        <p:spPr>
          <a:xfrm>
            <a:off x="863115" y="3055504"/>
            <a:ext cx="2590800" cy="2466109"/>
          </a:xfrm>
          <a:custGeom>
            <a:avLst/>
            <a:gdLst>
              <a:gd name="connsiteX0" fmla="*/ 0 w 2590800"/>
              <a:gd name="connsiteY0" fmla="*/ 13855 h 2466109"/>
              <a:gd name="connsiteX1" fmla="*/ 2590800 w 2590800"/>
              <a:gd name="connsiteY1" fmla="*/ 2466109 h 2466109"/>
              <a:gd name="connsiteX2" fmla="*/ 1967345 w 2590800"/>
              <a:gd name="connsiteY2" fmla="*/ 0 h 2466109"/>
              <a:gd name="connsiteX3" fmla="*/ 0 w 2590800"/>
              <a:gd name="connsiteY3" fmla="*/ 13855 h 2466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90800" h="2466109">
                <a:moveTo>
                  <a:pt x="0" y="13855"/>
                </a:moveTo>
                <a:lnTo>
                  <a:pt x="2590800" y="2466109"/>
                </a:lnTo>
                <a:lnTo>
                  <a:pt x="1967345" y="0"/>
                </a:lnTo>
                <a:lnTo>
                  <a:pt x="0" y="13855"/>
                </a:lnTo>
                <a:close/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6" name="Přímá spojnice 15"/>
          <p:cNvCxnSpPr/>
          <p:nvPr/>
        </p:nvCxnSpPr>
        <p:spPr>
          <a:xfrm>
            <a:off x="3465747" y="3069359"/>
            <a:ext cx="0" cy="2455765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ovéPole 17"/>
          <p:cNvSpPr txBox="1"/>
          <p:nvPr/>
        </p:nvSpPr>
        <p:spPr>
          <a:xfrm>
            <a:off x="3467769" y="3765338"/>
            <a:ext cx="3465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6516216" y="1955282"/>
                <a:ext cx="2411760" cy="20608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i="1">
                              <a:latin typeface="Cambria Math"/>
                            </a:rPr>
                            <m:t> </m:t>
                          </m:r>
                          <m:r>
                            <a:rPr lang="cs-CZ" sz="2400" i="1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sz="2400" i="1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sz="2400" i="1">
                              <a:latin typeface="Cambria Math"/>
                              <a:ea typeface="Cambria Math"/>
                            </a:rPr>
                            <m:t>𝐷𝐵𝐶</m:t>
                          </m:r>
                        </m:sub>
                      </m:sSub>
                      <m:r>
                        <a:rPr lang="cs-CZ" sz="2400" i="1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𝑐</m:t>
                          </m:r>
                          <m:r>
                            <a:rPr lang="cs-CZ" sz="2400" i="1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cs-CZ" sz="2400" i="1">
                              <a:latin typeface="Cambria Math"/>
                              <a:ea typeface="Cambria Math"/>
                            </a:rPr>
                            <m:t>𝑣</m:t>
                          </m:r>
                        </m:num>
                        <m:den>
                          <m:r>
                            <a:rPr lang="cs-CZ" sz="2400" i="1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>
                          <a:latin typeface="Cambria Math"/>
                        </a:rPr>
                        <m:t>15=</m:t>
                      </m:r>
                      <m:f>
                        <m:fPr>
                          <m:ctrlPr>
                            <a:rPr lang="cs-CZ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/>
                            </a:rPr>
                            <m:t>𝑐</m:t>
                          </m:r>
                          <m:r>
                            <a:rPr lang="cs-CZ" sz="2400" i="1">
                              <a:latin typeface="Cambria Math"/>
                              <a:ea typeface="Cambria Math"/>
                            </a:rPr>
                            <m:t>∙10</m:t>
                          </m:r>
                        </m:num>
                        <m:den>
                          <m:r>
                            <a:rPr lang="cs-CZ" sz="24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>
                          <a:latin typeface="Cambria Math"/>
                        </a:rPr>
                        <m:t>𝑐</m:t>
                      </m:r>
                      <m:r>
                        <a:rPr lang="cs-CZ" sz="2400" i="1">
                          <a:latin typeface="Cambria Math"/>
                        </a:rPr>
                        <m:t>=3 </m:t>
                      </m:r>
                      <m:r>
                        <a:rPr lang="cs-CZ" sz="2400" i="1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sz="2400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6216" y="1955282"/>
                <a:ext cx="2411760" cy="206088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ovéPole 20"/>
          <p:cNvSpPr txBox="1"/>
          <p:nvPr/>
        </p:nvSpPr>
        <p:spPr>
          <a:xfrm>
            <a:off x="1230871" y="5572753"/>
            <a:ext cx="14029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a = 5 cm</a:t>
            </a:r>
            <a:endParaRPr lang="cs-CZ" sz="2800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1699093" y="2513063"/>
            <a:ext cx="336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c</a:t>
            </a:r>
            <a:endParaRPr lang="cs-CZ" sz="2800" dirty="0"/>
          </a:p>
        </p:txBody>
      </p:sp>
      <p:sp>
        <p:nvSpPr>
          <p:cNvPr id="23" name="TextovéPole 22">
            <a:hlinkClick r:id="rId5" action="ppaction://hlinksldjump"/>
          </p:cNvPr>
          <p:cNvSpPr txBox="1"/>
          <p:nvPr/>
        </p:nvSpPr>
        <p:spPr>
          <a:xfrm>
            <a:off x="4139952" y="6047710"/>
            <a:ext cx="811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dirty="0" smtClean="0"/>
              <a:t>zpět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325087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/>
      <p:bldP spid="9" grpId="0"/>
      <p:bldP spid="13" grpId="0" animBg="1"/>
      <p:bldP spid="14" grpId="0" animBg="1"/>
      <p:bldP spid="18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/>
          <p:nvPr/>
        </p:nvSpPr>
        <p:spPr>
          <a:xfrm>
            <a:off x="457200" y="2092036"/>
            <a:ext cx="2784764" cy="1524000"/>
          </a:xfrm>
          <a:custGeom>
            <a:avLst/>
            <a:gdLst>
              <a:gd name="connsiteX0" fmla="*/ 13855 w 2784764"/>
              <a:gd name="connsiteY0" fmla="*/ 1496291 h 1524000"/>
              <a:gd name="connsiteX1" fmla="*/ 1676400 w 2784764"/>
              <a:gd name="connsiteY1" fmla="*/ 1524000 h 1524000"/>
              <a:gd name="connsiteX2" fmla="*/ 2784764 w 2784764"/>
              <a:gd name="connsiteY2" fmla="*/ 0 h 1524000"/>
              <a:gd name="connsiteX3" fmla="*/ 0 w 2784764"/>
              <a:gd name="connsiteY3" fmla="*/ 13855 h 1524000"/>
              <a:gd name="connsiteX4" fmla="*/ 13855 w 2784764"/>
              <a:gd name="connsiteY4" fmla="*/ 1496291 h 15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4764" h="1524000">
                <a:moveTo>
                  <a:pt x="13855" y="1496291"/>
                </a:moveTo>
                <a:lnTo>
                  <a:pt x="1676400" y="1524000"/>
                </a:lnTo>
                <a:lnTo>
                  <a:pt x="2784764" y="0"/>
                </a:lnTo>
                <a:lnTo>
                  <a:pt x="0" y="13855"/>
                </a:lnTo>
                <a:lnTo>
                  <a:pt x="13855" y="1496291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/>
        </p:nvSpPr>
        <p:spPr>
          <a:xfrm>
            <a:off x="3810000" y="1607127"/>
            <a:ext cx="1122218" cy="2479964"/>
          </a:xfrm>
          <a:custGeom>
            <a:avLst/>
            <a:gdLst>
              <a:gd name="connsiteX0" fmla="*/ 0 w 1122218"/>
              <a:gd name="connsiteY0" fmla="*/ 997528 h 2479964"/>
              <a:gd name="connsiteX1" fmla="*/ 1122218 w 1122218"/>
              <a:gd name="connsiteY1" fmla="*/ 0 h 2479964"/>
              <a:gd name="connsiteX2" fmla="*/ 1122218 w 1122218"/>
              <a:gd name="connsiteY2" fmla="*/ 2479964 h 2479964"/>
              <a:gd name="connsiteX3" fmla="*/ 0 w 1122218"/>
              <a:gd name="connsiteY3" fmla="*/ 1981200 h 2479964"/>
              <a:gd name="connsiteX4" fmla="*/ 0 w 1122218"/>
              <a:gd name="connsiteY4" fmla="*/ 997528 h 2479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2218" h="2479964">
                <a:moveTo>
                  <a:pt x="0" y="997528"/>
                </a:moveTo>
                <a:lnTo>
                  <a:pt x="1122218" y="0"/>
                </a:lnTo>
                <a:lnTo>
                  <a:pt x="1122218" y="2479964"/>
                </a:lnTo>
                <a:lnTo>
                  <a:pt x="0" y="1981200"/>
                </a:lnTo>
                <a:lnTo>
                  <a:pt x="0" y="997528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6107716" y="2092036"/>
            <a:ext cx="2784764" cy="2008909"/>
          </a:xfrm>
          <a:custGeom>
            <a:avLst/>
            <a:gdLst>
              <a:gd name="connsiteX0" fmla="*/ 0 w 2784764"/>
              <a:gd name="connsiteY0" fmla="*/ 1995055 h 2008909"/>
              <a:gd name="connsiteX1" fmla="*/ 2784764 w 2784764"/>
              <a:gd name="connsiteY1" fmla="*/ 2008909 h 2008909"/>
              <a:gd name="connsiteX2" fmla="*/ 1676400 w 2784764"/>
              <a:gd name="connsiteY2" fmla="*/ 13855 h 2008909"/>
              <a:gd name="connsiteX3" fmla="*/ 568037 w 2784764"/>
              <a:gd name="connsiteY3" fmla="*/ 0 h 2008909"/>
              <a:gd name="connsiteX4" fmla="*/ 0 w 2784764"/>
              <a:gd name="connsiteY4" fmla="*/ 1995055 h 2008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4764" h="2008909">
                <a:moveTo>
                  <a:pt x="0" y="1995055"/>
                </a:moveTo>
                <a:lnTo>
                  <a:pt x="2784764" y="2008909"/>
                </a:lnTo>
                <a:lnTo>
                  <a:pt x="1676400" y="13855"/>
                </a:lnTo>
                <a:lnTo>
                  <a:pt x="568037" y="0"/>
                </a:lnTo>
                <a:lnTo>
                  <a:pt x="0" y="1995055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Volný tvar 12"/>
          <p:cNvSpPr/>
          <p:nvPr/>
        </p:nvSpPr>
        <p:spPr>
          <a:xfrm>
            <a:off x="471055" y="4599709"/>
            <a:ext cx="3366654" cy="1995055"/>
          </a:xfrm>
          <a:custGeom>
            <a:avLst/>
            <a:gdLst>
              <a:gd name="connsiteX0" fmla="*/ 0 w 3366654"/>
              <a:gd name="connsiteY0" fmla="*/ 484909 h 1995055"/>
              <a:gd name="connsiteX1" fmla="*/ 1122218 w 3366654"/>
              <a:gd name="connsiteY1" fmla="*/ 1995055 h 1995055"/>
              <a:gd name="connsiteX2" fmla="*/ 3366654 w 3366654"/>
              <a:gd name="connsiteY2" fmla="*/ 0 h 1995055"/>
              <a:gd name="connsiteX3" fmla="*/ 554181 w 3366654"/>
              <a:gd name="connsiteY3" fmla="*/ 0 h 1995055"/>
              <a:gd name="connsiteX4" fmla="*/ 0 w 3366654"/>
              <a:gd name="connsiteY4" fmla="*/ 484909 h 1995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66654" h="1995055">
                <a:moveTo>
                  <a:pt x="0" y="484909"/>
                </a:moveTo>
                <a:lnTo>
                  <a:pt x="1122218" y="1995055"/>
                </a:lnTo>
                <a:lnTo>
                  <a:pt x="3366654" y="0"/>
                </a:lnTo>
                <a:lnTo>
                  <a:pt x="554181" y="0"/>
                </a:lnTo>
                <a:lnTo>
                  <a:pt x="0" y="484909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Volný tvar 13"/>
          <p:cNvSpPr/>
          <p:nvPr/>
        </p:nvSpPr>
        <p:spPr>
          <a:xfrm>
            <a:off x="3823855" y="5597236"/>
            <a:ext cx="3934690" cy="997528"/>
          </a:xfrm>
          <a:custGeom>
            <a:avLst/>
            <a:gdLst>
              <a:gd name="connsiteX0" fmla="*/ 2244436 w 3934690"/>
              <a:gd name="connsiteY0" fmla="*/ 983673 h 997528"/>
              <a:gd name="connsiteX1" fmla="*/ 3380509 w 3934690"/>
              <a:gd name="connsiteY1" fmla="*/ 997528 h 997528"/>
              <a:gd name="connsiteX2" fmla="*/ 3934690 w 3934690"/>
              <a:gd name="connsiteY2" fmla="*/ 0 h 997528"/>
              <a:gd name="connsiteX3" fmla="*/ 0 w 3934690"/>
              <a:gd name="connsiteY3" fmla="*/ 0 h 997528"/>
              <a:gd name="connsiteX4" fmla="*/ 2244436 w 3934690"/>
              <a:gd name="connsiteY4" fmla="*/ 983673 h 997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34690" h="997528">
                <a:moveTo>
                  <a:pt x="2244436" y="983673"/>
                </a:moveTo>
                <a:lnTo>
                  <a:pt x="3380509" y="997528"/>
                </a:lnTo>
                <a:lnTo>
                  <a:pt x="3934690" y="0"/>
                </a:lnTo>
                <a:lnTo>
                  <a:pt x="0" y="0"/>
                </a:lnTo>
                <a:lnTo>
                  <a:pt x="2244436" y="983673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3600" dirty="0" smtClean="0"/>
              <a:t>Př. 5: Urči obsahy lichoběžníků ve čtvercové síti. Délka strany čtverce je 1 cm. </a:t>
            </a:r>
            <a:endParaRPr lang="cs-CZ" sz="3600" dirty="0"/>
          </a:p>
        </p:txBody>
      </p:sp>
      <p:cxnSp>
        <p:nvCxnSpPr>
          <p:cNvPr id="16" name="Přímá spojnice 15"/>
          <p:cNvCxnSpPr/>
          <p:nvPr/>
        </p:nvCxnSpPr>
        <p:spPr>
          <a:xfrm>
            <a:off x="457200" y="3616036"/>
            <a:ext cx="169718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>
            <a:off x="457200" y="2092036"/>
            <a:ext cx="278476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>
            <a:off x="2154382" y="2092036"/>
            <a:ext cx="0" cy="1524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/>
          <p:cNvCxnSpPr/>
          <p:nvPr/>
        </p:nvCxnSpPr>
        <p:spPr>
          <a:xfrm>
            <a:off x="3823855" y="2564904"/>
            <a:ext cx="13854" cy="10511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24"/>
          <p:cNvCxnSpPr/>
          <p:nvPr/>
        </p:nvCxnSpPr>
        <p:spPr>
          <a:xfrm>
            <a:off x="4932218" y="1607127"/>
            <a:ext cx="0" cy="249381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26"/>
          <p:cNvCxnSpPr/>
          <p:nvPr/>
        </p:nvCxnSpPr>
        <p:spPr>
          <a:xfrm>
            <a:off x="3810000" y="2578758"/>
            <a:ext cx="109450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28"/>
          <p:cNvCxnSpPr/>
          <p:nvPr/>
        </p:nvCxnSpPr>
        <p:spPr>
          <a:xfrm>
            <a:off x="6660232" y="2092036"/>
            <a:ext cx="109831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30"/>
          <p:cNvCxnSpPr>
            <a:endCxn id="6" idx="3"/>
          </p:cNvCxnSpPr>
          <p:nvPr/>
        </p:nvCxnSpPr>
        <p:spPr>
          <a:xfrm flipV="1">
            <a:off x="6107716" y="4098775"/>
            <a:ext cx="2784765" cy="217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nice 32"/>
          <p:cNvCxnSpPr/>
          <p:nvPr/>
        </p:nvCxnSpPr>
        <p:spPr>
          <a:xfrm>
            <a:off x="7758545" y="2092036"/>
            <a:ext cx="0" cy="200890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nice 34"/>
          <p:cNvCxnSpPr/>
          <p:nvPr/>
        </p:nvCxnSpPr>
        <p:spPr>
          <a:xfrm>
            <a:off x="3810000" y="5597236"/>
            <a:ext cx="394854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Volný tvar 39"/>
          <p:cNvSpPr/>
          <p:nvPr/>
        </p:nvSpPr>
        <p:spPr>
          <a:xfrm>
            <a:off x="484909" y="5098473"/>
            <a:ext cx="2784764" cy="1496291"/>
          </a:xfrm>
          <a:custGeom>
            <a:avLst/>
            <a:gdLst>
              <a:gd name="connsiteX0" fmla="*/ 0 w 2784764"/>
              <a:gd name="connsiteY0" fmla="*/ 0 h 1496291"/>
              <a:gd name="connsiteX1" fmla="*/ 2784764 w 2784764"/>
              <a:gd name="connsiteY1" fmla="*/ 13854 h 1496291"/>
              <a:gd name="connsiteX2" fmla="*/ 1108364 w 2784764"/>
              <a:gd name="connsiteY2" fmla="*/ 1496291 h 1496291"/>
              <a:gd name="connsiteX3" fmla="*/ 0 w 2784764"/>
              <a:gd name="connsiteY3" fmla="*/ 0 h 1496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84764" h="1496291">
                <a:moveTo>
                  <a:pt x="0" y="0"/>
                </a:moveTo>
                <a:lnTo>
                  <a:pt x="2784764" y="13854"/>
                </a:lnTo>
                <a:lnTo>
                  <a:pt x="1108364" y="1496291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7" name="Přímá spojnice 36"/>
          <p:cNvCxnSpPr/>
          <p:nvPr/>
        </p:nvCxnSpPr>
        <p:spPr>
          <a:xfrm>
            <a:off x="6107716" y="6594764"/>
            <a:ext cx="110167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 flipV="1">
            <a:off x="7209388" y="5597236"/>
            <a:ext cx="0" cy="99752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ovéPole 40"/>
              <p:cNvSpPr txBox="1"/>
              <p:nvPr/>
            </p:nvSpPr>
            <p:spPr>
              <a:xfrm>
                <a:off x="416186" y="2557504"/>
                <a:ext cx="1461105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𝟏𝟐</m:t>
                      </m:r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𝒄𝒎</m:t>
                          </m:r>
                        </m:e>
                        <m:sup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41" name="TextovéPole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186" y="2557504"/>
                <a:ext cx="1461105" cy="53296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ovéPole 41"/>
              <p:cNvSpPr txBox="1"/>
              <p:nvPr/>
            </p:nvSpPr>
            <p:spPr>
              <a:xfrm>
                <a:off x="3810000" y="3096490"/>
                <a:ext cx="1246302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𝟕</m:t>
                      </m:r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𝒄𝒎</m:t>
                          </m:r>
                        </m:e>
                        <m:sup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42" name="TextovéPole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3096490"/>
                <a:ext cx="1246302" cy="53296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ovéPole 42"/>
              <p:cNvSpPr txBox="1"/>
              <p:nvPr/>
            </p:nvSpPr>
            <p:spPr>
              <a:xfrm>
                <a:off x="6610061" y="3096490"/>
                <a:ext cx="1461105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𝟏𝟒</m:t>
                      </m:r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𝒄𝒎</m:t>
                          </m:r>
                        </m:e>
                        <m:sup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43" name="TextovéPole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0061" y="3096490"/>
                <a:ext cx="1461105" cy="53296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ovéPole 43"/>
              <p:cNvSpPr txBox="1"/>
              <p:nvPr/>
            </p:nvSpPr>
            <p:spPr>
              <a:xfrm>
                <a:off x="971600" y="5098473"/>
                <a:ext cx="1809470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𝟏𝟐</m:t>
                      </m:r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,</m:t>
                      </m:r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𝟓</m:t>
                      </m:r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𝒄𝒎</m:t>
                          </m:r>
                        </m:e>
                        <m:sup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44" name="TextovéPole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5098473"/>
                <a:ext cx="1809470" cy="53296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ovéPole 44"/>
              <p:cNvSpPr txBox="1"/>
              <p:nvPr/>
            </p:nvSpPr>
            <p:spPr>
              <a:xfrm>
                <a:off x="5508104" y="5631439"/>
                <a:ext cx="1246302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𝟗</m:t>
                      </m:r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𝒄𝒎</m:t>
                          </m:r>
                        </m:e>
                        <m:sup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45" name="TextovéPole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104" y="5631439"/>
                <a:ext cx="1246302" cy="53296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652237"/>
              </p:ext>
            </p:extLst>
          </p:nvPr>
        </p:nvGraphicFramePr>
        <p:xfrm>
          <a:off x="457201" y="1600200"/>
          <a:ext cx="8435280" cy="49971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2352"/>
                <a:gridCol w="562352"/>
                <a:gridCol w="562352"/>
                <a:gridCol w="562352"/>
                <a:gridCol w="562352"/>
                <a:gridCol w="562352"/>
                <a:gridCol w="562352"/>
                <a:gridCol w="562352"/>
                <a:gridCol w="562352"/>
                <a:gridCol w="562352"/>
                <a:gridCol w="562352"/>
                <a:gridCol w="562352"/>
                <a:gridCol w="562352"/>
                <a:gridCol w="562352"/>
                <a:gridCol w="562352"/>
              </a:tblGrid>
              <a:tr h="499715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9715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9715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9715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9715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9715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9715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9715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9715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9715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6" name="TextovéPole 45">
            <a:hlinkClick r:id="rId7" action="ppaction://hlinksldjump"/>
          </p:cNvPr>
          <p:cNvSpPr txBox="1"/>
          <p:nvPr/>
        </p:nvSpPr>
        <p:spPr>
          <a:xfrm>
            <a:off x="4139952" y="6047710"/>
            <a:ext cx="811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dirty="0" smtClean="0"/>
              <a:t>zpět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288379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2" grpId="0"/>
      <p:bldP spid="43" grpId="0"/>
      <p:bldP spid="44" grpId="0"/>
      <p:bldP spid="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7951910"/>
              </p:ext>
            </p:extLst>
          </p:nvPr>
        </p:nvGraphicFramePr>
        <p:xfrm>
          <a:off x="2608966" y="1497439"/>
          <a:ext cx="3718248" cy="46528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4781"/>
                <a:gridCol w="464781"/>
                <a:gridCol w="464781"/>
                <a:gridCol w="464781"/>
                <a:gridCol w="464781"/>
                <a:gridCol w="464781"/>
                <a:gridCol w="464781"/>
                <a:gridCol w="464781"/>
              </a:tblGrid>
              <a:tr h="465283"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283"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283"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283"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283"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283"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283"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283"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283"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283"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 marL="79603" marR="79603" marT="39802" marB="398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Volný tvar 7"/>
          <p:cNvSpPr/>
          <p:nvPr/>
        </p:nvSpPr>
        <p:spPr>
          <a:xfrm>
            <a:off x="4003963" y="1953490"/>
            <a:ext cx="928255" cy="928255"/>
          </a:xfrm>
          <a:custGeom>
            <a:avLst/>
            <a:gdLst>
              <a:gd name="connsiteX0" fmla="*/ 457200 w 928255"/>
              <a:gd name="connsiteY0" fmla="*/ 0 h 928255"/>
              <a:gd name="connsiteX1" fmla="*/ 0 w 928255"/>
              <a:gd name="connsiteY1" fmla="*/ 457200 h 928255"/>
              <a:gd name="connsiteX2" fmla="*/ 457200 w 928255"/>
              <a:gd name="connsiteY2" fmla="*/ 928255 h 928255"/>
              <a:gd name="connsiteX3" fmla="*/ 928255 w 928255"/>
              <a:gd name="connsiteY3" fmla="*/ 443346 h 928255"/>
              <a:gd name="connsiteX4" fmla="*/ 457200 w 928255"/>
              <a:gd name="connsiteY4" fmla="*/ 0 h 928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8255" h="928255">
                <a:moveTo>
                  <a:pt x="457200" y="0"/>
                </a:moveTo>
                <a:lnTo>
                  <a:pt x="0" y="457200"/>
                </a:lnTo>
                <a:lnTo>
                  <a:pt x="457200" y="928255"/>
                </a:lnTo>
                <a:lnTo>
                  <a:pt x="928255" y="443346"/>
                </a:lnTo>
                <a:lnTo>
                  <a:pt x="457200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olný tvar 8"/>
          <p:cNvSpPr/>
          <p:nvPr/>
        </p:nvSpPr>
        <p:spPr>
          <a:xfrm>
            <a:off x="3976255" y="2881745"/>
            <a:ext cx="955964" cy="942109"/>
          </a:xfrm>
          <a:custGeom>
            <a:avLst/>
            <a:gdLst>
              <a:gd name="connsiteX0" fmla="*/ 0 w 942109"/>
              <a:gd name="connsiteY0" fmla="*/ 0 h 928255"/>
              <a:gd name="connsiteX1" fmla="*/ 942109 w 942109"/>
              <a:gd name="connsiteY1" fmla="*/ 0 h 928255"/>
              <a:gd name="connsiteX2" fmla="*/ 942109 w 942109"/>
              <a:gd name="connsiteY2" fmla="*/ 928255 h 928255"/>
              <a:gd name="connsiteX3" fmla="*/ 0 w 942109"/>
              <a:gd name="connsiteY3" fmla="*/ 914400 h 928255"/>
              <a:gd name="connsiteX4" fmla="*/ 0 w 942109"/>
              <a:gd name="connsiteY4" fmla="*/ 0 h 928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2109" h="928255">
                <a:moveTo>
                  <a:pt x="0" y="0"/>
                </a:moveTo>
                <a:lnTo>
                  <a:pt x="942109" y="0"/>
                </a:lnTo>
                <a:lnTo>
                  <a:pt x="942109" y="928255"/>
                </a:lnTo>
                <a:lnTo>
                  <a:pt x="0" y="914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3532909" y="3810000"/>
            <a:ext cx="1867272" cy="928254"/>
          </a:xfrm>
          <a:custGeom>
            <a:avLst/>
            <a:gdLst>
              <a:gd name="connsiteX0" fmla="*/ 443345 w 1856509"/>
              <a:gd name="connsiteY0" fmla="*/ 13854 h 928254"/>
              <a:gd name="connsiteX1" fmla="*/ 0 w 1856509"/>
              <a:gd name="connsiteY1" fmla="*/ 928254 h 928254"/>
              <a:gd name="connsiteX2" fmla="*/ 1856509 w 1856509"/>
              <a:gd name="connsiteY2" fmla="*/ 914400 h 928254"/>
              <a:gd name="connsiteX3" fmla="*/ 1399309 w 1856509"/>
              <a:gd name="connsiteY3" fmla="*/ 0 h 928254"/>
              <a:gd name="connsiteX4" fmla="*/ 443345 w 1856509"/>
              <a:gd name="connsiteY4" fmla="*/ 13854 h 928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6509" h="928254">
                <a:moveTo>
                  <a:pt x="443345" y="13854"/>
                </a:moveTo>
                <a:lnTo>
                  <a:pt x="0" y="928254"/>
                </a:lnTo>
                <a:lnTo>
                  <a:pt x="1856509" y="914400"/>
                </a:lnTo>
                <a:lnTo>
                  <a:pt x="1399309" y="0"/>
                </a:lnTo>
                <a:lnTo>
                  <a:pt x="443345" y="13854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Volný tvar 10"/>
          <p:cNvSpPr/>
          <p:nvPr/>
        </p:nvSpPr>
        <p:spPr>
          <a:xfrm>
            <a:off x="3047999" y="4738254"/>
            <a:ext cx="928255" cy="928255"/>
          </a:xfrm>
          <a:custGeom>
            <a:avLst/>
            <a:gdLst>
              <a:gd name="connsiteX0" fmla="*/ 484909 w 928255"/>
              <a:gd name="connsiteY0" fmla="*/ 13855 h 928255"/>
              <a:gd name="connsiteX1" fmla="*/ 0 w 928255"/>
              <a:gd name="connsiteY1" fmla="*/ 928255 h 928255"/>
              <a:gd name="connsiteX2" fmla="*/ 471055 w 928255"/>
              <a:gd name="connsiteY2" fmla="*/ 928255 h 928255"/>
              <a:gd name="connsiteX3" fmla="*/ 928255 w 928255"/>
              <a:gd name="connsiteY3" fmla="*/ 0 h 928255"/>
              <a:gd name="connsiteX4" fmla="*/ 484909 w 928255"/>
              <a:gd name="connsiteY4" fmla="*/ 13855 h 928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8255" h="928255">
                <a:moveTo>
                  <a:pt x="484909" y="13855"/>
                </a:moveTo>
                <a:lnTo>
                  <a:pt x="0" y="928255"/>
                </a:lnTo>
                <a:lnTo>
                  <a:pt x="471055" y="928255"/>
                </a:lnTo>
                <a:lnTo>
                  <a:pt x="928255" y="0"/>
                </a:lnTo>
                <a:lnTo>
                  <a:pt x="484909" y="13855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olný tvar 11"/>
          <p:cNvSpPr/>
          <p:nvPr/>
        </p:nvSpPr>
        <p:spPr>
          <a:xfrm>
            <a:off x="4918363" y="4738254"/>
            <a:ext cx="942109" cy="928255"/>
          </a:xfrm>
          <a:custGeom>
            <a:avLst/>
            <a:gdLst>
              <a:gd name="connsiteX0" fmla="*/ 0 w 942109"/>
              <a:gd name="connsiteY0" fmla="*/ 0 h 928255"/>
              <a:gd name="connsiteX1" fmla="*/ 471055 w 942109"/>
              <a:gd name="connsiteY1" fmla="*/ 0 h 928255"/>
              <a:gd name="connsiteX2" fmla="*/ 942109 w 942109"/>
              <a:gd name="connsiteY2" fmla="*/ 928255 h 928255"/>
              <a:gd name="connsiteX3" fmla="*/ 471055 w 942109"/>
              <a:gd name="connsiteY3" fmla="*/ 928255 h 928255"/>
              <a:gd name="connsiteX4" fmla="*/ 0 w 942109"/>
              <a:gd name="connsiteY4" fmla="*/ 0 h 928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2109" h="928255">
                <a:moveTo>
                  <a:pt x="0" y="0"/>
                </a:moveTo>
                <a:lnTo>
                  <a:pt x="471055" y="0"/>
                </a:lnTo>
                <a:lnTo>
                  <a:pt x="942109" y="928255"/>
                </a:lnTo>
                <a:lnTo>
                  <a:pt x="471055" y="92825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Volný tvar 12"/>
          <p:cNvSpPr/>
          <p:nvPr/>
        </p:nvSpPr>
        <p:spPr>
          <a:xfrm>
            <a:off x="4932218" y="2417617"/>
            <a:ext cx="935926" cy="955965"/>
          </a:xfrm>
          <a:custGeom>
            <a:avLst/>
            <a:gdLst>
              <a:gd name="connsiteX0" fmla="*/ 13855 w 900546"/>
              <a:gd name="connsiteY0" fmla="*/ 457200 h 928255"/>
              <a:gd name="connsiteX1" fmla="*/ 443346 w 900546"/>
              <a:gd name="connsiteY1" fmla="*/ 0 h 928255"/>
              <a:gd name="connsiteX2" fmla="*/ 900546 w 900546"/>
              <a:gd name="connsiteY2" fmla="*/ 13855 h 928255"/>
              <a:gd name="connsiteX3" fmla="*/ 0 w 900546"/>
              <a:gd name="connsiteY3" fmla="*/ 928255 h 928255"/>
              <a:gd name="connsiteX4" fmla="*/ 13855 w 900546"/>
              <a:gd name="connsiteY4" fmla="*/ 457200 h 928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0546" h="928255">
                <a:moveTo>
                  <a:pt x="13855" y="457200"/>
                </a:moveTo>
                <a:lnTo>
                  <a:pt x="443346" y="0"/>
                </a:lnTo>
                <a:lnTo>
                  <a:pt x="900546" y="13855"/>
                </a:lnTo>
                <a:lnTo>
                  <a:pt x="0" y="928255"/>
                </a:lnTo>
                <a:lnTo>
                  <a:pt x="13855" y="45720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Volný tvar 13"/>
          <p:cNvSpPr/>
          <p:nvPr/>
        </p:nvSpPr>
        <p:spPr>
          <a:xfrm>
            <a:off x="3089563" y="2895599"/>
            <a:ext cx="886692" cy="928255"/>
          </a:xfrm>
          <a:custGeom>
            <a:avLst/>
            <a:gdLst>
              <a:gd name="connsiteX0" fmla="*/ 914400 w 914400"/>
              <a:gd name="connsiteY0" fmla="*/ 0 h 942109"/>
              <a:gd name="connsiteX1" fmla="*/ 0 w 914400"/>
              <a:gd name="connsiteY1" fmla="*/ 928255 h 942109"/>
              <a:gd name="connsiteX2" fmla="*/ 457200 w 914400"/>
              <a:gd name="connsiteY2" fmla="*/ 942109 h 942109"/>
              <a:gd name="connsiteX3" fmla="*/ 914400 w 914400"/>
              <a:gd name="connsiteY3" fmla="*/ 457200 h 942109"/>
              <a:gd name="connsiteX4" fmla="*/ 914400 w 914400"/>
              <a:gd name="connsiteY4" fmla="*/ 0 h 942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942109">
                <a:moveTo>
                  <a:pt x="914400" y="0"/>
                </a:moveTo>
                <a:lnTo>
                  <a:pt x="0" y="928255"/>
                </a:lnTo>
                <a:lnTo>
                  <a:pt x="457200" y="942109"/>
                </a:lnTo>
                <a:lnTo>
                  <a:pt x="914400" y="457200"/>
                </a:lnTo>
                <a:lnTo>
                  <a:pt x="914400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cs-CZ" sz="3600" dirty="0" smtClean="0"/>
              <a:t>Př. 6: Urči obsah obrazce ve čtvercové síti. Délka strany čtverce je 1 cm.</a:t>
            </a:r>
            <a:endParaRPr lang="cs-CZ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4034407" y="2214067"/>
                <a:ext cx="942309" cy="4070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𝟐</m:t>
                      </m:r>
                      <m:sSup>
                        <m:sSupPr>
                          <m:ctrlP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𝒄𝒎</m:t>
                          </m:r>
                        </m:e>
                        <m:sup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4407" y="2214067"/>
                <a:ext cx="942309" cy="40709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ovéPole 15"/>
              <p:cNvSpPr txBox="1"/>
              <p:nvPr/>
            </p:nvSpPr>
            <p:spPr>
              <a:xfrm>
                <a:off x="3976054" y="2966483"/>
                <a:ext cx="942309" cy="4070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𝟒</m:t>
                      </m:r>
                      <m:sSup>
                        <m:sSupPr>
                          <m:ctrlP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𝒄𝒎</m:t>
                          </m:r>
                        </m:e>
                        <m:sup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" name="TextovéPol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6054" y="2966483"/>
                <a:ext cx="942309" cy="40709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/>
              <p:cNvSpPr txBox="1"/>
              <p:nvPr/>
            </p:nvSpPr>
            <p:spPr>
              <a:xfrm>
                <a:off x="3272032" y="3373581"/>
                <a:ext cx="1191865" cy="4070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𝟏</m:t>
                      </m:r>
                      <m:r>
                        <a:rPr lang="cs-CZ" sz="2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,</m:t>
                      </m:r>
                      <m:r>
                        <a:rPr lang="cs-CZ" sz="2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𝟓</m:t>
                      </m:r>
                      <m:sSup>
                        <m:sSupPr>
                          <m:ctrlP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𝒄𝒎</m:t>
                          </m:r>
                        </m:e>
                        <m:sup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2032" y="3373581"/>
                <a:ext cx="1191865" cy="4070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ovéPole 17"/>
              <p:cNvSpPr txBox="1"/>
              <p:nvPr/>
            </p:nvSpPr>
            <p:spPr>
              <a:xfrm>
                <a:off x="5119642" y="2424542"/>
                <a:ext cx="1191865" cy="4070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𝟏</m:t>
                      </m:r>
                      <m:r>
                        <a:rPr lang="cs-CZ" sz="2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,</m:t>
                      </m:r>
                      <m:r>
                        <a:rPr lang="cs-CZ" sz="2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𝟓</m:t>
                      </m:r>
                      <m:sSup>
                        <m:sSupPr>
                          <m:ctrlP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𝒄𝒎</m:t>
                          </m:r>
                        </m:e>
                        <m:sup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ovéPol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9642" y="2424542"/>
                <a:ext cx="1191865" cy="4070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ovéPole 18"/>
              <p:cNvSpPr txBox="1"/>
              <p:nvPr/>
            </p:nvSpPr>
            <p:spPr>
              <a:xfrm>
                <a:off x="4034407" y="4274127"/>
                <a:ext cx="942309" cy="4070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𝟔</m:t>
                      </m:r>
                      <m:sSup>
                        <m:sSupPr>
                          <m:ctrlP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𝒄𝒎</m:t>
                          </m:r>
                        </m:e>
                        <m:sup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TextovéPol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4407" y="4274127"/>
                <a:ext cx="942309" cy="4070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3144781" y="5259410"/>
                <a:ext cx="942309" cy="4070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𝟐</m:t>
                      </m:r>
                      <m:sSup>
                        <m:sSupPr>
                          <m:ctrlP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𝒄𝒎</m:t>
                          </m:r>
                        </m:e>
                        <m:sup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4781" y="5259410"/>
                <a:ext cx="942309" cy="4070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ovéPole 20"/>
              <p:cNvSpPr txBox="1"/>
              <p:nvPr/>
            </p:nvSpPr>
            <p:spPr>
              <a:xfrm>
                <a:off x="5369198" y="5254093"/>
                <a:ext cx="942309" cy="4070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𝟐</m:t>
                      </m:r>
                      <m:sSup>
                        <m:sSupPr>
                          <m:ctrlP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𝒄𝒎</m:t>
                          </m:r>
                        </m:e>
                        <m:sup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ovéPol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9198" y="5254093"/>
                <a:ext cx="942309" cy="40709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ovéPole 21"/>
              <p:cNvSpPr txBox="1"/>
              <p:nvPr/>
            </p:nvSpPr>
            <p:spPr>
              <a:xfrm>
                <a:off x="6533937" y="3373581"/>
                <a:ext cx="2131930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u="dbl" smtClean="0">
                          <a:latin typeface="Cambria Math"/>
                        </a:rPr>
                        <m:t>𝑺</m:t>
                      </m:r>
                      <m:r>
                        <a:rPr lang="cs-CZ" sz="2800" b="1" i="1" u="dbl" smtClean="0">
                          <a:latin typeface="Cambria Math"/>
                        </a:rPr>
                        <m:t>=</m:t>
                      </m:r>
                      <m:r>
                        <a:rPr lang="cs-CZ" sz="2800" b="1" i="1" u="dbl" smtClean="0">
                          <a:latin typeface="Cambria Math"/>
                        </a:rPr>
                        <m:t>𝟏𝟗</m:t>
                      </m:r>
                      <m:r>
                        <a:rPr lang="cs-CZ" sz="2800" b="1" i="1" u="dbl" smtClean="0"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cs-CZ" sz="2800" b="1" i="1" u="dbl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1" i="1" u="dbl" smtClean="0">
                              <a:latin typeface="Cambria Math"/>
                            </a:rPr>
                            <m:t>𝒄𝒎</m:t>
                          </m:r>
                        </m:e>
                        <m:sup>
                          <m:r>
                            <a:rPr lang="cs-CZ" sz="2800" b="1" i="1" u="dbl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2800" b="1" u="dbl" dirty="0"/>
              </a:p>
            </p:txBody>
          </p:sp>
        </mc:Choice>
        <mc:Fallback xmlns="">
          <p:sp>
            <p:nvSpPr>
              <p:cNvPr id="22" name="TextovéPol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3937" y="3373581"/>
                <a:ext cx="2131930" cy="53296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ovéPole 22">
            <a:hlinkClick r:id="rId10" action="ppaction://hlinksldjump"/>
          </p:cNvPr>
          <p:cNvSpPr txBox="1"/>
          <p:nvPr/>
        </p:nvSpPr>
        <p:spPr>
          <a:xfrm>
            <a:off x="4165597" y="6165304"/>
            <a:ext cx="811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dirty="0" smtClean="0"/>
              <a:t>zpět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373608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673</Words>
  <Application>Microsoft Office PowerPoint</Application>
  <PresentationFormat>Předvádění na obrazovce (4:3)</PresentationFormat>
  <Paragraphs>91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Obvod a obsah lichoběžníku</vt:lpstr>
      <vt:lpstr>Obvod a obsah lichoběžníku</vt:lpstr>
      <vt:lpstr>Př. 1: Vypočítej obvod rovnoramenného lichoběžníku ABCD (AB∥CD), je-li dáno: a=0,8 dm, b=24 cm, c=1 dm.</vt:lpstr>
      <vt:lpstr>Př. 2: Vypočítej obsah pravoúhlého lichoběžníku ABCD s pravým úhlem při vrcholu B, je-li dáno: a=3,2 cm, b=6,8 cm, c=2,4 cm. </vt:lpstr>
      <vt:lpstr>Př. 3: Vypočítej délku ramene rovnoramenného lichoběžníku ABCD (AB∥CD), je-li dáno: a=3,6 cm,  c=5,1 cm, o=17,2 cm. </vt:lpstr>
      <vt:lpstr>Př. 4: Vypočítej obsah lichoběžníku ABCD (AB∥CD), je-li dáno: S_∆ABC=25 〖cm〗^2,  〖 S〗_∆DBC=15 〖cm〗^2, |AB|=5 cm.</vt:lpstr>
      <vt:lpstr>Př. 5: Urči obsahy lichoběžníků ve čtvercové síti. Délka strany čtverce je 1 cm. </vt:lpstr>
      <vt:lpstr>Př. 6: Urči obsah obrazce ve čtvercové síti. Délka strany čtverce je 1 cm.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vzdělávacího materiálu</dc:title>
  <dc:creator>Uzivatel</dc:creator>
  <cp:lastModifiedBy>Uzivatel</cp:lastModifiedBy>
  <cp:revision>16</cp:revision>
  <dcterms:created xsi:type="dcterms:W3CDTF">2013-08-22T20:32:50Z</dcterms:created>
  <dcterms:modified xsi:type="dcterms:W3CDTF">2014-06-10T21:38:21Z</dcterms:modified>
</cp:coreProperties>
</file>