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36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21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14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55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99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92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63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74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99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80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86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4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Obsah čtyřúhelníku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prstClr val="white"/>
                </a:solidFill>
              </a:rPr>
              <a:t>Gymn</a:t>
            </a:r>
            <a:r>
              <a:rPr lang="cs-CZ" sz="2400" dirty="0" err="1">
                <a:solidFill>
                  <a:prstClr val="white"/>
                </a:solidFill>
              </a:rPr>
              <a:t>ázium</a:t>
            </a:r>
            <a:r>
              <a:rPr lang="cs-CZ" sz="24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45375"/>
              </p:ext>
            </p:extLst>
          </p:nvPr>
        </p:nvGraphicFramePr>
        <p:xfrm>
          <a:off x="738742" y="2273215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Slovní úlohy na obsah</a:t>
                      </a:r>
                      <a:r>
                        <a:rPr lang="cs-CZ" baseline="0" dirty="0" smtClean="0"/>
                        <a:t> čtyřúhelníku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Procházíme</a:t>
                      </a:r>
                      <a:r>
                        <a:rPr lang="cs-CZ" baseline="0" dirty="0" smtClean="0"/>
                        <a:t> jednotlivé snímky, které obsahují řešené příklady. Řešení se odkrývá postupně po kliknutí.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0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1: Pan Nový prodal stavební pozemek tvaru obdélníku o rozměrech 18 m a 40 m za 1000 Kč za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. Kolik peněz získal, musel-li zaplatit daň z převodu nemovitosti, která činila 4% z prodejní ceny?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2564904"/>
                <a:ext cx="8219256" cy="3561259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=18∙40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=720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i="1" dirty="0" smtClean="0">
                          <a:latin typeface="Cambria Math"/>
                        </a:rPr>
                        <m:t>𝑐𝑒𝑛𝑎</m:t>
                      </m:r>
                      <m:r>
                        <a:rPr lang="cs-CZ" i="1" dirty="0" smtClean="0">
                          <a:latin typeface="Cambria Math"/>
                        </a:rPr>
                        <m:t> </m:t>
                      </m:r>
                      <m:r>
                        <a:rPr lang="cs-CZ" i="1" dirty="0" smtClean="0">
                          <a:latin typeface="Cambria Math"/>
                        </a:rPr>
                        <m:t>𝑝𝑜𝑧𝑒𝑚𝑘𝑢</m:t>
                      </m:r>
                      <m:r>
                        <a:rPr lang="cs-CZ" i="1" dirty="0" smtClean="0">
                          <a:latin typeface="Cambria Math"/>
                        </a:rPr>
                        <m:t> … 1000∙720 </m:t>
                      </m:r>
                      <m:r>
                        <a:rPr lang="cs-CZ" b="0" i="1" dirty="0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b="0" i="1" dirty="0" smtClean="0">
                          <a:latin typeface="Cambria Math"/>
                          <a:ea typeface="Cambria Math"/>
                        </a:rPr>
                        <m:t>č=720 000 </m:t>
                      </m:r>
                      <m:r>
                        <a:rPr lang="cs-CZ" b="0" i="1" dirty="0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b="0" i="1" dirty="0" smtClean="0">
                          <a:latin typeface="Cambria Math"/>
                          <a:ea typeface="Cambria Math"/>
                        </a:rPr>
                        <m:t>č</m:t>
                      </m:r>
                    </m:oMath>
                  </m:oMathPara>
                </a14:m>
                <a:endParaRPr lang="cs-CZ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4% </m:t>
                      </m:r>
                      <m:r>
                        <a:rPr lang="cs-CZ" b="0" i="1" smtClean="0">
                          <a:latin typeface="Cambria Math"/>
                        </a:rPr>
                        <m:t>𝑧</m:t>
                      </m:r>
                      <m:r>
                        <a:rPr lang="cs-CZ" b="0" i="1" smtClean="0">
                          <a:latin typeface="Cambria Math"/>
                        </a:rPr>
                        <m:t> 720 000 </m:t>
                      </m:r>
                      <m:r>
                        <a:rPr lang="cs-CZ" b="0" i="1" smtClean="0">
                          <a:latin typeface="Cambria Math"/>
                        </a:rPr>
                        <m:t>𝐾</m:t>
                      </m:r>
                      <m:r>
                        <a:rPr lang="cs-CZ" b="0" i="1" smtClean="0">
                          <a:latin typeface="Cambria Math"/>
                        </a:rPr>
                        <m:t>č … 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720 000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∙4=</m:t>
                      </m:r>
                      <m:r>
                        <a:rPr lang="cs-CZ" b="0" i="1" smtClean="0">
                          <a:latin typeface="Cambria Math"/>
                        </a:rPr>
                        <m:t>28 800 </m:t>
                      </m:r>
                      <m:r>
                        <a:rPr lang="cs-CZ" b="0" i="1" smtClean="0">
                          <a:latin typeface="Cambria Math"/>
                        </a:rPr>
                        <m:t>𝐾</m:t>
                      </m:r>
                      <m:r>
                        <a:rPr lang="cs-CZ" b="0" i="1" smtClean="0">
                          <a:latin typeface="Cambria Math"/>
                        </a:rPr>
                        <m:t>č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720 000 −28 800=691 200 </m:t>
                      </m:r>
                      <m:r>
                        <a:rPr lang="cs-CZ" b="0" i="1" smtClean="0">
                          <a:latin typeface="Cambria Math"/>
                        </a:rPr>
                        <m:t>𝐾</m:t>
                      </m:r>
                      <m:r>
                        <a:rPr lang="cs-CZ" b="0" i="1" smtClean="0">
                          <a:latin typeface="Cambria Math"/>
                        </a:rPr>
                        <m:t>č</m:t>
                      </m:r>
                    </m:oMath>
                  </m:oMathPara>
                </a14:m>
                <a:endParaRPr lang="cs-CZ" dirty="0" smtClean="0"/>
              </a:p>
              <a:p>
                <a:pPr marL="0" indent="0" algn="ctr">
                  <a:buNone/>
                </a:pPr>
                <a:endParaRPr lang="cs-CZ" dirty="0"/>
              </a:p>
              <a:p>
                <a:pPr marL="0" indent="0" algn="ctr">
                  <a:buNone/>
                </a:pPr>
                <a:r>
                  <a:rPr lang="cs-CZ" dirty="0" smtClean="0"/>
                  <a:t>Pan Nový prodejem získal 691 200 Kč.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2564904"/>
                <a:ext cx="8219256" cy="3561259"/>
              </a:xfrm>
              <a:blipFill rotWithShape="1">
                <a:blip r:embed="rId2"/>
                <a:stretch>
                  <a:fillRect b="-42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448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>
          <a:xfrm>
            <a:off x="412088" y="1991570"/>
            <a:ext cx="8336376" cy="45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Spotřeba činí 1,69 m</a:t>
            </a:r>
            <a:r>
              <a:rPr lang="cs-CZ" baseline="30000" dirty="0" smtClean="0"/>
              <a:t>2 </a:t>
            </a:r>
            <a:r>
              <a:rPr lang="cs-CZ" dirty="0" smtClean="0"/>
              <a:t>látky, musíme koupit 1,3 m a zaplatíme 156 Kč.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847443" y="3140968"/>
            <a:ext cx="2397795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583" y="8367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2: Čtvercový stůl má rozměry 90 cm a 90 cm. Kolik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látky bude spotřebováno na ubrus, počítáme-li s přesahem 20 cm? Kolik m látky šíře 150 cm musíme koupit? Kolik zaplatíme za látku, stojí-li jeden metr 120 Kč?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000427" y="2332446"/>
                <a:ext cx="5328592" cy="38492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=130∙130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=16900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=1,69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𝑚𝑢𝑠</m:t>
                      </m:r>
                      <m:r>
                        <a:rPr lang="cs-CZ" b="0" i="1" smtClean="0">
                          <a:latin typeface="Cambria Math"/>
                        </a:rPr>
                        <m:t>í</m:t>
                      </m:r>
                      <m:r>
                        <a:rPr lang="cs-CZ" b="0" i="1" smtClean="0">
                          <a:latin typeface="Cambria Math"/>
                        </a:rPr>
                        <m:t>𝑚𝑒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𝑘𝑜𝑢𝑝𝑖𝑡</m:t>
                      </m:r>
                      <m:r>
                        <a:rPr lang="cs-CZ" b="0" i="1" smtClean="0">
                          <a:latin typeface="Cambria Math"/>
                        </a:rPr>
                        <m:t> …1,3 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𝑐𝑒𝑛𝑎</m:t>
                      </m:r>
                      <m:r>
                        <a:rPr lang="cs-CZ" b="0" i="1" smtClean="0">
                          <a:latin typeface="Cambria Math"/>
                        </a:rPr>
                        <m:t>…1,3 ∙120=156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č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:endParaRPr lang="cs-CZ" u="dbl" dirty="0"/>
              </a:p>
            </p:txBody>
          </p:sp>
        </mc:Choice>
        <mc:Fallback xmlns="">
          <p:sp>
            <p:nvSpPr>
              <p:cNvPr id="7" name="Zástupný symbol pro obsah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000427" y="2332446"/>
                <a:ext cx="5328592" cy="3849291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délník 7"/>
          <p:cNvSpPr/>
          <p:nvPr/>
        </p:nvSpPr>
        <p:spPr>
          <a:xfrm>
            <a:off x="1367252" y="3573016"/>
            <a:ext cx="1358176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847444" y="4509120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2741183" y="4417948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>
            <a:stCxn id="9" idx="0"/>
            <a:endCxn id="8" idx="0"/>
          </p:cNvCxnSpPr>
          <p:nvPr/>
        </p:nvCxnSpPr>
        <p:spPr>
          <a:xfrm flipH="1">
            <a:off x="2046340" y="3140968"/>
            <a:ext cx="1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8" idx="2"/>
          </p:cNvCxnSpPr>
          <p:nvPr/>
        </p:nvCxnSpPr>
        <p:spPr>
          <a:xfrm>
            <a:off x="2046340" y="4941168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1623028" y="4417948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90 cm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762187" y="3885810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cm</a:t>
            </a:r>
            <a:endParaRPr lang="cs-CZ" sz="2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841570" y="3995482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cm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089565" y="3140968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cm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2158591" y="4941168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cm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8527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build="p"/>
      <p:bldP spid="8" grpId="0" animBg="1"/>
      <p:bldP spid="18" grpId="0"/>
      <p:bldP spid="20" grpId="0"/>
      <p:bldP spid="21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3: Valbová střecha na obr. se skládá ze dvou shodných rovnoramenných lichoběžníků a dvou shodných rovnoramenných trojúhelníků. Kolik střešních tašek je třeba na pokrytí střechy, je-li na 1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potřeba 15 tašek?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780928"/>
            <a:ext cx="8219256" cy="33452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Na pokrytí střechy je třeba 4500 tašek.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923928" y="2780928"/>
                <a:ext cx="5040560" cy="334523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𝑆</m:t>
                      </m:r>
                      <m:r>
                        <a:rPr lang="cs-CZ" sz="2400" b="0" i="1" smtClean="0">
                          <a:latin typeface="Cambria Math"/>
                        </a:rPr>
                        <m:t>=2∙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20+11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∙7,5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+2∙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9∙7,5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𝑆</m:t>
                      </m:r>
                      <m:r>
                        <a:rPr lang="cs-CZ" sz="2400" b="0" i="1" smtClean="0">
                          <a:latin typeface="Cambria Math"/>
                        </a:rPr>
                        <m:t>=232,5+67,5</m:t>
                      </m:r>
                    </m:oMath>
                  </m:oMathPara>
                </a14:m>
                <a:endParaRPr lang="cs-CZ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𝑆</m:t>
                      </m:r>
                      <m:r>
                        <a:rPr lang="cs-CZ" sz="2400" b="0" i="1" smtClean="0">
                          <a:latin typeface="Cambria Math"/>
                        </a:rPr>
                        <m:t>=300 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300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∙15=4500 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923928" y="2780928"/>
                <a:ext cx="5040560" cy="334523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vnoramenný trojúhelník 8"/>
          <p:cNvSpPr/>
          <p:nvPr/>
        </p:nvSpPr>
        <p:spPr>
          <a:xfrm rot="18961955">
            <a:off x="2261257" y="4047931"/>
            <a:ext cx="617652" cy="965254"/>
          </a:xfrm>
          <a:prstGeom prst="triangle">
            <a:avLst>
              <a:gd name="adj" fmla="val 754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108364" y="4059382"/>
            <a:ext cx="1565563" cy="1039091"/>
          </a:xfrm>
          <a:custGeom>
            <a:avLst/>
            <a:gdLst>
              <a:gd name="connsiteX0" fmla="*/ 0 w 1565563"/>
              <a:gd name="connsiteY0" fmla="*/ 1039091 h 1039091"/>
              <a:gd name="connsiteX1" fmla="*/ 1565563 w 1565563"/>
              <a:gd name="connsiteY1" fmla="*/ 1039091 h 1039091"/>
              <a:gd name="connsiteX2" fmla="*/ 1219200 w 1565563"/>
              <a:gd name="connsiteY2" fmla="*/ 0 h 1039091"/>
              <a:gd name="connsiteX3" fmla="*/ 498763 w 1565563"/>
              <a:gd name="connsiteY3" fmla="*/ 13854 h 1039091"/>
              <a:gd name="connsiteX4" fmla="*/ 0 w 1565563"/>
              <a:gd name="connsiteY4" fmla="*/ 1039091 h 103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5563" h="1039091">
                <a:moveTo>
                  <a:pt x="0" y="1039091"/>
                </a:moveTo>
                <a:lnTo>
                  <a:pt x="1565563" y="1039091"/>
                </a:lnTo>
                <a:lnTo>
                  <a:pt x="1219200" y="0"/>
                </a:lnTo>
                <a:lnTo>
                  <a:pt x="498763" y="13854"/>
                </a:lnTo>
                <a:lnTo>
                  <a:pt x="0" y="103909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1431724" y="5136495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m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843808" y="4765675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9 m</a:t>
            </a:r>
            <a:endParaRPr lang="cs-CZ" sz="2800" dirty="0"/>
          </a:p>
        </p:txBody>
      </p:sp>
      <p:cxnSp>
        <p:nvCxnSpPr>
          <p:cNvPr id="14" name="Přímá spojnice 13"/>
          <p:cNvCxnSpPr/>
          <p:nvPr/>
        </p:nvCxnSpPr>
        <p:spPr>
          <a:xfrm flipH="1">
            <a:off x="2258287" y="4059382"/>
            <a:ext cx="43853" cy="10190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>
            <a:stCxn id="10" idx="2"/>
          </p:cNvCxnSpPr>
          <p:nvPr/>
        </p:nvCxnSpPr>
        <p:spPr>
          <a:xfrm>
            <a:off x="2327564" y="4059382"/>
            <a:ext cx="588252" cy="80977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752436" y="3917717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7,5 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293531" y="4355836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7,5 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553325" y="3579660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11 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8407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Př. 4: Z pásku šířky 3,2 cm a délky 40 cm je třeba nastříhat destičky tvaru kosočtverce o obsahu 16 cm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. Jakou délku bude mít strana kosočtverce? Kolik kosočtverců můžeme z pásku nastříhat?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Strana kosočtverce bude mít délku 5 cm a z pásku nastříháme 7 kosočtverců.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91039" y="2708920"/>
            <a:ext cx="396044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835696" y="3482970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40 cm</a:t>
            </a:r>
            <a:endParaRPr lang="cs-CZ" sz="2800" dirty="0"/>
          </a:p>
        </p:txBody>
      </p:sp>
      <p:sp>
        <p:nvSpPr>
          <p:cNvPr id="10" name="Kosoúhelník 9"/>
          <p:cNvSpPr/>
          <p:nvPr/>
        </p:nvSpPr>
        <p:spPr>
          <a:xfrm>
            <a:off x="391039" y="2708920"/>
            <a:ext cx="864096" cy="720080"/>
          </a:xfrm>
          <a:prstGeom prst="parallelogram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351479" y="2827957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3,2 cm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70517" y="3335287"/>
                <a:ext cx="4755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17" y="3335287"/>
                <a:ext cx="475579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Přímá spojnice 12"/>
          <p:cNvCxnSpPr/>
          <p:nvPr/>
        </p:nvCxnSpPr>
        <p:spPr>
          <a:xfrm>
            <a:off x="611560" y="2708920"/>
            <a:ext cx="0" cy="72008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70517" y="2729527"/>
                <a:ext cx="4755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17" y="2729527"/>
                <a:ext cx="47557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708306" y="4006190"/>
                <a:ext cx="2021707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𝑆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b="0" i="1" smtClean="0">
                          <a:latin typeface="Cambria Math"/>
                        </a:rPr>
                        <m:t>𝑎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𝑣</m:t>
                      </m:r>
                    </m:oMath>
                  </m:oMathPara>
                </a14:m>
                <a:endParaRPr lang="cs-CZ" sz="2800" b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16=</m:t>
                      </m:r>
                      <m:r>
                        <m:rPr>
                          <m:sty m:val="p"/>
                        </m:rPr>
                        <a:rPr lang="cs-CZ" sz="2800" b="0" i="0" smtClean="0">
                          <a:latin typeface="Cambria Math"/>
                        </a:rPr>
                        <m:t>a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∙3,2</m:t>
                      </m:r>
                    </m:oMath>
                  </m:oMathPara>
                </a14:m>
                <a:endParaRPr lang="cs-CZ" sz="2800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𝑎</m:t>
                      </m:r>
                      <m:r>
                        <a:rPr lang="cs-CZ" sz="2800" b="0" i="1" u="dbl" smtClean="0">
                          <a:latin typeface="Cambria Math"/>
                        </a:rPr>
                        <m:t>=5 </m:t>
                      </m:r>
                      <m:r>
                        <a:rPr lang="cs-CZ" sz="2800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800" u="dbl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06" y="4006190"/>
                <a:ext cx="2021707" cy="13849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72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8" grpId="0"/>
      <p:bldP spid="11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22682" y="2780928"/>
            <a:ext cx="3816425" cy="2880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636364" y="2772229"/>
            <a:ext cx="3802743" cy="2888342"/>
          </a:xfrm>
          <a:custGeom>
            <a:avLst/>
            <a:gdLst>
              <a:gd name="connsiteX0" fmla="*/ 0 w 3802743"/>
              <a:gd name="connsiteY0" fmla="*/ 2888342 h 2888342"/>
              <a:gd name="connsiteX1" fmla="*/ 943429 w 3802743"/>
              <a:gd name="connsiteY1" fmla="*/ 2888342 h 2888342"/>
              <a:gd name="connsiteX2" fmla="*/ 3802743 w 3802743"/>
              <a:gd name="connsiteY2" fmla="*/ 0 h 2888342"/>
              <a:gd name="connsiteX3" fmla="*/ 2859314 w 3802743"/>
              <a:gd name="connsiteY3" fmla="*/ 29028 h 2888342"/>
              <a:gd name="connsiteX4" fmla="*/ 0 w 3802743"/>
              <a:gd name="connsiteY4" fmla="*/ 2888342 h 288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2743" h="2888342">
                <a:moveTo>
                  <a:pt x="0" y="2888342"/>
                </a:moveTo>
                <a:lnTo>
                  <a:pt x="943429" y="2888342"/>
                </a:lnTo>
                <a:lnTo>
                  <a:pt x="3802743" y="0"/>
                </a:lnTo>
                <a:lnTo>
                  <a:pt x="2859314" y="29028"/>
                </a:lnTo>
                <a:lnTo>
                  <a:pt x="0" y="2888342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olný tvar 45"/>
          <p:cNvSpPr/>
          <p:nvPr/>
        </p:nvSpPr>
        <p:spPr>
          <a:xfrm>
            <a:off x="636364" y="2772229"/>
            <a:ext cx="3817257" cy="2888342"/>
          </a:xfrm>
          <a:custGeom>
            <a:avLst/>
            <a:gdLst>
              <a:gd name="connsiteX0" fmla="*/ 0 w 3817257"/>
              <a:gd name="connsiteY0" fmla="*/ 0 h 2888342"/>
              <a:gd name="connsiteX1" fmla="*/ 928914 w 3817257"/>
              <a:gd name="connsiteY1" fmla="*/ 14514 h 2888342"/>
              <a:gd name="connsiteX2" fmla="*/ 3817257 w 3817257"/>
              <a:gd name="connsiteY2" fmla="*/ 2888342 h 2888342"/>
              <a:gd name="connsiteX3" fmla="*/ 2888343 w 3817257"/>
              <a:gd name="connsiteY3" fmla="*/ 2888342 h 2888342"/>
              <a:gd name="connsiteX4" fmla="*/ 0 w 3817257"/>
              <a:gd name="connsiteY4" fmla="*/ 0 h 288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7257" h="2888342">
                <a:moveTo>
                  <a:pt x="0" y="0"/>
                </a:moveTo>
                <a:lnTo>
                  <a:pt x="928914" y="14514"/>
                </a:lnTo>
                <a:lnTo>
                  <a:pt x="3817257" y="2888342"/>
                </a:lnTo>
                <a:lnTo>
                  <a:pt x="2888343" y="2888342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dirty="0" smtClean="0"/>
              <a:t>Př. 5: Kolik ml zlaticí pasty je třeba k pozlacení písmene X (viz. obr.), je-li tloušťka písmene 3 cm a na 1 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je potřeba 8 ml pasty?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0" smtClean="0">
                          <a:latin typeface="Cambria Math"/>
                        </a:rPr>
                        <m:t>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=2∙4∙12−3∙3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=87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0" smtClean="0">
                          <a:latin typeface="Cambria Math"/>
                        </a:rPr>
                        <m:t>=0,0087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0,0087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∙8=0,0696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				    K pozlacení je potřeba</a:t>
                </a:r>
              </a:p>
              <a:p>
                <a:pPr marL="0" indent="0">
                  <a:buNone/>
                </a:pPr>
                <a:r>
                  <a:rPr lang="cs-CZ" dirty="0"/>
                  <a:t>	</a:t>
                </a:r>
                <a:r>
                  <a:rPr lang="cs-CZ" dirty="0" smtClean="0"/>
                  <a:t>			    0,0696 ml pasty.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bdélník 26"/>
          <p:cNvSpPr/>
          <p:nvPr/>
        </p:nvSpPr>
        <p:spPr>
          <a:xfrm rot="2687335">
            <a:off x="2243300" y="3892364"/>
            <a:ext cx="648072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louk 47"/>
          <p:cNvSpPr/>
          <p:nvPr/>
        </p:nvSpPr>
        <p:spPr>
          <a:xfrm rot="18786223">
            <a:off x="2110137" y="3305634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ál 48"/>
          <p:cNvSpPr/>
          <p:nvPr/>
        </p:nvSpPr>
        <p:spPr>
          <a:xfrm>
            <a:off x="2510057" y="3501008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ovéPole 49"/>
          <p:cNvSpPr txBox="1"/>
          <p:nvPr/>
        </p:nvSpPr>
        <p:spPr>
          <a:xfrm>
            <a:off x="670403" y="5863224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cm</a:t>
            </a:r>
            <a:endParaRPr lang="cs-CZ" sz="2800" dirty="0"/>
          </a:p>
        </p:txBody>
      </p:sp>
      <p:cxnSp>
        <p:nvCxnSpPr>
          <p:cNvPr id="52" name="Přímá spojnice se šipkou 51"/>
          <p:cNvCxnSpPr/>
          <p:nvPr/>
        </p:nvCxnSpPr>
        <p:spPr>
          <a:xfrm>
            <a:off x="622682" y="5833648"/>
            <a:ext cx="936106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ovéPole 52"/>
          <p:cNvSpPr txBox="1"/>
          <p:nvPr/>
        </p:nvSpPr>
        <p:spPr>
          <a:xfrm>
            <a:off x="0" y="4754737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12 cm</a:t>
            </a:r>
            <a:endParaRPr lang="cs-CZ" sz="28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3170010" y="3129197"/>
            <a:ext cx="471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S</a:t>
            </a:r>
            <a:r>
              <a:rPr lang="cs-CZ" sz="2800" baseline="-25000" dirty="0" smtClean="0">
                <a:solidFill>
                  <a:srgbClr val="FF0000"/>
                </a:solidFill>
              </a:rPr>
              <a:t>1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2379255" y="3954790"/>
            <a:ext cx="471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S</a:t>
            </a:r>
            <a:r>
              <a:rPr lang="cs-CZ" sz="2800" baseline="-25000" dirty="0" smtClean="0">
                <a:solidFill>
                  <a:srgbClr val="FF0000"/>
                </a:solidFill>
              </a:rPr>
              <a:t>2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2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7" grpId="0" animBg="1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dirty="0" smtClean="0"/>
              <a:t>Př. 6: Kolik kg osiva je třeba připravit na osetí pole tvaru čtyřúhelníku (viz. obr.), je-li na 1 ha pole třeba 200 kg osiva?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78896" cy="485313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Je třeba připravit 11,56 kg osiva.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34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∙20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34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∙14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=340+238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=578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0" smtClean="0">
                          <a:latin typeface="Cambria Math"/>
                        </a:rPr>
                        <m:t>=0,0578 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</a:rPr>
                        <m:t>ha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0,0578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∙200=11,56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𝑘𝑔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Volný tvar 5"/>
          <p:cNvSpPr/>
          <p:nvPr/>
        </p:nvSpPr>
        <p:spPr>
          <a:xfrm>
            <a:off x="899886" y="2743200"/>
            <a:ext cx="3178628" cy="2510971"/>
          </a:xfrm>
          <a:custGeom>
            <a:avLst/>
            <a:gdLst>
              <a:gd name="connsiteX0" fmla="*/ 0 w 3178628"/>
              <a:gd name="connsiteY0" fmla="*/ 2510971 h 2510971"/>
              <a:gd name="connsiteX1" fmla="*/ 2902857 w 3178628"/>
              <a:gd name="connsiteY1" fmla="*/ 2496457 h 2510971"/>
              <a:gd name="connsiteX2" fmla="*/ 3178628 w 3178628"/>
              <a:gd name="connsiteY2" fmla="*/ 696686 h 2510971"/>
              <a:gd name="connsiteX3" fmla="*/ 478971 w 3178628"/>
              <a:gd name="connsiteY3" fmla="*/ 0 h 2510971"/>
              <a:gd name="connsiteX4" fmla="*/ 0 w 3178628"/>
              <a:gd name="connsiteY4" fmla="*/ 2510971 h 2510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628" h="2510971">
                <a:moveTo>
                  <a:pt x="0" y="2510971"/>
                </a:moveTo>
                <a:lnTo>
                  <a:pt x="2902857" y="2496457"/>
                </a:lnTo>
                <a:lnTo>
                  <a:pt x="3178628" y="696686"/>
                </a:lnTo>
                <a:lnTo>
                  <a:pt x="478971" y="0"/>
                </a:lnTo>
                <a:lnTo>
                  <a:pt x="0" y="2510971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>
            <a:stCxn id="6" idx="2"/>
            <a:endCxn id="6" idx="0"/>
          </p:cNvCxnSpPr>
          <p:nvPr/>
        </p:nvCxnSpPr>
        <p:spPr>
          <a:xfrm flipH="1">
            <a:off x="899886" y="3439886"/>
            <a:ext cx="3178628" cy="1814285"/>
          </a:xfrm>
          <a:prstGeom prst="line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>
            <a:stCxn id="6" idx="3"/>
          </p:cNvCxnSpPr>
          <p:nvPr/>
        </p:nvCxnSpPr>
        <p:spPr>
          <a:xfrm>
            <a:off x="1378857" y="2743200"/>
            <a:ext cx="888887" cy="1765920"/>
          </a:xfrm>
          <a:prstGeom prst="line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>
            <a:stCxn id="6" idx="1"/>
          </p:cNvCxnSpPr>
          <p:nvPr/>
        </p:nvCxnSpPr>
        <p:spPr>
          <a:xfrm flipH="1" flipV="1">
            <a:off x="3059832" y="3998685"/>
            <a:ext cx="742911" cy="1240972"/>
          </a:xfrm>
          <a:prstGeom prst="line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544846" y="4710210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34 m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697245" y="2931505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20 m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343322" y="4095951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14 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5247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601</Words>
  <Application>Microsoft Office PowerPoint</Application>
  <PresentationFormat>Předvádění na obrazovce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Obsah čtyřúhelníku</vt:lpstr>
      <vt:lpstr>Př. 1: Pan Nový prodal stavební pozemek tvaru obdélníku o rozměrech 18 m a 40 m za 1000 Kč za m2. Kolik peněz získal, musel-li zaplatit daň z převodu nemovitosti, která činila 4% z prodejní ceny?</vt:lpstr>
      <vt:lpstr>Př. 2: Čtvercový stůl má rozměry 90 cm a 90 cm. Kolik m2 látky bude spotřebováno na ubrus, počítáme-li s přesahem 20 cm? Kolik m látky šíře 150 cm musíme koupit? Kolik zaplatíme za látku, stojí-li jeden metr 120 Kč?</vt:lpstr>
      <vt:lpstr>Př. 3: Valbová střecha na obr. se skládá ze dvou shodných rovnoramenných lichoběžníků a dvou shodných rovnoramenných trojúhelníků. Kolik střešních tašek je třeba na pokrytí střechy, je-li na 1 m2 potřeba 15 tašek?</vt:lpstr>
      <vt:lpstr>Př. 4: Z pásku šířky 3,2 cm a délky 40 cm je třeba nastříhat destičky tvaru kosočtverce o obsahu 16 cm2. Jakou délku bude mít strana kosočtverce? Kolik kosočtverců můžeme z pásku nastříhat?</vt:lpstr>
      <vt:lpstr>Př. 5: Kolik ml zlaticí pasty je třeba k pozlacení písmene X (viz. obr.), je-li tloušťka písmene 3 cm a na 1 m2 je potřeba 8 ml pasty?</vt:lpstr>
      <vt:lpstr>Př. 6: Kolik kg osiva je třeba připravit na osetí pole tvaru čtyřúhelníku (viz. obr.), je-li na 1 ha pole třeba 200 kg osiva?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25</cp:revision>
  <dcterms:created xsi:type="dcterms:W3CDTF">2013-08-23T14:14:15Z</dcterms:created>
  <dcterms:modified xsi:type="dcterms:W3CDTF">2014-06-10T21:38:59Z</dcterms:modified>
</cp:coreProperties>
</file>