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8" r:id="rId4"/>
    <p:sldId id="259" r:id="rId5"/>
    <p:sldId id="263" r:id="rId6"/>
    <p:sldId id="262" r:id="rId7"/>
    <p:sldId id="260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1369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9219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714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4552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999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5929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9632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744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2993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5805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6868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17525-36EC-4DED-B305-8E3E709082CF}" type="datetimeFigureOut">
              <a:rPr lang="cs-CZ" smtClean="0"/>
              <a:t>10.6.2014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22B7E-87FC-479A-A80F-291E8233F1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549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Pythagorova věta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prstClr val="white"/>
                </a:solidFill>
              </a:rPr>
              <a:t>Gymn</a:t>
            </a:r>
            <a:r>
              <a:rPr lang="cs-CZ" sz="2400" dirty="0" err="1">
                <a:solidFill>
                  <a:prstClr val="white"/>
                </a:solidFill>
              </a:rPr>
              <a:t>ázium</a:t>
            </a:r>
            <a:r>
              <a:rPr lang="cs-CZ" sz="2400" dirty="0">
                <a:solidFill>
                  <a:prstClr val="white"/>
                </a:solidFill>
              </a:rPr>
              <a:t>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1720270"/>
              </p:ext>
            </p:extLst>
          </p:nvPr>
        </p:nvGraphicFramePr>
        <p:xfrm>
          <a:off x="738742" y="2273215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Planimetrie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7. 7. 2013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Základní příklady na procvičení Pythagorovy</a:t>
                      </a:r>
                      <a:r>
                        <a:rPr lang="cs-CZ" baseline="0" dirty="0" smtClean="0"/>
                        <a:t> věty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snímek obsahuje zadání příkladů</a:t>
                      </a:r>
                      <a:r>
                        <a:rPr lang="cs-CZ" baseline="0" dirty="0" smtClean="0"/>
                        <a:t>. Kliknutím na červenou šipku se dostaneme k řešení, které je animováno, odkrývá se postupně po kliknutí. Pro návrat na přehled příkladů klikneme na odkaz zpět.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Rudolf </a:t>
                      </a:r>
                      <a:r>
                        <a:rPr lang="cs-CZ" dirty="0" err="1" smtClean="0"/>
                        <a:t>Brucháček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VY_32_INOVACE_25_MBRU18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603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r>
              <a:rPr lang="cs-CZ" dirty="0" smtClean="0"/>
              <a:t>Pythagorova věta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052736"/>
                <a:ext cx="8892480" cy="4925144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cs-CZ" sz="2600" dirty="0" smtClean="0"/>
                  <a:t>Př. 1: Vypočítej délku přepony </a:t>
                </a:r>
                <a14:m>
                  <m:oMath xmlns:m="http://schemas.openxmlformats.org/officeDocument/2006/math">
                    <m:r>
                      <a:rPr lang="cs-CZ" sz="2600" i="1">
                        <a:latin typeface="Cambria Math"/>
                      </a:rPr>
                      <m:t>𝑚</m:t>
                    </m:r>
                    <m:r>
                      <a:rPr lang="cs-CZ" sz="2600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2600" dirty="0"/>
                  <a:t>pravoúhlého trojúhelníku KLM, je-li dáno: </a:t>
                </a:r>
                <a14:m>
                  <m:oMath xmlns:m="http://schemas.openxmlformats.org/officeDocument/2006/math">
                    <m:r>
                      <a:rPr lang="cs-CZ" sz="2600" i="1">
                        <a:latin typeface="Cambria Math"/>
                      </a:rPr>
                      <m:t>𝑘</m:t>
                    </m:r>
                    <m:r>
                      <a:rPr lang="cs-CZ" sz="2600" i="1">
                        <a:latin typeface="Cambria Math"/>
                      </a:rPr>
                      <m:t>=3 </m:t>
                    </m:r>
                    <m:r>
                      <a:rPr lang="cs-CZ" sz="2600" i="1">
                        <a:latin typeface="Cambria Math"/>
                      </a:rPr>
                      <m:t>𝑐𝑚</m:t>
                    </m:r>
                    <m:r>
                      <a:rPr lang="cs-CZ" sz="2600" i="1">
                        <a:latin typeface="Cambria Math"/>
                      </a:rPr>
                      <m:t>, </m:t>
                    </m:r>
                    <m:r>
                      <a:rPr lang="cs-CZ" sz="2600" i="1">
                        <a:latin typeface="Cambria Math"/>
                      </a:rPr>
                      <m:t>𝑙</m:t>
                    </m:r>
                    <m:r>
                      <a:rPr lang="cs-CZ" sz="2600" i="1">
                        <a:latin typeface="Cambria Math"/>
                      </a:rPr>
                      <m:t>=4 </m:t>
                    </m:r>
                    <m:r>
                      <a:rPr lang="cs-CZ" sz="2600" i="1">
                        <a:latin typeface="Cambria Math"/>
                      </a:rPr>
                      <m:t>𝑐𝑚</m:t>
                    </m:r>
                    <m:r>
                      <a:rPr lang="cs-CZ" sz="2600" i="1">
                        <a:latin typeface="Cambria Math"/>
                      </a:rPr>
                      <m:t>.</m:t>
                    </m:r>
                  </m:oMath>
                </a14:m>
                <a:endParaRPr lang="cs-CZ" sz="2600" dirty="0" smtClean="0"/>
              </a:p>
              <a:p>
                <a:pPr marL="0" indent="0">
                  <a:buNone/>
                </a:pPr>
                <a:r>
                  <a:rPr lang="cs-CZ" sz="2600" dirty="0"/>
                  <a:t>Př. 2: Vypočítej délku odvěsny </a:t>
                </a:r>
                <a14:m>
                  <m:oMath xmlns:m="http://schemas.openxmlformats.org/officeDocument/2006/math">
                    <m:r>
                      <a:rPr lang="cs-CZ" sz="2600" i="1">
                        <a:latin typeface="Cambria Math"/>
                      </a:rPr>
                      <m:t>𝑔</m:t>
                    </m:r>
                  </m:oMath>
                </a14:m>
                <a:r>
                  <a:rPr lang="cs-CZ" sz="2600" dirty="0"/>
                  <a:t> pravoúhlého trojúhelníku GHI, je-li dáno: </a:t>
                </a:r>
                <a14:m>
                  <m:oMath xmlns:m="http://schemas.openxmlformats.org/officeDocument/2006/math">
                    <m:r>
                      <a:rPr lang="cs-CZ" sz="2600" i="1">
                        <a:latin typeface="Cambria Math"/>
                      </a:rPr>
                      <m:t>h</m:t>
                    </m:r>
                    <m:r>
                      <a:rPr lang="cs-CZ" sz="2600" i="1">
                        <a:latin typeface="Cambria Math"/>
                      </a:rPr>
                      <m:t>=7 </m:t>
                    </m:r>
                    <m:r>
                      <a:rPr lang="cs-CZ" sz="2600" i="1">
                        <a:latin typeface="Cambria Math"/>
                      </a:rPr>
                      <m:t>𝑐𝑚</m:t>
                    </m:r>
                    <m:r>
                      <a:rPr lang="cs-CZ" sz="2600" i="1">
                        <a:latin typeface="Cambria Math"/>
                      </a:rPr>
                      <m:t>, </m:t>
                    </m:r>
                    <m:r>
                      <a:rPr lang="cs-CZ" sz="2600" i="1">
                        <a:latin typeface="Cambria Math"/>
                      </a:rPr>
                      <m:t>𝑖</m:t>
                    </m:r>
                    <m:r>
                      <a:rPr lang="cs-CZ" sz="2600" i="1">
                        <a:latin typeface="Cambria Math"/>
                      </a:rPr>
                      <m:t>=4 </m:t>
                    </m:r>
                    <m:r>
                      <a:rPr lang="cs-CZ" sz="2600" i="1">
                        <a:latin typeface="Cambria Math"/>
                      </a:rPr>
                      <m:t>𝑐𝑚</m:t>
                    </m:r>
                    <m:r>
                      <a:rPr lang="cs-CZ" sz="2600" i="1">
                        <a:latin typeface="Cambria Math"/>
                      </a:rPr>
                      <m:t>.</m:t>
                    </m:r>
                  </m:oMath>
                </a14:m>
                <a:endParaRPr lang="cs-CZ" sz="2600" dirty="0" smtClean="0"/>
              </a:p>
              <a:p>
                <a:pPr marL="0" indent="0">
                  <a:buNone/>
                </a:pPr>
                <a:r>
                  <a:rPr lang="cs-CZ" sz="2600" dirty="0"/>
                  <a:t>Př. 3: Rozhodni, zda je trojúhelník ABC pravoúhlý:  </a:t>
                </a:r>
                <a:r>
                  <a:rPr lang="cs-CZ" sz="2600" dirty="0" smtClean="0"/>
                  <a:t>                    </a:t>
                </a:r>
                <a14:m>
                  <m:oMath xmlns:m="http://schemas.openxmlformats.org/officeDocument/2006/math">
                    <m:r>
                      <a:rPr lang="cs-CZ" sz="2600" i="1">
                        <a:latin typeface="Cambria Math"/>
                      </a:rPr>
                      <m:t>𝑎</m:t>
                    </m:r>
                    <m:r>
                      <a:rPr lang="cs-CZ" sz="2600" i="1">
                        <a:latin typeface="Cambria Math"/>
                      </a:rPr>
                      <m:t>=3,9 </m:t>
                    </m:r>
                    <m:r>
                      <a:rPr lang="cs-CZ" sz="2600" i="1">
                        <a:latin typeface="Cambria Math"/>
                      </a:rPr>
                      <m:t>𝑐𝑚</m:t>
                    </m:r>
                    <m:r>
                      <a:rPr lang="cs-CZ" sz="2600" i="1">
                        <a:latin typeface="Cambria Math"/>
                      </a:rPr>
                      <m:t>, </m:t>
                    </m:r>
                    <m:r>
                      <a:rPr lang="cs-CZ" sz="2600" i="1">
                        <a:latin typeface="Cambria Math"/>
                      </a:rPr>
                      <m:t>𝑏</m:t>
                    </m:r>
                    <m:r>
                      <a:rPr lang="cs-CZ" sz="2600" i="1">
                        <a:latin typeface="Cambria Math"/>
                      </a:rPr>
                      <m:t>=36 </m:t>
                    </m:r>
                    <m:r>
                      <a:rPr lang="cs-CZ" sz="2600" i="1">
                        <a:latin typeface="Cambria Math"/>
                      </a:rPr>
                      <m:t>𝑚𝑚</m:t>
                    </m:r>
                    <m:r>
                      <a:rPr lang="cs-CZ" sz="2600" i="1">
                        <a:latin typeface="Cambria Math"/>
                      </a:rPr>
                      <m:t>, </m:t>
                    </m:r>
                    <m:r>
                      <a:rPr lang="cs-CZ" sz="2600" i="1">
                        <a:latin typeface="Cambria Math"/>
                      </a:rPr>
                      <m:t>𝑐</m:t>
                    </m:r>
                    <m:r>
                      <a:rPr lang="cs-CZ" sz="2600" i="1">
                        <a:latin typeface="Cambria Math"/>
                      </a:rPr>
                      <m:t>=1,5 </m:t>
                    </m:r>
                    <m:r>
                      <a:rPr lang="cs-CZ" sz="2600" i="1">
                        <a:latin typeface="Cambria Math"/>
                      </a:rPr>
                      <m:t>𝑐𝑚</m:t>
                    </m:r>
                    <m:r>
                      <a:rPr lang="cs-CZ" sz="2600" i="1">
                        <a:latin typeface="Cambria Math"/>
                      </a:rPr>
                      <m:t>.</m:t>
                    </m:r>
                  </m:oMath>
                </a14:m>
                <a:endParaRPr lang="cs-CZ" sz="2600" dirty="0" smtClean="0"/>
              </a:p>
              <a:p>
                <a:pPr marL="0" indent="0">
                  <a:buNone/>
                </a:pPr>
                <a:r>
                  <a:rPr lang="cs-CZ" sz="2600" dirty="0"/>
                  <a:t>Př. 4. Vypočítej délku úhlopříčky čtverce o straně </a:t>
                </a:r>
                <a:endParaRPr lang="cs-CZ" sz="260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sz="2600" i="1" dirty="0">
                        <a:latin typeface="Cambria Math"/>
                      </a:rPr>
                      <m:t>𝑎</m:t>
                    </m:r>
                    <m:r>
                      <a:rPr lang="cs-CZ" sz="2600" i="1" dirty="0">
                        <a:latin typeface="Cambria Math"/>
                      </a:rPr>
                      <m:t>= 5 </m:t>
                    </m:r>
                    <m:r>
                      <a:rPr lang="cs-CZ" sz="2600" i="1" dirty="0">
                        <a:latin typeface="Cambria Math"/>
                      </a:rPr>
                      <m:t>𝑐𝑚</m:t>
                    </m:r>
                  </m:oMath>
                </a14:m>
                <a:r>
                  <a:rPr lang="cs-CZ" sz="2600" dirty="0" smtClean="0"/>
                  <a:t>.</a:t>
                </a:r>
              </a:p>
              <a:p>
                <a:pPr marL="0" indent="0">
                  <a:buNone/>
                </a:pPr>
                <a:r>
                  <a:rPr lang="cs-CZ" sz="2800" dirty="0"/>
                  <a:t>Př. 5: Vypočítej výšku rovnostranného trojúhelníku ABC s délkou strany </a:t>
                </a:r>
                <a14:m>
                  <m:oMath xmlns:m="http://schemas.openxmlformats.org/officeDocument/2006/math">
                    <m:r>
                      <a:rPr lang="cs-CZ" sz="2800" i="1" dirty="0">
                        <a:latin typeface="Cambria Math"/>
                      </a:rPr>
                      <m:t>𝑎</m:t>
                    </m:r>
                    <m:r>
                      <a:rPr lang="cs-CZ" sz="2800" i="1" dirty="0">
                        <a:latin typeface="Cambria Math"/>
                      </a:rPr>
                      <m:t> = 4 </m:t>
                    </m:r>
                    <m:r>
                      <a:rPr lang="cs-CZ" sz="2800" i="1" dirty="0">
                        <a:latin typeface="Cambria Math"/>
                      </a:rPr>
                      <m:t>𝑐𝑚</m:t>
                    </m:r>
                    <m:r>
                      <a:rPr lang="cs-CZ" sz="2800" i="1" dirty="0">
                        <a:latin typeface="Cambria Math"/>
                      </a:rPr>
                      <m:t>.</m:t>
                    </m:r>
                  </m:oMath>
                </a14:m>
                <a:endParaRPr lang="cs-CZ" sz="2600" dirty="0" smtClean="0"/>
              </a:p>
              <a:p>
                <a:pPr marL="0" indent="0">
                  <a:buNone/>
                </a:pPr>
                <a:r>
                  <a:rPr lang="cs-CZ" sz="2600" dirty="0"/>
                  <a:t>Př. 6: Vypočítej výšku rovnoramenného lichoběžníku KLMN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600" i="1">
                            <a:latin typeface="Cambria Math"/>
                          </a:rPr>
                        </m:ctrlPr>
                      </m:dPr>
                      <m:e>
                        <m:r>
                          <a:rPr lang="cs-CZ" sz="2600" i="1">
                            <a:latin typeface="Cambria Math"/>
                          </a:rPr>
                          <m:t>𝐾𝐿</m:t>
                        </m:r>
                        <m:r>
                          <a:rPr lang="cs-CZ" sz="2600" i="1">
                            <a:latin typeface="Cambria Math"/>
                            <a:ea typeface="Cambria Math"/>
                          </a:rPr>
                          <m:t>∥</m:t>
                        </m:r>
                        <m:r>
                          <a:rPr lang="cs-CZ" sz="2600" i="1">
                            <a:latin typeface="Cambria Math"/>
                          </a:rPr>
                          <m:t>𝑀𝑁</m:t>
                        </m:r>
                      </m:e>
                    </m:d>
                  </m:oMath>
                </a14:m>
                <a:r>
                  <a:rPr lang="cs-CZ" sz="2600" dirty="0"/>
                  <a:t>, je-li dáno: </a:t>
                </a:r>
                <a14:m>
                  <m:oMath xmlns:m="http://schemas.openxmlformats.org/officeDocument/2006/math">
                    <m:r>
                      <a:rPr lang="cs-CZ" sz="2600" i="1">
                        <a:latin typeface="Cambria Math"/>
                      </a:rPr>
                      <m:t>𝑘</m:t>
                    </m:r>
                    <m:r>
                      <a:rPr lang="cs-CZ" sz="2600" i="1">
                        <a:latin typeface="Cambria Math"/>
                      </a:rPr>
                      <m:t>=8 </m:t>
                    </m:r>
                    <m:r>
                      <a:rPr lang="cs-CZ" sz="2600" i="1">
                        <a:latin typeface="Cambria Math"/>
                      </a:rPr>
                      <m:t>𝑐𝑚</m:t>
                    </m:r>
                    <m:r>
                      <a:rPr lang="cs-CZ" sz="2600" i="1">
                        <a:latin typeface="Cambria Math"/>
                      </a:rPr>
                      <m:t>, </m:t>
                    </m:r>
                    <m:r>
                      <a:rPr lang="cs-CZ" sz="2600" i="1">
                        <a:latin typeface="Cambria Math"/>
                      </a:rPr>
                      <m:t>𝑙</m:t>
                    </m:r>
                    <m:r>
                      <a:rPr lang="cs-CZ" sz="2600" i="1">
                        <a:latin typeface="Cambria Math"/>
                      </a:rPr>
                      <m:t>=3 </m:t>
                    </m:r>
                    <m:r>
                      <a:rPr lang="cs-CZ" sz="2600" i="1">
                        <a:latin typeface="Cambria Math"/>
                      </a:rPr>
                      <m:t>𝑐𝑚</m:t>
                    </m:r>
                    <m:r>
                      <a:rPr lang="cs-CZ" sz="2600" i="1">
                        <a:latin typeface="Cambria Math"/>
                      </a:rPr>
                      <m:t>, </m:t>
                    </m:r>
                    <m:r>
                      <a:rPr lang="cs-CZ" sz="2600" i="1">
                        <a:latin typeface="Cambria Math"/>
                      </a:rPr>
                      <m:t>𝑚</m:t>
                    </m:r>
                    <m:r>
                      <a:rPr lang="cs-CZ" sz="2600" i="1">
                        <a:latin typeface="Cambria Math"/>
                      </a:rPr>
                      <m:t>=5 </m:t>
                    </m:r>
                    <m:r>
                      <a:rPr lang="cs-CZ" sz="2600" i="1">
                        <a:latin typeface="Cambria Math"/>
                      </a:rPr>
                      <m:t>𝑐𝑚</m:t>
                    </m:r>
                    <m:r>
                      <a:rPr lang="cs-CZ" sz="2600" i="1">
                        <a:latin typeface="Cambria Math"/>
                      </a:rPr>
                      <m:t>.</m:t>
                    </m:r>
                  </m:oMath>
                </a14:m>
                <a:endParaRPr lang="cs-CZ" sz="2600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052736"/>
                <a:ext cx="8892480" cy="4925144"/>
              </a:xfrm>
              <a:blipFill rotWithShape="1">
                <a:blip r:embed="rId2"/>
                <a:stretch>
                  <a:fillRect l="-1371" t="-990" r="-343" b="-126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Šipka doprava 3">
            <a:hlinkClick r:id="rId3" action="ppaction://hlinksldjump"/>
          </p:cNvPr>
          <p:cNvSpPr/>
          <p:nvPr/>
        </p:nvSpPr>
        <p:spPr>
          <a:xfrm>
            <a:off x="8244408" y="1556792"/>
            <a:ext cx="576064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>
            <a:hlinkClick r:id="rId4" action="ppaction://hlinksldjump"/>
          </p:cNvPr>
          <p:cNvSpPr/>
          <p:nvPr/>
        </p:nvSpPr>
        <p:spPr>
          <a:xfrm>
            <a:off x="8244408" y="2492896"/>
            <a:ext cx="576064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>
            <a:hlinkClick r:id="rId5" action="ppaction://hlinksldjump"/>
          </p:cNvPr>
          <p:cNvSpPr/>
          <p:nvPr/>
        </p:nvSpPr>
        <p:spPr>
          <a:xfrm>
            <a:off x="8244408" y="3284984"/>
            <a:ext cx="576064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>
            <a:hlinkClick r:id="rId6" action="ppaction://hlinksldjump"/>
          </p:cNvPr>
          <p:cNvSpPr/>
          <p:nvPr/>
        </p:nvSpPr>
        <p:spPr>
          <a:xfrm>
            <a:off x="8244408" y="4293096"/>
            <a:ext cx="576064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>
            <a:hlinkClick r:id="rId7" action="ppaction://hlinksldjump"/>
          </p:cNvPr>
          <p:cNvSpPr/>
          <p:nvPr/>
        </p:nvSpPr>
        <p:spPr>
          <a:xfrm>
            <a:off x="8244408" y="5157192"/>
            <a:ext cx="576064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prava 8">
            <a:hlinkClick r:id="rId8" action="ppaction://hlinksldjump"/>
          </p:cNvPr>
          <p:cNvSpPr/>
          <p:nvPr/>
        </p:nvSpPr>
        <p:spPr>
          <a:xfrm>
            <a:off x="8244408" y="6021288"/>
            <a:ext cx="576064" cy="21602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914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Nadpis 3"/>
              <p:cNvSpPr>
                <a:spLocks noGrp="1"/>
              </p:cNvSpPr>
              <p:nvPr>
                <p:ph type="title"/>
              </p:nvPr>
            </p:nvSpPr>
            <p:spPr>
              <a:xfrm>
                <a:off x="395536" y="332656"/>
                <a:ext cx="8496944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200" dirty="0" smtClean="0"/>
                  <a:t>Př. 1: Vypočítej délku přepony </a:t>
                </a:r>
                <a14:m>
                  <m:oMath xmlns:m="http://schemas.openxmlformats.org/officeDocument/2006/math">
                    <m:r>
                      <a:rPr lang="cs-CZ" sz="3200" b="0" i="1" smtClean="0">
                        <a:latin typeface="Cambria Math"/>
                      </a:rPr>
                      <m:t>𝑚</m:t>
                    </m:r>
                    <m:r>
                      <a:rPr lang="cs-CZ" sz="32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3200" dirty="0" smtClean="0"/>
                  <a:t>pravoúhlého trojúhelníku KLM, je-li dáno: </a:t>
                </a:r>
                <a14:m>
                  <m:oMath xmlns:m="http://schemas.openxmlformats.org/officeDocument/2006/math">
                    <m:r>
                      <a:rPr lang="cs-CZ" sz="3200" b="0" i="1" smtClean="0">
                        <a:latin typeface="Cambria Math"/>
                      </a:rPr>
                      <m:t>𝑘</m:t>
                    </m:r>
                    <m:r>
                      <a:rPr lang="cs-CZ" sz="3200" b="0" i="1" smtClean="0">
                        <a:latin typeface="Cambria Math"/>
                      </a:rPr>
                      <m:t>=3 </m:t>
                    </m:r>
                    <m:r>
                      <a:rPr lang="cs-CZ" sz="3200" b="0" i="1" smtClean="0">
                        <a:latin typeface="Cambria Math"/>
                      </a:rPr>
                      <m:t>𝑐𝑚</m:t>
                    </m:r>
                    <m:r>
                      <a:rPr lang="cs-CZ" sz="3200" b="0" i="1" smtClean="0">
                        <a:latin typeface="Cambria Math"/>
                      </a:rPr>
                      <m:t>, </m:t>
                    </m:r>
                    <m:r>
                      <a:rPr lang="cs-CZ" sz="3200" b="0" i="1" smtClean="0">
                        <a:latin typeface="Cambria Math"/>
                      </a:rPr>
                      <m:t>𝑙</m:t>
                    </m:r>
                    <m:r>
                      <a:rPr lang="cs-CZ" sz="3200" b="0" i="1" smtClean="0">
                        <a:latin typeface="Cambria Math"/>
                      </a:rPr>
                      <m:t>=4 </m:t>
                    </m:r>
                    <m:r>
                      <a:rPr lang="cs-CZ" sz="3200" b="0" i="1" smtClean="0">
                        <a:latin typeface="Cambria Math"/>
                      </a:rPr>
                      <m:t>𝑐𝑚</m:t>
                    </m:r>
                    <m:r>
                      <a:rPr lang="cs-CZ" sz="32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200" dirty="0"/>
              </a:p>
            </p:txBody>
          </p:sp>
        </mc:Choice>
        <mc:Fallback xmlns="">
          <p:sp>
            <p:nvSpPr>
              <p:cNvPr id="4" name="Nadpis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95536" y="332656"/>
                <a:ext cx="8496944" cy="1143000"/>
              </a:xfrm>
              <a:blipFill rotWithShape="1">
                <a:blip r:embed="rId2"/>
                <a:stretch>
                  <a:fillRect l="-1865" t="-3209" b="-1497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67544" y="1988840"/>
                <a:ext cx="8219256" cy="384929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𝑙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4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=9+16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=25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𝑚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25</m:t>
                          </m:r>
                        </m:e>
                      </m:rad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𝑚</m:t>
                      </m:r>
                      <m:r>
                        <a:rPr lang="cs-CZ" b="0" i="1" u="dbl" smtClean="0">
                          <a:latin typeface="Cambria Math"/>
                        </a:rPr>
                        <m:t>=5 </m:t>
                      </m:r>
                      <m:r>
                        <a:rPr lang="cs-CZ" b="0" i="1" u="dbl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67544" y="1988840"/>
                <a:ext cx="8219256" cy="3849291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ovéPole 1">
            <a:hlinkClick r:id="rId4" action="ppaction://hlinksldjump"/>
          </p:cNvPr>
          <p:cNvSpPr txBox="1"/>
          <p:nvPr/>
        </p:nvSpPr>
        <p:spPr>
          <a:xfrm>
            <a:off x="4139952" y="6114760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044488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5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12088" y="1991570"/>
                <a:ext cx="8336376" cy="453377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𝑔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h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𝑔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7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4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𝑔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=49−16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𝑔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=33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𝑔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33</m:t>
                          </m:r>
                        </m:e>
                      </m:rad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𝑔</m:t>
                      </m:r>
                      <m:r>
                        <a:rPr lang="cs-CZ" b="0" i="1" u="dbl" smtClean="0">
                          <a:latin typeface="Cambria Math"/>
                          <a:ea typeface="Cambria Math"/>
                        </a:rPr>
                        <m:t>≐5,74 </m:t>
                      </m:r>
                      <m:r>
                        <a:rPr lang="cs-CZ" b="0" i="1" u="dbl" smtClean="0">
                          <a:latin typeface="Cambria Math"/>
                          <a:ea typeface="Cambria Math"/>
                        </a:rPr>
                        <m:t>𝑐𝑚</m:t>
                      </m:r>
                    </m:oMath>
                  </m:oMathPara>
                </a14:m>
                <a:endParaRPr lang="cs-CZ" u="dbl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6" name="Zástupný symbol pro obsah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12088" y="1991570"/>
                <a:ext cx="8336376" cy="4533774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611560" y="404664"/>
                <a:ext cx="822960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200" dirty="0" smtClean="0"/>
                  <a:t>Př. 2: Vypočítej délku odvěsny </a:t>
                </a:r>
                <a14:m>
                  <m:oMath xmlns:m="http://schemas.openxmlformats.org/officeDocument/2006/math">
                    <m:r>
                      <a:rPr lang="cs-CZ" sz="3200" b="0" i="1" smtClean="0">
                        <a:latin typeface="Cambria Math"/>
                      </a:rPr>
                      <m:t>𝑔</m:t>
                    </m:r>
                  </m:oMath>
                </a14:m>
                <a:r>
                  <a:rPr lang="cs-CZ" sz="3200" dirty="0" smtClean="0"/>
                  <a:t> pravoúhlého trojúhelníku GHI, je-li dáno: </a:t>
                </a:r>
                <a14:m>
                  <m:oMath xmlns:m="http://schemas.openxmlformats.org/officeDocument/2006/math">
                    <m:r>
                      <a:rPr lang="cs-CZ" sz="3200" b="0" i="1" smtClean="0">
                        <a:latin typeface="Cambria Math"/>
                      </a:rPr>
                      <m:t>h</m:t>
                    </m:r>
                    <m:r>
                      <a:rPr lang="cs-CZ" sz="3200" b="0" i="1" smtClean="0">
                        <a:latin typeface="Cambria Math"/>
                      </a:rPr>
                      <m:t>=7 </m:t>
                    </m:r>
                    <m:r>
                      <a:rPr lang="cs-CZ" sz="3200" b="0" i="1" smtClean="0">
                        <a:latin typeface="Cambria Math"/>
                      </a:rPr>
                      <m:t>𝑐𝑚</m:t>
                    </m:r>
                    <m:r>
                      <a:rPr lang="cs-CZ" sz="3200" b="0" i="1" smtClean="0">
                        <a:latin typeface="Cambria Math"/>
                      </a:rPr>
                      <m:t>, </m:t>
                    </m:r>
                    <m:r>
                      <a:rPr lang="cs-CZ" sz="3200" b="0" i="1" smtClean="0">
                        <a:latin typeface="Cambria Math"/>
                      </a:rPr>
                      <m:t>𝑖</m:t>
                    </m:r>
                    <m:r>
                      <a:rPr lang="cs-CZ" sz="3200" b="0" i="1" smtClean="0">
                        <a:latin typeface="Cambria Math"/>
                      </a:rPr>
                      <m:t>=4 </m:t>
                    </m:r>
                    <m:r>
                      <a:rPr lang="cs-CZ" sz="3200" b="0" i="1" smtClean="0">
                        <a:latin typeface="Cambria Math"/>
                      </a:rPr>
                      <m:t>𝑐𝑚</m:t>
                    </m:r>
                    <m:r>
                      <a:rPr lang="cs-CZ" sz="32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2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11560" y="404664"/>
                <a:ext cx="8229600" cy="1143000"/>
              </a:xfrm>
              <a:blipFill rotWithShape="1">
                <a:blip r:embed="rId3"/>
                <a:stretch>
                  <a:fillRect l="-1852" t="-2660" b="-1489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ovéPole 18">
            <a:hlinkClick r:id="rId4" action="ppaction://hlinksldjump"/>
          </p:cNvPr>
          <p:cNvSpPr txBox="1"/>
          <p:nvPr/>
        </p:nvSpPr>
        <p:spPr>
          <a:xfrm>
            <a:off x="4139952" y="6114760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985275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Nadpis 4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3: Rozhodni, zda je trojúhelník ABC pravoúhlý: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𝑎</m:t>
                    </m:r>
                    <m:r>
                      <a:rPr lang="cs-CZ" sz="3600" b="0" i="1" smtClean="0">
                        <a:latin typeface="Cambria Math"/>
                      </a:rPr>
                      <m:t>=3,9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𝑏</m:t>
                    </m:r>
                    <m:r>
                      <a:rPr lang="cs-CZ" sz="3600" b="0" i="1" smtClean="0">
                        <a:latin typeface="Cambria Math"/>
                      </a:rPr>
                      <m:t>=36 </m:t>
                    </m:r>
                    <m:r>
                      <a:rPr lang="cs-CZ" sz="3600" b="0" i="1" smtClean="0">
                        <a:latin typeface="Cambria Math"/>
                      </a:rPr>
                      <m:t>𝑚𝑚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</m:oMath>
                </a14:m>
                <a:r>
                  <a:rPr lang="cs-CZ" sz="3600" b="0" i="1" dirty="0" smtClean="0">
                    <a:latin typeface="Cambria Math"/>
                  </a:rPr>
                  <a:t/>
                </a:r>
                <a:br>
                  <a:rPr lang="cs-CZ" sz="3600" b="0" i="1" dirty="0" smtClean="0">
                    <a:latin typeface="Cambria Math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3600" b="0" i="1" smtClean="0">
                          <a:latin typeface="Cambria Math"/>
                        </a:rPr>
                        <m:t>𝑐</m:t>
                      </m:r>
                      <m:r>
                        <a:rPr lang="cs-CZ" sz="3600" b="0" i="1" smtClean="0">
                          <a:latin typeface="Cambria Math"/>
                        </a:rPr>
                        <m:t>=1,5 </m:t>
                      </m:r>
                      <m:r>
                        <a:rPr lang="cs-CZ" sz="3600" b="0" i="1" smtClean="0">
                          <a:latin typeface="Cambria Math"/>
                        </a:rPr>
                        <m:t>𝑐𝑚</m:t>
                      </m:r>
                      <m:r>
                        <a:rPr lang="cs-CZ" sz="3600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cs-CZ" sz="3600" dirty="0"/>
              </a:p>
            </p:txBody>
          </p:sp>
        </mc:Choice>
        <mc:Fallback xmlns="">
          <p:sp>
            <p:nvSpPr>
              <p:cNvPr id="5" name="Nadpis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222" t="-34043" b="-164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5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 smtClean="0">
                          <a:latin typeface="Cambria Math"/>
                        </a:rPr>
                        <m:t>≟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 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3,9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≟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3,6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1,5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15,21</m:t>
                          </m:r>
                        </m:e>
                        <m:sup/>
                      </m:sSup>
                      <m:r>
                        <a:rPr lang="cs-CZ" i="1">
                          <a:latin typeface="Cambria Math"/>
                        </a:rPr>
                        <m:t>≟</m:t>
                      </m:r>
                      <m:r>
                        <a:rPr lang="cs-CZ" b="0" i="1" smtClean="0">
                          <a:latin typeface="Cambria Math"/>
                        </a:rPr>
                        <m:t>12,96</m:t>
                      </m:r>
                      <m:r>
                        <a:rPr lang="cs-CZ" i="1">
                          <a:latin typeface="Cambria Math"/>
                        </a:rPr>
                        <m:t>+</m:t>
                      </m:r>
                      <m:r>
                        <a:rPr lang="cs-CZ" b="0" i="0" smtClean="0">
                          <a:latin typeface="Cambria Math"/>
                        </a:rPr>
                        <m:t>2,25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15,21=15,21</m:t>
                      </m:r>
                    </m:oMath>
                  </m:oMathPara>
                </a14:m>
                <a:endParaRPr lang="cs-CZ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cs-CZ" dirty="0" smtClean="0"/>
                  <a:t>Trojúhelník ABC je pravoúhlý s pravým úhlem při vrcholu A.</a:t>
                </a:r>
                <a:endParaRPr lang="cs-CZ" dirty="0"/>
              </a:p>
            </p:txBody>
          </p:sp>
        </mc:Choice>
        <mc:Fallback xmlns="">
          <p:sp>
            <p:nvSpPr>
              <p:cNvPr id="6" name="Zástupný symbol pro obsah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852" r="-214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ovéPole 8">
            <a:hlinkClick r:id="rId4" action="ppaction://hlinksldjump"/>
          </p:cNvPr>
          <p:cNvSpPr txBox="1"/>
          <p:nvPr/>
        </p:nvSpPr>
        <p:spPr>
          <a:xfrm>
            <a:off x="4139952" y="6114760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77167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4. Vypočítej délku úhlopříčky čtverce o straně </a:t>
                </a:r>
                <a14:m>
                  <m:oMath xmlns:m="http://schemas.openxmlformats.org/officeDocument/2006/math">
                    <m:r>
                      <a:rPr lang="cs-CZ" sz="3600" i="1" dirty="0" smtClean="0">
                        <a:latin typeface="Cambria Math"/>
                      </a:rPr>
                      <m:t>𝑎</m:t>
                    </m:r>
                    <m:r>
                      <a:rPr lang="cs-CZ" sz="3600" i="1" dirty="0" smtClean="0">
                        <a:latin typeface="Cambria Math"/>
                      </a:rPr>
                      <m:t> = 5 </m:t>
                    </m:r>
                    <m:r>
                      <a:rPr lang="cs-CZ" sz="3600" i="1" dirty="0" smtClean="0">
                        <a:latin typeface="Cambria Math"/>
                      </a:rPr>
                      <m:t>𝑐𝑚</m:t>
                    </m:r>
                  </m:oMath>
                </a14:m>
                <a:r>
                  <a:rPr lang="cs-CZ" sz="3600" dirty="0" smtClean="0"/>
                  <a:t>.</a:t>
                </a:r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222" t="-10106" b="-2180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5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5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=25+25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=50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𝑢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50</m:t>
                          </m:r>
                        </m:e>
                      </m:rad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𝑢</m:t>
                      </m:r>
                      <m:r>
                        <a:rPr lang="cs-CZ" b="0" i="1" u="dbl" smtClean="0">
                          <a:latin typeface="Cambria Math"/>
                          <a:ea typeface="Cambria Math"/>
                        </a:rPr>
                        <m:t>≐7,07 </m:t>
                      </m:r>
                      <m:r>
                        <a:rPr lang="cs-CZ" b="0" i="1" u="dbl" smtClean="0">
                          <a:latin typeface="Cambria Math"/>
                          <a:ea typeface="Cambria Math"/>
                        </a:rPr>
                        <m:t>𝑐𝑚</m:t>
                      </m:r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délník 4"/>
          <p:cNvSpPr/>
          <p:nvPr/>
        </p:nvSpPr>
        <p:spPr>
          <a:xfrm>
            <a:off x="1331640" y="2780928"/>
            <a:ext cx="2088232" cy="20882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938584" y="4869160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434107" y="4869160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438915" y="2288899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925760" y="2239188"/>
            <a:ext cx="405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D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1931563" y="4895035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5 cm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443255" y="3563434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5 cm</a:t>
            </a:r>
            <a:endParaRPr lang="cs-CZ" sz="2800" dirty="0"/>
          </a:p>
        </p:txBody>
      </p:sp>
      <p:sp>
        <p:nvSpPr>
          <p:cNvPr id="16" name="Pravoúhlý trojúhelník 15"/>
          <p:cNvSpPr/>
          <p:nvPr/>
        </p:nvSpPr>
        <p:spPr>
          <a:xfrm>
            <a:off x="1351846" y="2780928"/>
            <a:ext cx="2088232" cy="2057041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louk 16"/>
          <p:cNvSpPr/>
          <p:nvPr/>
        </p:nvSpPr>
        <p:spPr>
          <a:xfrm>
            <a:off x="894646" y="4361301"/>
            <a:ext cx="914400" cy="914400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ál 17"/>
          <p:cNvSpPr/>
          <p:nvPr/>
        </p:nvSpPr>
        <p:spPr>
          <a:xfrm>
            <a:off x="1506861" y="459680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2375755" y="3333316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u</a:t>
            </a:r>
            <a:endParaRPr lang="cs-CZ" sz="2800" dirty="0"/>
          </a:p>
        </p:txBody>
      </p:sp>
      <p:cxnSp>
        <p:nvCxnSpPr>
          <p:cNvPr id="21" name="Přímá spojnice 20"/>
          <p:cNvCxnSpPr>
            <a:stCxn id="16" idx="0"/>
          </p:cNvCxnSpPr>
          <p:nvPr/>
        </p:nvCxnSpPr>
        <p:spPr>
          <a:xfrm>
            <a:off x="1351846" y="2780928"/>
            <a:ext cx="2068026" cy="20882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>
            <a:hlinkClick r:id="rId4" action="ppaction://hlinksldjump"/>
          </p:cNvPr>
          <p:cNvSpPr txBox="1"/>
          <p:nvPr/>
        </p:nvSpPr>
        <p:spPr>
          <a:xfrm>
            <a:off x="4139952" y="6114760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28129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6" grpId="0"/>
      <p:bldP spid="7" grpId="0"/>
      <p:bldP spid="8" grpId="0"/>
      <p:bldP spid="9" grpId="0"/>
      <p:bldP spid="14" grpId="0"/>
      <p:bldP spid="15" grpId="0"/>
      <p:bldP spid="16" grpId="0" animBg="1"/>
      <p:bldP spid="17" grpId="0" animBg="1"/>
      <p:bldP spid="18" grpId="0" animBg="1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5: Vypočítej výšku rovnostranného trojúhelníku ABC s délkou strany </a:t>
                </a:r>
                <a14:m>
                  <m:oMath xmlns:m="http://schemas.openxmlformats.org/officeDocument/2006/math">
                    <m:r>
                      <a:rPr lang="cs-CZ" sz="3600" i="1" dirty="0" smtClean="0">
                        <a:latin typeface="Cambria Math"/>
                      </a:rPr>
                      <m:t>𝑎</m:t>
                    </m:r>
                    <m:r>
                      <a:rPr lang="cs-CZ" sz="3600" i="1" dirty="0" smtClean="0">
                        <a:latin typeface="Cambria Math"/>
                      </a:rPr>
                      <m:t> = 4 </m:t>
                    </m:r>
                    <m:r>
                      <a:rPr lang="cs-CZ" sz="3600" i="1" dirty="0" smtClean="0">
                        <a:latin typeface="Cambria Math"/>
                      </a:rPr>
                      <m:t>𝑐𝑚</m:t>
                    </m:r>
                    <m:r>
                      <a:rPr lang="cs-CZ" sz="3600" i="1" dirty="0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2222" t="-34043" b="-117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4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16</m:t>
                      </m:r>
                      <m:r>
                        <a:rPr lang="cs-CZ" i="1">
                          <a:latin typeface="Cambria Math"/>
                        </a:rPr>
                        <m:t>−</m:t>
                      </m:r>
                      <m:r>
                        <a:rPr lang="cs-CZ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cs-CZ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i="1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12</m:t>
                      </m:r>
                    </m:oMath>
                  </m:oMathPara>
                </a14:m>
                <a:endParaRPr lang="cs-CZ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𝑣</m:t>
                      </m:r>
                      <m:r>
                        <a:rPr lang="cs-CZ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i="1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12</m:t>
                          </m:r>
                        </m:e>
                      </m:rad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</a:rPr>
                        <m:t>𝑣</m:t>
                      </m:r>
                      <m:r>
                        <a:rPr lang="cs-CZ" i="1" u="dbl">
                          <a:latin typeface="Cambria Math"/>
                          <a:ea typeface="Cambria Math"/>
                        </a:rPr>
                        <m:t>≐</m:t>
                      </m:r>
                      <m:r>
                        <a:rPr lang="cs-CZ" b="0" i="1" u="dbl" smtClean="0">
                          <a:latin typeface="Cambria Math"/>
                          <a:ea typeface="Cambria Math"/>
                        </a:rPr>
                        <m:t>3,46</m:t>
                      </m:r>
                      <m:r>
                        <a:rPr lang="cs-CZ" i="1" u="dbl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i="1" u="dbl">
                          <a:latin typeface="Cambria Math"/>
                          <a:ea typeface="Cambria Math"/>
                        </a:rPr>
                        <m:t>𝑐𝑚</m:t>
                      </m:r>
                    </m:oMath>
                  </m:oMathPara>
                </a14:m>
                <a:endParaRPr lang="cs-CZ" u="dbl" dirty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ovnoramenný trojúhelník 4"/>
          <p:cNvSpPr/>
          <p:nvPr/>
        </p:nvSpPr>
        <p:spPr>
          <a:xfrm>
            <a:off x="827584" y="2924944"/>
            <a:ext cx="2952328" cy="2545110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434528" y="5480729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779912" y="5480729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B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116036" y="2401724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</a:t>
            </a:r>
            <a:endParaRPr lang="cs-CZ" sz="2800" dirty="0"/>
          </a:p>
        </p:txBody>
      </p:sp>
      <p:sp>
        <p:nvSpPr>
          <p:cNvPr id="15" name="Volný tvar 14"/>
          <p:cNvSpPr/>
          <p:nvPr/>
        </p:nvSpPr>
        <p:spPr>
          <a:xfrm>
            <a:off x="2303748" y="2955243"/>
            <a:ext cx="1509486" cy="2525486"/>
          </a:xfrm>
          <a:custGeom>
            <a:avLst/>
            <a:gdLst>
              <a:gd name="connsiteX0" fmla="*/ 0 w 1509486"/>
              <a:gd name="connsiteY0" fmla="*/ 0 h 2525486"/>
              <a:gd name="connsiteX1" fmla="*/ 0 w 1509486"/>
              <a:gd name="connsiteY1" fmla="*/ 2525486 h 2525486"/>
              <a:gd name="connsiteX2" fmla="*/ 1509486 w 1509486"/>
              <a:gd name="connsiteY2" fmla="*/ 2525486 h 2525486"/>
              <a:gd name="connsiteX3" fmla="*/ 0 w 1509486"/>
              <a:gd name="connsiteY3" fmla="*/ 0 h 252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09486" h="2525486">
                <a:moveTo>
                  <a:pt x="0" y="0"/>
                </a:moveTo>
                <a:lnTo>
                  <a:pt x="0" y="2525486"/>
                </a:lnTo>
                <a:lnTo>
                  <a:pt x="1509486" y="2525486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extovéPole 15"/>
          <p:cNvSpPr txBox="1"/>
          <p:nvPr/>
        </p:nvSpPr>
        <p:spPr>
          <a:xfrm>
            <a:off x="1831262" y="5661248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4 cm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3130661" y="3639932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4 cm</a:t>
            </a:r>
            <a:endParaRPr lang="cs-CZ" sz="28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07503" y="3639932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4 cm</a:t>
            </a:r>
            <a:endParaRPr lang="cs-CZ" sz="28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1911922" y="4163152"/>
            <a:ext cx="346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</a:t>
            </a:r>
            <a:endParaRPr lang="cs-CZ" sz="28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2719647" y="5412644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2 cm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21" name="Oblouk 20"/>
          <p:cNvSpPr/>
          <p:nvPr/>
        </p:nvSpPr>
        <p:spPr>
          <a:xfrm>
            <a:off x="1871553" y="4993696"/>
            <a:ext cx="914400" cy="914400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ál 21"/>
          <p:cNvSpPr/>
          <p:nvPr/>
        </p:nvSpPr>
        <p:spPr>
          <a:xfrm>
            <a:off x="2483768" y="5229200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nice 23"/>
          <p:cNvCxnSpPr/>
          <p:nvPr/>
        </p:nvCxnSpPr>
        <p:spPr>
          <a:xfrm>
            <a:off x="2303748" y="2940093"/>
            <a:ext cx="0" cy="255578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>
            <a:hlinkClick r:id="rId4" action="ppaction://hlinksldjump"/>
          </p:cNvPr>
          <p:cNvSpPr txBox="1"/>
          <p:nvPr/>
        </p:nvSpPr>
        <p:spPr>
          <a:xfrm>
            <a:off x="4139952" y="6114760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663183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6" grpId="0"/>
      <p:bldP spid="7" grpId="0"/>
      <p:bldP spid="8" grpId="0"/>
      <p:bldP spid="15" grpId="0" animBg="1"/>
      <p:bldP spid="16" grpId="0"/>
      <p:bldP spid="17" grpId="0"/>
      <p:bldP spid="18" grpId="0"/>
      <p:bldP spid="19" grpId="0"/>
      <p:bldP spid="20" grpId="0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dpis 1"/>
              <p:cNvSpPr>
                <a:spLocks noGrp="1"/>
              </p:cNvSpPr>
              <p:nvPr>
                <p:ph type="title"/>
              </p:nvPr>
            </p:nvSpPr>
            <p:spPr>
              <a:xfrm>
                <a:off x="467544" y="404664"/>
                <a:ext cx="8229600" cy="1143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cs-CZ" sz="3600" dirty="0" smtClean="0"/>
                  <a:t>Př. 6: Vypočítej výšku rovnoramenného lichoběžníku KLMN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3600" i="1">
                            <a:latin typeface="Cambria Math"/>
                          </a:rPr>
                        </m:ctrlPr>
                      </m:dPr>
                      <m:e>
                        <m:r>
                          <a:rPr lang="cs-CZ" sz="3600" b="0" i="1" smtClean="0">
                            <a:latin typeface="Cambria Math"/>
                          </a:rPr>
                          <m:t>𝐾𝐿</m:t>
                        </m:r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∥</m:t>
                        </m:r>
                        <m:r>
                          <a:rPr lang="cs-CZ" sz="3600" b="0" i="1" smtClean="0">
                            <a:latin typeface="Cambria Math"/>
                          </a:rPr>
                          <m:t>𝑀𝑁</m:t>
                        </m:r>
                      </m:e>
                    </m:d>
                  </m:oMath>
                </a14:m>
                <a:r>
                  <a:rPr lang="cs-CZ" sz="3600" dirty="0" smtClean="0"/>
                  <a:t>, je-li dáno: </a:t>
                </a: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𝑘</m:t>
                    </m:r>
                    <m:r>
                      <a:rPr lang="cs-CZ" sz="3600" b="0" i="1" smtClean="0">
                        <a:latin typeface="Cambria Math"/>
                      </a:rPr>
                      <m:t>=8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𝑙</m:t>
                    </m:r>
                    <m:r>
                      <a:rPr lang="cs-CZ" sz="3600" b="0" i="1" smtClean="0">
                        <a:latin typeface="Cambria Math"/>
                      </a:rPr>
                      <m:t>=3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, </m:t>
                    </m:r>
                    <m:r>
                      <a:rPr lang="cs-CZ" sz="3600" b="0" i="1" smtClean="0">
                        <a:latin typeface="Cambria Math"/>
                      </a:rPr>
                      <m:t>𝑚</m:t>
                    </m:r>
                    <m:r>
                      <a:rPr lang="cs-CZ" sz="3600" b="0" i="1" smtClean="0">
                        <a:latin typeface="Cambria Math"/>
                      </a:rPr>
                      <m:t>=5 </m:t>
                    </m:r>
                    <m:r>
                      <a:rPr lang="cs-CZ" sz="3600" b="0" i="1" smtClean="0">
                        <a:latin typeface="Cambria Math"/>
                      </a:rPr>
                      <m:t>𝑐𝑚</m:t>
                    </m:r>
                    <m:r>
                      <a:rPr lang="cs-CZ" sz="3600" b="0" i="1" smtClean="0">
                        <a:latin typeface="Cambria Math"/>
                      </a:rPr>
                      <m:t>.</m:t>
                    </m:r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2" name="Nadpis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67544" y="404664"/>
                <a:ext cx="8229600" cy="1143000"/>
              </a:xfrm>
              <a:blipFill rotWithShape="1">
                <a:blip r:embed="rId2"/>
                <a:stretch>
                  <a:fillRect l="-2296" t="-33511" r="-1185" b="-170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4137323"/>
          </a:xfrm>
        </p:spPr>
        <p:txBody>
          <a:bodyPr>
            <a:normAutofit fontScale="77500" lnSpcReduction="20000"/>
          </a:bodyPr>
          <a:lstStyle/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8200" y="1988840"/>
                <a:ext cx="4038600" cy="4137323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100" b="0" i="1" smtClean="0">
                          <a:latin typeface="Cambria Math"/>
                        </a:rPr>
                        <m:t>𝑥</m:t>
                      </m:r>
                      <m:r>
                        <a:rPr lang="cs-CZ" sz="3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31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31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cs-CZ" sz="31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cs-CZ" sz="3100" b="0" i="1" smtClean="0">
                              <a:latin typeface="Cambria Math"/>
                            </a:rPr>
                            <m:t>𝑚</m:t>
                          </m:r>
                        </m:num>
                        <m:den>
                          <m:r>
                            <a:rPr lang="cs-CZ" sz="31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sz="3100" i="1" dirty="0" smtClean="0">
                  <a:latin typeface="Cambria Math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100" b="0" i="1" smtClean="0">
                          <a:latin typeface="Cambria Math"/>
                        </a:rPr>
                        <m:t>𝑥</m:t>
                      </m:r>
                      <m:r>
                        <a:rPr lang="cs-CZ" sz="3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31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3100" b="0" i="1" smtClean="0">
                              <a:latin typeface="Cambria Math"/>
                            </a:rPr>
                            <m:t>8−5</m:t>
                          </m:r>
                        </m:num>
                        <m:den>
                          <m:r>
                            <a:rPr lang="cs-CZ" sz="31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cs-CZ" sz="3100" b="0" i="1" smtClean="0">
                          <a:latin typeface="Cambria Math"/>
                        </a:rPr>
                        <m:t>=1,5 </m:t>
                      </m:r>
                      <m:r>
                        <a:rPr lang="cs-CZ" sz="3100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sz="3100" i="1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cs-CZ" sz="310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31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3100" i="1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sz="31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31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sz="31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3100" b="0" i="1" smtClean="0">
                              <a:latin typeface="Cambria Math"/>
                            </a:rPr>
                            <m:t>𝑙</m:t>
                          </m:r>
                        </m:e>
                        <m:sup>
                          <m:r>
                            <a:rPr lang="cs-CZ" sz="31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3100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cs-CZ" sz="31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31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31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31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31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3100" i="1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sz="31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31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sz="31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31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cs-CZ" sz="31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3100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cs-CZ" sz="31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3100" b="0" i="1" smtClean="0">
                              <a:latin typeface="Cambria Math"/>
                            </a:rPr>
                            <m:t>1,5</m:t>
                          </m:r>
                        </m:e>
                        <m:sup>
                          <m:r>
                            <a:rPr lang="cs-CZ" sz="3100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31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31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3100" i="1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sz="31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3100" i="1">
                          <a:latin typeface="Cambria Math"/>
                        </a:rPr>
                        <m:t>=</m:t>
                      </m:r>
                      <m:r>
                        <a:rPr lang="cs-CZ" sz="3100" b="0" i="1" smtClean="0">
                          <a:latin typeface="Cambria Math"/>
                        </a:rPr>
                        <m:t>9</m:t>
                      </m:r>
                      <m:r>
                        <a:rPr lang="cs-CZ" sz="3100" i="1">
                          <a:latin typeface="Cambria Math"/>
                        </a:rPr>
                        <m:t>−</m:t>
                      </m:r>
                      <m:r>
                        <a:rPr lang="cs-CZ" sz="3100" b="0" i="1" smtClean="0">
                          <a:latin typeface="Cambria Math"/>
                        </a:rPr>
                        <m:t>2,25</m:t>
                      </m:r>
                    </m:oMath>
                  </m:oMathPara>
                </a14:m>
                <a:endParaRPr lang="cs-CZ" sz="3100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31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3100" i="1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sz="31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3100" i="1">
                          <a:latin typeface="Cambria Math"/>
                        </a:rPr>
                        <m:t>=</m:t>
                      </m:r>
                      <m:r>
                        <a:rPr lang="cs-CZ" sz="3100" b="0" i="1" smtClean="0">
                          <a:latin typeface="Cambria Math"/>
                        </a:rPr>
                        <m:t>6,75</m:t>
                      </m:r>
                    </m:oMath>
                  </m:oMathPara>
                </a14:m>
                <a:endParaRPr lang="cs-CZ" sz="31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100" i="1">
                          <a:latin typeface="Cambria Math"/>
                        </a:rPr>
                        <m:t>𝑣</m:t>
                      </m:r>
                      <m:r>
                        <a:rPr lang="cs-CZ" sz="3100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3100" i="1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sz="3100" b="0" i="1" smtClean="0">
                              <a:latin typeface="Cambria Math"/>
                            </a:rPr>
                            <m:t>6,75</m:t>
                          </m:r>
                        </m:e>
                      </m:rad>
                    </m:oMath>
                  </m:oMathPara>
                </a14:m>
                <a:endParaRPr lang="cs-CZ" sz="31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100" i="1" u="dbl">
                          <a:latin typeface="Cambria Math"/>
                        </a:rPr>
                        <m:t>𝑣</m:t>
                      </m:r>
                      <m:r>
                        <a:rPr lang="cs-CZ" sz="3100" i="1" u="dbl">
                          <a:latin typeface="Cambria Math"/>
                          <a:ea typeface="Cambria Math"/>
                        </a:rPr>
                        <m:t>≐</m:t>
                      </m:r>
                      <m:r>
                        <a:rPr lang="cs-CZ" sz="3100" b="0" i="1" u="dbl" smtClean="0">
                          <a:latin typeface="Cambria Math"/>
                          <a:ea typeface="Cambria Math"/>
                        </a:rPr>
                        <m:t>2,6</m:t>
                      </m:r>
                      <m:r>
                        <a:rPr lang="cs-CZ" sz="3100" i="1" u="dbl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sz="3100" i="1" u="dbl">
                          <a:latin typeface="Cambria Math"/>
                          <a:ea typeface="Cambria Math"/>
                        </a:rPr>
                        <m:t>𝑐𝑚</m:t>
                      </m:r>
                    </m:oMath>
                  </m:oMathPara>
                </a14:m>
                <a:endParaRPr lang="cs-CZ" sz="3100" u="dbl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8200" y="1988840"/>
                <a:ext cx="4038600" cy="4137323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Lichoběžník 4"/>
          <p:cNvSpPr/>
          <p:nvPr/>
        </p:nvSpPr>
        <p:spPr>
          <a:xfrm>
            <a:off x="542545" y="3094217"/>
            <a:ext cx="3168352" cy="2448272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276129" y="5562977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K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744455" y="5647962"/>
            <a:ext cx="335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L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047441" y="2570997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733063" y="2629549"/>
            <a:ext cx="417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N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682528" y="5615513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8 cm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433717" y="3786360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3 cm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1771498" y="2570997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5 cm</a:t>
            </a:r>
            <a:endParaRPr lang="cs-CZ" sz="2800" dirty="0"/>
          </a:p>
        </p:txBody>
      </p:sp>
      <p:sp>
        <p:nvSpPr>
          <p:cNvPr id="13" name="Obdélník 12"/>
          <p:cNvSpPr/>
          <p:nvPr/>
        </p:nvSpPr>
        <p:spPr>
          <a:xfrm>
            <a:off x="1178083" y="3084887"/>
            <a:ext cx="1897276" cy="24482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2706508" y="4060412"/>
            <a:ext cx="346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</a:t>
            </a:r>
            <a:endParaRPr lang="cs-CZ" sz="2800" dirty="0"/>
          </a:p>
        </p:txBody>
      </p:sp>
      <p:sp>
        <p:nvSpPr>
          <p:cNvPr id="15" name="Pravoúhlý trojúhelník 14"/>
          <p:cNvSpPr/>
          <p:nvPr/>
        </p:nvSpPr>
        <p:spPr>
          <a:xfrm>
            <a:off x="3075359" y="3084887"/>
            <a:ext cx="634877" cy="2448272"/>
          </a:xfrm>
          <a:prstGeom prst="rtTriangl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louk 15"/>
          <p:cNvSpPr/>
          <p:nvPr/>
        </p:nvSpPr>
        <p:spPr>
          <a:xfrm>
            <a:off x="2595878" y="5075959"/>
            <a:ext cx="914400" cy="914400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3208093" y="5311463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3173913" y="5447321"/>
            <a:ext cx="340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x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20" name="TextovéPole 19">
            <a:hlinkClick r:id="rId4" action="ppaction://hlinksldjump"/>
          </p:cNvPr>
          <p:cNvSpPr txBox="1"/>
          <p:nvPr/>
        </p:nvSpPr>
        <p:spPr>
          <a:xfrm>
            <a:off x="4139952" y="6114760"/>
            <a:ext cx="811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zpět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3927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4" grpId="0"/>
      <p:bldP spid="15" grpId="0" animBg="1"/>
      <p:bldP spid="16" grpId="0" animBg="1"/>
      <p:bldP spid="17" grpId="0" animBg="1"/>
      <p:bldP spid="18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710</Words>
  <Application>Microsoft Office PowerPoint</Application>
  <PresentationFormat>Předvádění na obrazovce (4:3)</PresentationFormat>
  <Paragraphs>98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Pythagorova věta</vt:lpstr>
      <vt:lpstr>Pythagorova věta</vt:lpstr>
      <vt:lpstr>Př. 1: Vypočítej délku přepony m pravoúhlého trojúhelníku KLM, je-li dáno: k=3 cm, l=4 cm.</vt:lpstr>
      <vt:lpstr>Př. 2: Vypočítej délku odvěsny g pravoúhlého trojúhelníku GHI, je-li dáno: h=7 cm, i=4 cm.</vt:lpstr>
      <vt:lpstr>Př. 3: Rozhodni, zda je trojúhelník ABC pravoúhlý: a=3,9 cm, b=36 mm,  c=1,5 cm.</vt:lpstr>
      <vt:lpstr>Př. 4. Vypočítej délku úhlopříčky čtverce o straně a = 5 cm.</vt:lpstr>
      <vt:lpstr>Př. 5: Vypočítej výšku rovnostranného trojúhelníku ABC s délkou strany a = 4 cm.</vt:lpstr>
      <vt:lpstr>Př. 6: Vypočítej výšku rovnoramenného lichoběžníku KLMN (KL∥MN), je-li dáno: k=8 cm, l=3 cm, m=5 cm.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Uzivatel</dc:creator>
  <cp:lastModifiedBy>Uzivatel</cp:lastModifiedBy>
  <cp:revision>36</cp:revision>
  <dcterms:created xsi:type="dcterms:W3CDTF">2013-08-23T14:14:15Z</dcterms:created>
  <dcterms:modified xsi:type="dcterms:W3CDTF">2014-06-10T21:39:51Z</dcterms:modified>
</cp:coreProperties>
</file>