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41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78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60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55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04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768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412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57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2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67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5F628-B562-4ECD-871E-47EE5EFD779A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CB342-B3A3-4FC6-A157-EDDB842B7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59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Užití Pythagorovy věty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prstClr val="white"/>
                </a:solidFill>
              </a:rPr>
              <a:t>Gymn</a:t>
            </a:r>
            <a:r>
              <a:rPr lang="cs-CZ" sz="2400" dirty="0" err="1">
                <a:solidFill>
                  <a:prstClr val="white"/>
                </a:solidFill>
              </a:rPr>
              <a:t>ázium</a:t>
            </a:r>
            <a:r>
              <a:rPr lang="cs-CZ" sz="24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504641"/>
              </p:ext>
            </p:extLst>
          </p:nvPr>
        </p:nvGraphicFramePr>
        <p:xfrm>
          <a:off x="738742" y="227321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Slovní úlohy řešené</a:t>
                      </a:r>
                      <a:r>
                        <a:rPr lang="cs-CZ" baseline="0" dirty="0" smtClean="0"/>
                        <a:t> pomocí </a:t>
                      </a:r>
                      <a:r>
                        <a:rPr lang="cs-CZ" baseline="0" smtClean="0"/>
                        <a:t>Pythagorovy věty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obsahuje zadání příkladů</a:t>
                      </a:r>
                      <a:r>
                        <a:rPr lang="cs-CZ" baseline="0" dirty="0" smtClean="0"/>
                        <a:t>. Kliknutím na červenou šipku se dostaneme k řešení, které je animováno, odkrývá se postupně po kliknutí. Pro návrat na přehled příkladů klikneme na odkaz zpět.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433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cs-CZ" dirty="0" smtClean="0"/>
              <a:t>Pythagorova věta – slovní úlohy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836712"/>
                <a:ext cx="8784976" cy="525658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sz="2300" dirty="0"/>
                  <a:t>Př. 1: Novákovi si koupili plazmovou televizi, která má rozměry 75,7 cm a 118,4 cm. V jaké vzdálenosti od TV musí sedět, je-li doporučená sledovací vzdálenost dvojnásobek úhlopříčky TV</a:t>
                </a:r>
                <a:r>
                  <a:rPr lang="cs-CZ" sz="2300" dirty="0" smtClean="0"/>
                  <a:t>?</a:t>
                </a:r>
              </a:p>
              <a:p>
                <a:pPr marL="0" indent="0">
                  <a:buNone/>
                </a:pPr>
                <a:r>
                  <a:rPr lang="cs-CZ" sz="2300" dirty="0"/>
                  <a:t>Př. 2: Stožár vysoký 52 m je 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3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3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3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300" dirty="0"/>
                  <a:t> své výšky připoután čtyřmi stejně dlouhými ocelovými lany. Kolik m ocelového lana bylo třeba, je-li ukotvení lan vzdáleno 12,5 m od paty stožáru</a:t>
                </a:r>
                <a:r>
                  <a:rPr lang="cs-CZ" sz="2300" dirty="0" smtClean="0"/>
                  <a:t>?</a:t>
                </a:r>
              </a:p>
              <a:p>
                <a:pPr marL="0" indent="0">
                  <a:buNone/>
                </a:pPr>
                <a:r>
                  <a:rPr lang="cs-CZ" sz="2300" dirty="0"/>
                  <a:t>Př. 3: Lanová dráha na Pustevny spojuje dvě místa s nadmořskou výškou 620 m a 1020 m. Jejich vzdálenost vzdušnou čarou je 1587 m. Kolik minut trvá cesta lanovkou, je-li dopravní rychlost 2,5 m/s</a:t>
                </a:r>
                <a:r>
                  <a:rPr lang="cs-CZ" sz="2300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sz="2300" dirty="0"/>
                  <a:t>Př. 4: Dlažba se prodává v balících po 1,08 m</a:t>
                </a:r>
                <a:r>
                  <a:rPr lang="cs-CZ" sz="2300" baseline="30000" dirty="0"/>
                  <a:t>2</a:t>
                </a:r>
                <a:r>
                  <a:rPr lang="cs-CZ" sz="2300" dirty="0"/>
                  <a:t>. Kolik bude stát dlažba do koupelny, jejíž půdorys je na obr., stojí-li 1 m</a:t>
                </a:r>
                <a:r>
                  <a:rPr lang="cs-CZ" sz="2300" baseline="30000" dirty="0"/>
                  <a:t>2</a:t>
                </a:r>
                <a:r>
                  <a:rPr lang="cs-CZ" sz="2300" dirty="0"/>
                  <a:t> dlažby 224 Kč</a:t>
                </a:r>
                <a:r>
                  <a:rPr lang="cs-CZ" sz="2300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sz="2300" dirty="0"/>
                  <a:t>Př. 5: Z křižovatky přímých navzájem kolmých silnic vyjede ve stejném okamžiku po první silnici auto průměrnou rychlostí 66 km/h a po druhé silnici cyklista průměrnou rychlostí 24 km/h. Jaká je jejich přímá vzdálenost po 10 minutách?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836712"/>
                <a:ext cx="8784976" cy="5256584"/>
              </a:xfrm>
              <a:blipFill rotWithShape="1">
                <a:blip r:embed="rId2"/>
                <a:stretch>
                  <a:fillRect l="-971" t="-811" r="-1110" b="-128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 doprava 3">
            <a:hlinkClick r:id="rId3" action="ppaction://hlinksldjump"/>
          </p:cNvPr>
          <p:cNvSpPr/>
          <p:nvPr/>
        </p:nvSpPr>
        <p:spPr>
          <a:xfrm>
            <a:off x="8028384" y="1628800"/>
            <a:ext cx="72008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>
            <a:hlinkClick r:id="rId4" action="ppaction://hlinksldjump"/>
          </p:cNvPr>
          <p:cNvSpPr/>
          <p:nvPr/>
        </p:nvSpPr>
        <p:spPr>
          <a:xfrm>
            <a:off x="8028384" y="2924944"/>
            <a:ext cx="72008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>
            <a:hlinkClick r:id="rId5" action="ppaction://hlinksldjump"/>
          </p:cNvPr>
          <p:cNvSpPr/>
          <p:nvPr/>
        </p:nvSpPr>
        <p:spPr>
          <a:xfrm>
            <a:off x="8028384" y="4077072"/>
            <a:ext cx="72008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>
            <a:hlinkClick r:id="rId6" action="ppaction://hlinksldjump"/>
          </p:cNvPr>
          <p:cNvSpPr/>
          <p:nvPr/>
        </p:nvSpPr>
        <p:spPr>
          <a:xfrm>
            <a:off x="8028384" y="4833156"/>
            <a:ext cx="72008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>
            <a:hlinkClick r:id="rId7" action="ppaction://hlinksldjump"/>
          </p:cNvPr>
          <p:cNvSpPr/>
          <p:nvPr/>
        </p:nvSpPr>
        <p:spPr>
          <a:xfrm>
            <a:off x="8028384" y="6237312"/>
            <a:ext cx="72008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7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1: Novákovi si koupili plazmovou televizi, která má rozměry 58 cm a 102 cm. V jaké vzdálenosti od TV musí sedět, je-li doporučená sledovací vzdálenost dvojnásobek úhlopříčky TV?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8075240" cy="446449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vhodné sedět asi 234 cm od televize.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132856"/>
                <a:ext cx="4038600" cy="39933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102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58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=13768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𝑢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13768</m:t>
                          </m:r>
                        </m:e>
                      </m:ra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1" smtClean="0">
                          <a:latin typeface="Cambria Math"/>
                        </a:rPr>
                        <m:t>117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</a:rPr>
                        <m:t>cm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117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∙2=234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132856"/>
                <a:ext cx="4038600" cy="399330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bdélník 6"/>
          <p:cNvSpPr/>
          <p:nvPr/>
        </p:nvSpPr>
        <p:spPr>
          <a:xfrm>
            <a:off x="1043608" y="3429000"/>
            <a:ext cx="2592288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667933" y="5157192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102 cm</a:t>
            </a:r>
            <a:endParaRPr lang="cs-CZ" sz="2800" dirty="0"/>
          </a:p>
        </p:txBody>
      </p:sp>
      <p:sp>
        <p:nvSpPr>
          <p:cNvPr id="11" name="Pravoúhlý trojúhelník 10"/>
          <p:cNvSpPr/>
          <p:nvPr/>
        </p:nvSpPr>
        <p:spPr>
          <a:xfrm>
            <a:off x="1043608" y="3429000"/>
            <a:ext cx="2592288" cy="1728192"/>
          </a:xfrm>
          <a:prstGeom prst="rt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louk 11"/>
          <p:cNvSpPr/>
          <p:nvPr/>
        </p:nvSpPr>
        <p:spPr>
          <a:xfrm>
            <a:off x="586408" y="4682836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1198623" y="491834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2244213" y="376987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5599" y="4031486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58 cm</a:t>
            </a:r>
            <a:endParaRPr lang="cs-CZ" sz="2800" dirty="0"/>
          </a:p>
        </p:txBody>
      </p:sp>
      <p:sp>
        <p:nvSpPr>
          <p:cNvPr id="15" name="TextovéPole 14">
            <a:hlinkClick r:id="rId3" action="ppaction://hlinksldjump"/>
          </p:cNvPr>
          <p:cNvSpPr txBox="1"/>
          <p:nvPr/>
        </p:nvSpPr>
        <p:spPr>
          <a:xfrm>
            <a:off x="3860304" y="633478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8517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  <p:bldP spid="9" grpId="1"/>
      <p:bldP spid="11" grpId="0" animBg="1"/>
      <p:bldP spid="12" grpId="0" animBg="1"/>
      <p:bldP spid="13" grpId="0" animBg="1"/>
      <p:bldP spid="14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692696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200" dirty="0" smtClean="0"/>
                  <a:t>Př. 2: Stožár vysoký 52 m je 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3200" dirty="0" smtClean="0"/>
                  <a:t> své výšky připoután čtyřmi stejně dlouhými ocelovými lany. Kolik m ocelového lana bylo třeba, je-li ukotvení lan vzdáleno 12,5 m od paty stožáru?</a:t>
                </a:r>
                <a:endParaRPr lang="cs-CZ" sz="32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692696"/>
                <a:ext cx="8229600" cy="1143000"/>
              </a:xfrm>
              <a:blipFill rotWithShape="1">
                <a:blip r:embed="rId2"/>
                <a:stretch>
                  <a:fillRect l="-1926" t="-45989" b="-663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7931224" cy="410445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Bylo třeba přibližně 164 m lana.</a:t>
            </a:r>
          </a:p>
          <a:p>
            <a:endParaRPr lang="cs-CZ" dirty="0"/>
          </a:p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492896"/>
                <a:ext cx="4038600" cy="36332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𝑧</m:t>
                      </m:r>
                      <m:r>
                        <a:rPr lang="cs-CZ" b="0" i="1" smtClean="0">
                          <a:latin typeface="Cambria Math"/>
                        </a:rPr>
                        <m:t> 52=39 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39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12,5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=1677,25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1677,25</m:t>
                          </m:r>
                        </m:e>
                      </m:ra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40,95 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m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4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=163,82 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492896"/>
                <a:ext cx="4038600" cy="3633267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vnoramenný trojúhelník 4"/>
          <p:cNvSpPr/>
          <p:nvPr/>
        </p:nvSpPr>
        <p:spPr>
          <a:xfrm>
            <a:off x="1182384" y="3397851"/>
            <a:ext cx="1656184" cy="144016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2010476" y="2888112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52 m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874220" y="4794439"/>
            <a:ext cx="1191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12,5 m</a:t>
            </a:r>
            <a:endParaRPr lang="cs-CZ" sz="2800" dirty="0"/>
          </a:p>
        </p:txBody>
      </p:sp>
      <p:sp>
        <p:nvSpPr>
          <p:cNvPr id="15" name="Pravoúhlý trojúhelník 14"/>
          <p:cNvSpPr/>
          <p:nvPr/>
        </p:nvSpPr>
        <p:spPr>
          <a:xfrm>
            <a:off x="2010476" y="3411332"/>
            <a:ext cx="828092" cy="1426679"/>
          </a:xfrm>
          <a:prstGeom prst="rt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>
            <a:stCxn id="5" idx="3"/>
          </p:cNvCxnSpPr>
          <p:nvPr/>
        </p:nvCxnSpPr>
        <p:spPr>
          <a:xfrm>
            <a:off x="2010476" y="4838011"/>
            <a:ext cx="828092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V="1">
            <a:off x="2010476" y="2893795"/>
            <a:ext cx="0" cy="1944216"/>
          </a:xfrm>
          <a:prstGeom prst="line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louk 15"/>
          <p:cNvSpPr/>
          <p:nvPr/>
        </p:nvSpPr>
        <p:spPr>
          <a:xfrm>
            <a:off x="1553276" y="4380811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2140530" y="461631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2576599" y="3757891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x</a:t>
            </a:r>
            <a:endParaRPr lang="cs-CZ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589638" y="3752112"/>
                <a:ext cx="1420838" cy="701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cs-CZ" sz="28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𝑧</m:t>
                    </m:r>
                    <m:r>
                      <a:rPr lang="cs-CZ" sz="2800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52</m:t>
                    </m:r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m</a:t>
                </a:r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38" y="3752112"/>
                <a:ext cx="1420838" cy="701602"/>
              </a:xfrm>
              <a:prstGeom prst="rect">
                <a:avLst/>
              </a:prstGeom>
              <a:blipFill rotWithShape="1">
                <a:blip r:embed="rId4"/>
                <a:stretch>
                  <a:fillRect r="-7296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ovéPole 19">
            <a:hlinkClick r:id="rId5" action="ppaction://hlinksldjump"/>
          </p:cNvPr>
          <p:cNvSpPr txBox="1"/>
          <p:nvPr/>
        </p:nvSpPr>
        <p:spPr>
          <a:xfrm>
            <a:off x="3860304" y="6237312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2310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9" grpId="0"/>
      <p:bldP spid="10" grpId="0"/>
      <p:bldP spid="15" grpId="0" animBg="1"/>
      <p:bldP spid="16" grpId="0" animBg="1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dirty="0" smtClean="0"/>
              <a:t>Př. 3: Lanová dráha na Pustevny spojuje dvě místa s nadmořskou výškou 620 m a 1020 m. Jejich vzdálenost vzdušnou čarou je 1587 m. Kolik minut trvá cesta lanovkou, je-li dopravní rychlost 2,5 m/s?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5626968" cy="4065315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Cesta trvá přibližně 10,9 min.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1587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400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=2 678 569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1637 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m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1637 :2,5=654,8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u="dbl" smtClean="0">
                        <a:latin typeface="Cambria Math"/>
                      </a:rPr>
                      <m:t>654,8  :60</m:t>
                    </m:r>
                  </m:oMath>
                </a14:m>
                <a:r>
                  <a:rPr lang="cs-CZ" u="dbl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u="dbl" smtClean="0">
                        <a:latin typeface="Cambria Math"/>
                        <a:ea typeface="Cambria Math"/>
                      </a:rPr>
                      <m:t>≐</m:t>
                    </m:r>
                    <m:r>
                      <a:rPr lang="cs-CZ" b="0" i="0" u="dbl" smtClean="0">
                        <a:latin typeface="Cambria Math"/>
                        <a:ea typeface="Cambria Math"/>
                      </a:rPr>
                      <m:t>10,9 </m:t>
                    </m:r>
                    <m:r>
                      <m:rPr>
                        <m:sty m:val="p"/>
                      </m:rPr>
                      <a:rPr lang="cs-CZ" b="0" i="0" u="dbl" smtClean="0">
                        <a:latin typeface="Cambria Math"/>
                        <a:ea typeface="Cambria Math"/>
                      </a:rPr>
                      <m:t>min</m:t>
                    </m:r>
                  </m:oMath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ravoúhlý trojúhelník 6"/>
          <p:cNvSpPr/>
          <p:nvPr/>
        </p:nvSpPr>
        <p:spPr>
          <a:xfrm>
            <a:off x="352923" y="3068960"/>
            <a:ext cx="3168352" cy="936104"/>
          </a:xfrm>
          <a:prstGeom prst="rtTriangle">
            <a:avLst/>
          </a:prstGeom>
          <a:noFill/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763688" y="4105899"/>
            <a:ext cx="1284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1587 m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521275" y="3275402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400 m</a:t>
            </a:r>
            <a:endParaRPr lang="cs-CZ" sz="2800" dirty="0"/>
          </a:p>
        </p:txBody>
      </p:sp>
      <p:sp>
        <p:nvSpPr>
          <p:cNvPr id="10" name="Oblouk 9"/>
          <p:cNvSpPr/>
          <p:nvPr/>
        </p:nvSpPr>
        <p:spPr>
          <a:xfrm rot="16449164">
            <a:off x="3064075" y="3595689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 rot="16675552">
            <a:off x="3350798" y="383119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2001097" y="3005667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x</a:t>
            </a:r>
            <a:endParaRPr lang="cs-CZ" sz="2800" dirty="0"/>
          </a:p>
        </p:txBody>
      </p:sp>
      <p:sp>
        <p:nvSpPr>
          <p:cNvPr id="15" name="TextovéPole 14">
            <a:hlinkClick r:id="rId3" action="ppaction://hlinksldjump"/>
          </p:cNvPr>
          <p:cNvSpPr txBox="1"/>
          <p:nvPr/>
        </p:nvSpPr>
        <p:spPr>
          <a:xfrm>
            <a:off x="3860304" y="633478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0939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animBg="1"/>
      <p:bldP spid="8" grpId="0"/>
      <p:bldP spid="9" grpId="0"/>
      <p:bldP spid="10" grpId="0" animBg="1"/>
      <p:bldP spid="11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dirty="0" smtClean="0"/>
              <a:t>Př. 4: Dlažba se prodává v balících po 1,08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. Kolik bude stát dlažba do koupelny, jejíž půdorys je na obr., stojí-li 1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dlažby </a:t>
            </a:r>
            <a:r>
              <a:rPr lang="cs-CZ" sz="3200" smtClean="0"/>
              <a:t>224 Kč?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700808"/>
                <a:ext cx="5987008" cy="496855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=0,9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∙1,9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u="sng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u="sng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u="sng" smtClean="0">
                          <a:latin typeface="Cambria Math"/>
                        </a:rPr>
                        <m:t>=1,71 </m:t>
                      </m:r>
                      <m:sSup>
                        <m:sSupPr>
                          <m:ctrlPr>
                            <a:rPr lang="cs-CZ" b="0" i="1" u="sng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u="sng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Dlažba do koupelny vyjde na 726 Kč.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700808"/>
                <a:ext cx="5987008" cy="4968552"/>
              </a:xfrm>
              <a:blipFill rotWithShape="1">
                <a:blip r:embed="rId2"/>
                <a:stretch>
                  <a:fillRect l="-17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700808"/>
                <a:ext cx="4038600" cy="442535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0,6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=0,8 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1,9+1,3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∙0,8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u="sng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u="sng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u="sng" smtClean="0">
                          <a:latin typeface="Cambria Math"/>
                        </a:rPr>
                        <m:t>=1,28 </m:t>
                      </m:r>
                      <m:sSup>
                        <m:sSupPr>
                          <m:ctrlPr>
                            <a:rPr lang="cs-CZ" b="0" i="1" u="sng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u="sng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sng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=1,71+1,28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𝑆</m:t>
                      </m:r>
                      <m:r>
                        <a:rPr lang="cs-CZ" b="0" i="1" u="sng" smtClean="0">
                          <a:latin typeface="Cambria Math"/>
                        </a:rPr>
                        <m:t>=2,99 </m:t>
                      </m:r>
                      <m:sSup>
                        <m:sSupPr>
                          <m:ctrlPr>
                            <a:rPr lang="cs-CZ" b="0" i="1" u="sng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u="sng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sng" dirty="0" smtClean="0"/>
              </a:p>
              <a:p>
                <a:pPr marL="0" indent="0">
                  <a:buNone/>
                </a:pPr>
                <a:r>
                  <a:rPr lang="cs-CZ" b="0" dirty="0" smtClean="0"/>
                  <a:t>cena za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…224 </m:t>
                    </m:r>
                    <m:r>
                      <a:rPr lang="cs-CZ" b="0" i="1" smtClean="0">
                        <a:latin typeface="Cambria Math"/>
                      </a:rPr>
                      <m:t>𝐾</m:t>
                    </m:r>
                    <m:r>
                      <a:rPr lang="cs-CZ" b="0" i="1" smtClean="0">
                        <a:latin typeface="Cambria Math"/>
                      </a:rPr>
                      <m:t>č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r>
                  <a:rPr lang="cs-CZ" b="0" dirty="0" smtClean="0"/>
                  <a:t> cena za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1,08 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dirty="0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cs-CZ" b="0" i="1" smtClean="0">
                        <a:latin typeface="Cambria Math"/>
                      </a:rPr>
                      <m:t> 242</m:t>
                    </m:r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K</m:t>
                    </m:r>
                    <m:r>
                      <a:rPr lang="cs-CZ" b="0" i="0" smtClean="0">
                        <a:latin typeface="Cambria Math"/>
                      </a:rPr>
                      <m:t>č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b="0" dirty="0" smtClean="0"/>
                  <a:t>cena za 3 balení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  <a:ea typeface="Cambria Math"/>
                      </a:rPr>
                      <m:t> …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726 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𝐾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č</m:t>
                    </m:r>
                  </m:oMath>
                </a14:m>
                <a:endParaRPr lang="cs-CZ" dirty="0" smtClean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700808"/>
                <a:ext cx="4038600" cy="4425355"/>
              </a:xfrm>
              <a:blipFill rotWithShape="1">
                <a:blip r:embed="rId3"/>
                <a:stretch>
                  <a:fillRect l="-27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Volný tvar 5"/>
          <p:cNvSpPr/>
          <p:nvPr/>
        </p:nvSpPr>
        <p:spPr>
          <a:xfrm>
            <a:off x="1359056" y="2243864"/>
            <a:ext cx="2215124" cy="1568833"/>
          </a:xfrm>
          <a:custGeom>
            <a:avLst/>
            <a:gdLst>
              <a:gd name="connsiteX0" fmla="*/ 0 w 2590800"/>
              <a:gd name="connsiteY0" fmla="*/ 1039090 h 2576945"/>
              <a:gd name="connsiteX1" fmla="*/ 0 w 2590800"/>
              <a:gd name="connsiteY1" fmla="*/ 2576945 h 2576945"/>
              <a:gd name="connsiteX2" fmla="*/ 2590800 w 2590800"/>
              <a:gd name="connsiteY2" fmla="*/ 2576945 h 2576945"/>
              <a:gd name="connsiteX3" fmla="*/ 2576945 w 2590800"/>
              <a:gd name="connsiteY3" fmla="*/ 0 h 2576945"/>
              <a:gd name="connsiteX4" fmla="*/ 955963 w 2590800"/>
              <a:gd name="connsiteY4" fmla="*/ 13854 h 2576945"/>
              <a:gd name="connsiteX5" fmla="*/ 0 w 2590800"/>
              <a:gd name="connsiteY5" fmla="*/ 1039090 h 257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90800" h="2576945">
                <a:moveTo>
                  <a:pt x="0" y="1039090"/>
                </a:moveTo>
                <a:lnTo>
                  <a:pt x="0" y="2576945"/>
                </a:lnTo>
                <a:lnTo>
                  <a:pt x="2590800" y="2576945"/>
                </a:lnTo>
                <a:cubicBezTo>
                  <a:pt x="2586182" y="1717963"/>
                  <a:pt x="2581563" y="858982"/>
                  <a:pt x="2576945" y="0"/>
                </a:cubicBezTo>
                <a:lnTo>
                  <a:pt x="955963" y="13854"/>
                </a:lnTo>
                <a:lnTo>
                  <a:pt x="0" y="10390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636617" y="3812697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1,9 m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50447" y="3037862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0,9 m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466618" y="1720644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1,3 m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268567" y="2099848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m</a:t>
            </a:r>
            <a:endParaRPr lang="cs-CZ" sz="2800" dirty="0"/>
          </a:p>
        </p:txBody>
      </p:sp>
      <p:cxnSp>
        <p:nvCxnSpPr>
          <p:cNvPr id="12" name="Přímá spojnice 11"/>
          <p:cNvCxnSpPr>
            <a:stCxn id="6" idx="0"/>
          </p:cNvCxnSpPr>
          <p:nvPr/>
        </p:nvCxnSpPr>
        <p:spPr>
          <a:xfrm>
            <a:off x="1359056" y="2876458"/>
            <a:ext cx="22151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2166964" y="2300239"/>
            <a:ext cx="0" cy="57621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2166964" y="225450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v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359056" y="2791385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0,6 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4" name="Oblouk 23"/>
          <p:cNvSpPr/>
          <p:nvPr/>
        </p:nvSpPr>
        <p:spPr>
          <a:xfrm rot="16037559">
            <a:off x="1929100" y="2634679"/>
            <a:ext cx="457807" cy="398142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vál 24"/>
          <p:cNvSpPr/>
          <p:nvPr/>
        </p:nvSpPr>
        <p:spPr>
          <a:xfrm rot="15740067">
            <a:off x="2030572" y="275220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2466618" y="3084734"/>
                <a:ext cx="6002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800" b="0" i="1" dirty="0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618" y="3084734"/>
                <a:ext cx="60029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2619018" y="2300239"/>
                <a:ext cx="6085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800" b="0" i="1" dirty="0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018" y="2300239"/>
                <a:ext cx="608564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ovéPole 27">
            <a:hlinkClick r:id="rId6" action="ppaction://hlinksldjump"/>
          </p:cNvPr>
          <p:cNvSpPr txBox="1"/>
          <p:nvPr/>
        </p:nvSpPr>
        <p:spPr>
          <a:xfrm>
            <a:off x="3860304" y="633478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004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  <p:bldP spid="6" grpId="0" animBg="1"/>
      <p:bldP spid="7" grpId="0"/>
      <p:bldP spid="8" grpId="0"/>
      <p:bldP spid="9" grpId="0"/>
      <p:bldP spid="10" grpId="0"/>
      <p:bldP spid="21" grpId="0"/>
      <p:bldP spid="22" grpId="0"/>
      <p:bldP spid="24" grpId="0" animBg="1"/>
      <p:bldP spid="25" grpId="0" animBg="1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5: Z křižovatky přímých navzájem kolmých silnic vyjede ve stejném okamžiku po první silnici auto průměrnou rychlostí 66 km/h a po druhé silnici cyklista průměrnou rychlostí 24 km/h. Jaká je jejich přímá vzdálenost po 10 minutách?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780928"/>
            <a:ext cx="8219256" cy="33452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Vzdálenost auta a cyklisty je přibližně 11,7 km.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780928"/>
                <a:ext cx="4038600" cy="334523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=137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𝑥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0" u="dbl" smtClean="0">
                          <a:latin typeface="Cambria Math"/>
                          <a:ea typeface="Cambria Math"/>
                        </a:rPr>
                        <m:t>11,7 </m:t>
                      </m:r>
                      <m:r>
                        <m:rPr>
                          <m:sty m:val="p"/>
                        </m:rPr>
                        <a:rPr lang="cs-CZ" b="0" i="0" u="dbl" smtClean="0">
                          <a:latin typeface="Cambria Math"/>
                          <a:ea typeface="Cambria Math"/>
                        </a:rPr>
                        <m:t>km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780928"/>
                <a:ext cx="4038600" cy="334523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 flipV="1">
            <a:off x="1115616" y="4221088"/>
            <a:ext cx="1872208" cy="1080120"/>
          </a:xfrm>
          <a:prstGeom prst="line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1403648" y="3284984"/>
            <a:ext cx="1134373" cy="2016225"/>
          </a:xfrm>
          <a:prstGeom prst="line">
            <a:avLst/>
          </a:prstGeom>
          <a:ln w="31750"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395039" y="3527430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11 km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538021" y="4499538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km</a:t>
            </a:r>
            <a:endParaRPr lang="cs-CZ" sz="2800" dirty="0"/>
          </a:p>
        </p:txBody>
      </p:sp>
      <p:sp>
        <p:nvSpPr>
          <p:cNvPr id="12" name="Oblouk 11"/>
          <p:cNvSpPr/>
          <p:nvPr/>
        </p:nvSpPr>
        <p:spPr>
          <a:xfrm rot="20003237">
            <a:off x="1706188" y="4230440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 rot="20003237">
            <a:off x="2203555" y="437292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/>
          <p:nvPr/>
        </p:nvCxnSpPr>
        <p:spPr>
          <a:xfrm>
            <a:off x="1403648" y="3284984"/>
            <a:ext cx="1584175" cy="93610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1996847" y="3284984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x</a:t>
            </a:r>
            <a:endParaRPr lang="cs-CZ" sz="2800" dirty="0"/>
          </a:p>
        </p:txBody>
      </p:sp>
      <p:sp>
        <p:nvSpPr>
          <p:cNvPr id="21" name="TextovéPole 20">
            <a:hlinkClick r:id="rId3" action="ppaction://hlinksldjump"/>
          </p:cNvPr>
          <p:cNvSpPr txBox="1"/>
          <p:nvPr/>
        </p:nvSpPr>
        <p:spPr>
          <a:xfrm>
            <a:off x="3860304" y="633478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3545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/>
      <p:bldP spid="11" grpId="0"/>
      <p:bldP spid="12" grpId="0" animBg="1"/>
      <p:bldP spid="13" grpId="0" animBg="1"/>
      <p:bldP spid="19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801</Words>
  <Application>Microsoft Office PowerPoint</Application>
  <PresentationFormat>Předvádění na obrazovce (4:3)</PresentationFormat>
  <Paragraphs>122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Užití Pythagorovy věty</vt:lpstr>
      <vt:lpstr>Pythagorova věta – slovní úlohy</vt:lpstr>
      <vt:lpstr>Př. 1: Novákovi si koupili plazmovou televizi, která má rozměry 58 cm a 102 cm. V jaké vzdálenosti od TV musí sedět, je-li doporučená sledovací vzdálenost dvojnásobek úhlopříčky TV?</vt:lpstr>
      <vt:lpstr>Př. 2: Stožár vysoký 52 m je ve 3/4 své výšky připoután čtyřmi stejně dlouhými ocelovými lany. Kolik m ocelového lana bylo třeba, je-li ukotvení lan vzdáleno 12,5 m od paty stožáru?</vt:lpstr>
      <vt:lpstr>Př. 3: Lanová dráha na Pustevny spojuje dvě místa s nadmořskou výškou 620 m a 1020 m. Jejich vzdálenost vzdušnou čarou je 1587 m. Kolik minut trvá cesta lanovkou, je-li dopravní rychlost 2,5 m/s?</vt:lpstr>
      <vt:lpstr>Př. 4: Dlažba se prodává v balících po 1,08 m2. Kolik bude stát dlažba do koupelny, jejíž půdorys je na obr., stojí-li 1 m2 dlažby 224 Kč?</vt:lpstr>
      <vt:lpstr>Př. 5: Z křižovatky přímých navzájem kolmých silnic vyjede ve stejném okamžiku po první silnici auto průměrnou rychlostí 66 km/h a po druhé silnici cyklista průměrnou rychlostí 24 km/h. Jaká je jejich přímá vzdálenost po 10 minutách?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19</cp:revision>
  <dcterms:created xsi:type="dcterms:W3CDTF">2013-08-25T08:15:43Z</dcterms:created>
  <dcterms:modified xsi:type="dcterms:W3CDTF">2014-06-10T21:41:47Z</dcterms:modified>
</cp:coreProperties>
</file>