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97" r:id="rId5"/>
    <p:sldId id="29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77" r:id="rId15"/>
    <p:sldId id="278" r:id="rId16"/>
    <p:sldId id="280" r:id="rId17"/>
    <p:sldId id="279" r:id="rId18"/>
    <p:sldId id="281" r:id="rId19"/>
    <p:sldId id="282" r:id="rId20"/>
    <p:sldId id="283" r:id="rId21"/>
    <p:sldId id="284" r:id="rId22"/>
    <p:sldId id="285" r:id="rId23"/>
    <p:sldId id="29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1744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tube.org/collection/show/id/2201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gebra.org/cm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Konstrukce trojúhelníku I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176854"/>
              </p:ext>
            </p:extLst>
          </p:nvPr>
        </p:nvGraphicFramePr>
        <p:xfrm>
          <a:off x="729020" y="2492896"/>
          <a:ext cx="7666515" cy="33883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Matematika </a:t>
                      </a:r>
                      <a:r>
                        <a:rPr lang="en-US" dirty="0" smtClean="0"/>
                        <a:t>–</a:t>
                      </a:r>
                      <a:r>
                        <a:rPr lang="cs-CZ" baseline="0" dirty="0" smtClean="0"/>
                        <a:t> Planimetrie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10. 12. 2012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Třetí ročník</a:t>
                      </a:r>
                      <a:r>
                        <a:rPr lang="cs-CZ" baseline="0" dirty="0" smtClean="0"/>
                        <a:t>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 konstrukčních</a:t>
                      </a:r>
                      <a:r>
                        <a:rPr lang="cs-CZ" baseline="0" dirty="0" smtClean="0"/>
                        <a:t> úloh z oblasti konstrukce trojúhelníku.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úvodu jsou</a:t>
                      </a:r>
                      <a:r>
                        <a:rPr lang="cs-CZ" baseline="0" dirty="0" smtClean="0"/>
                        <a:t> studenti seznámeni se způsobem řešení úloh a zadáním. Po vyřešení úloh jsou seznámeni se správným řešením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Ing. Michal Heczko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VY_32_INOVACE_25_MHEC01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9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</p:spTree>
    <p:extLst>
      <p:ext uri="{BB962C8B-B14F-4D97-AF65-F5344CB8AC3E}">
        <p14:creationId xmlns:p14="http://schemas.microsoft.com/office/powerpoint/2010/main" val="162003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9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</p:spTree>
    <p:extLst>
      <p:ext uri="{BB962C8B-B14F-4D97-AF65-F5344CB8AC3E}">
        <p14:creationId xmlns:p14="http://schemas.microsoft.com/office/powerpoint/2010/main" val="197930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9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</p:spTree>
    <p:extLst>
      <p:ext uri="{BB962C8B-B14F-4D97-AF65-F5344CB8AC3E}">
        <p14:creationId xmlns:p14="http://schemas.microsoft.com/office/powerpoint/2010/main" val="292684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9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588" y="5579948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4 </a:t>
            </a:r>
            <a:r>
              <a:rPr lang="en-US" dirty="0" err="1" smtClean="0"/>
              <a:t>řešení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2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zadání</a:t>
            </a:r>
            <a:r>
              <a:rPr lang="en-US" dirty="0"/>
              <a:t> a </a:t>
            </a:r>
            <a:r>
              <a:rPr lang="en-US" dirty="0" err="1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584028"/>
            <a:ext cx="3302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1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2– </a:t>
            </a:r>
            <a:r>
              <a:rPr lang="en-US" dirty="0" err="1"/>
              <a:t>rozbor</a:t>
            </a:r>
            <a:r>
              <a:rPr lang="en-US" dirty="0"/>
              <a:t> a </a:t>
            </a:r>
            <a:r>
              <a:rPr lang="en-US" dirty="0" err="1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17712"/>
            <a:ext cx="81534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556792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</p:spTree>
    <p:extLst>
      <p:ext uri="{BB962C8B-B14F-4D97-AF65-F5344CB8AC3E}">
        <p14:creationId xmlns:p14="http://schemas.microsoft.com/office/powerpoint/2010/main" val="261496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</p:spTree>
    <p:extLst>
      <p:ext uri="{BB962C8B-B14F-4D97-AF65-F5344CB8AC3E}">
        <p14:creationId xmlns:p14="http://schemas.microsoft.com/office/powerpoint/2010/main" val="12590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</p:spTree>
    <p:extLst>
      <p:ext uri="{BB962C8B-B14F-4D97-AF65-F5344CB8AC3E}">
        <p14:creationId xmlns:p14="http://schemas.microsoft.com/office/powerpoint/2010/main" val="179101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</p:spTree>
    <p:extLst>
      <p:ext uri="{BB962C8B-B14F-4D97-AF65-F5344CB8AC3E}">
        <p14:creationId xmlns:p14="http://schemas.microsoft.com/office/powerpoint/2010/main" val="126986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</p:spTree>
    <p:extLst>
      <p:ext uri="{BB962C8B-B14F-4D97-AF65-F5344CB8AC3E}">
        <p14:creationId xmlns:p14="http://schemas.microsoft.com/office/powerpoint/2010/main" val="4690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67592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345397"/>
            <a:ext cx="74168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dirty="0" err="1" smtClean="0"/>
              <a:t>jakých</a:t>
            </a:r>
            <a:r>
              <a:rPr lang="en-US" dirty="0" smtClean="0"/>
              <a:t> </a:t>
            </a:r>
            <a:r>
              <a:rPr lang="en-US" dirty="0" err="1" smtClean="0"/>
              <a:t>částí</a:t>
            </a:r>
            <a:r>
              <a:rPr lang="en-US" dirty="0" smtClean="0"/>
              <a:t> se </a:t>
            </a:r>
            <a:r>
              <a:rPr lang="en-US" dirty="0" err="1" smtClean="0"/>
              <a:t>skládá</a:t>
            </a:r>
            <a:r>
              <a:rPr lang="en-US" dirty="0" smtClean="0"/>
              <a:t> </a:t>
            </a:r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konstrukční</a:t>
            </a:r>
            <a:r>
              <a:rPr lang="en-US" dirty="0" smtClean="0"/>
              <a:t> </a:t>
            </a:r>
            <a:r>
              <a:rPr lang="en-US" dirty="0" err="1" smtClean="0"/>
              <a:t>úlohy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3713549"/>
            <a:ext cx="741682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Rozbor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– </a:t>
            </a:r>
            <a:r>
              <a:rPr lang="en-US" dirty="0" err="1" smtClean="0"/>
              <a:t>načrtneme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vypadat</a:t>
            </a:r>
            <a:r>
              <a:rPr lang="en-US" dirty="0" smtClean="0"/>
              <a:t> </a:t>
            </a:r>
            <a:r>
              <a:rPr lang="en-US" dirty="0" err="1" smtClean="0"/>
              <a:t>předpokládaný</a:t>
            </a:r>
            <a:r>
              <a:rPr lang="en-US" dirty="0" smtClean="0"/>
              <a:t> </a:t>
            </a:r>
            <a:r>
              <a:rPr lang="en-US" dirty="0" err="1" smtClean="0"/>
              <a:t>výsledek</a:t>
            </a:r>
            <a:r>
              <a:rPr lang="en-US" dirty="0" smtClean="0"/>
              <a:t>, </a:t>
            </a:r>
            <a:r>
              <a:rPr lang="en-US" dirty="0" err="1" smtClean="0"/>
              <a:t>zapíšeme</a:t>
            </a:r>
            <a:r>
              <a:rPr lang="en-US" dirty="0" smtClean="0"/>
              <a:t>, co </a:t>
            </a:r>
            <a:r>
              <a:rPr lang="en-US" dirty="0" err="1" smtClean="0"/>
              <a:t>známe</a:t>
            </a:r>
            <a:r>
              <a:rPr lang="en-US" dirty="0" smtClean="0"/>
              <a:t> a </a:t>
            </a:r>
            <a:r>
              <a:rPr lang="en-US" dirty="0" err="1" smtClean="0"/>
              <a:t>přemýšlíme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hledaný</a:t>
            </a:r>
            <a:r>
              <a:rPr lang="en-US" dirty="0" smtClean="0"/>
              <a:t> </a:t>
            </a:r>
            <a:r>
              <a:rPr lang="en-US" dirty="0" err="1" smtClean="0"/>
              <a:t>útvar</a:t>
            </a:r>
            <a:r>
              <a:rPr lang="en-US" dirty="0" smtClean="0"/>
              <a:t> </a:t>
            </a:r>
            <a:r>
              <a:rPr lang="en-US" dirty="0" err="1" smtClean="0"/>
              <a:t>sestrojit</a:t>
            </a:r>
            <a:r>
              <a:rPr lang="en-US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Postup</a:t>
            </a:r>
            <a:r>
              <a:rPr lang="en-US" b="1" dirty="0" smtClean="0"/>
              <a:t> </a:t>
            </a:r>
            <a:r>
              <a:rPr lang="en-US" b="1" dirty="0" err="1" smtClean="0"/>
              <a:t>konstrukce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– </a:t>
            </a:r>
            <a:r>
              <a:rPr lang="en-US" dirty="0" err="1" smtClean="0"/>
              <a:t>zapíšeme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budeme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konstrukci</a:t>
            </a:r>
            <a:r>
              <a:rPr lang="en-US" dirty="0" smtClean="0"/>
              <a:t> </a:t>
            </a:r>
            <a:r>
              <a:rPr lang="en-US" dirty="0" err="1" smtClean="0"/>
              <a:t>postupovat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Zkouška</a:t>
            </a:r>
            <a:r>
              <a:rPr lang="en-US" b="1" dirty="0" smtClean="0"/>
              <a:t> </a:t>
            </a:r>
            <a:r>
              <a:rPr lang="en-US" b="1" dirty="0" err="1" smtClean="0"/>
              <a:t>správnosti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– </a:t>
            </a:r>
            <a:r>
              <a:rPr lang="en-US" dirty="0" err="1" smtClean="0"/>
              <a:t>provedeme</a:t>
            </a:r>
            <a:r>
              <a:rPr lang="en-US" dirty="0" smtClean="0"/>
              <a:t> </a:t>
            </a:r>
            <a:r>
              <a:rPr lang="en-US" dirty="0" err="1" smtClean="0"/>
              <a:t>konstrukci</a:t>
            </a:r>
            <a:r>
              <a:rPr lang="en-US" dirty="0" smtClean="0"/>
              <a:t> </a:t>
            </a:r>
            <a:r>
              <a:rPr lang="en-US" dirty="0" err="1" smtClean="0"/>
              <a:t>zadání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postupu</a:t>
            </a:r>
            <a:r>
              <a:rPr lang="en-US" dirty="0"/>
              <a:t>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Diskuse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– </a:t>
            </a:r>
            <a:r>
              <a:rPr lang="en-US" dirty="0" err="1" smtClean="0"/>
              <a:t>posoudíme</a:t>
            </a:r>
            <a:r>
              <a:rPr lang="en-US" dirty="0" smtClean="0"/>
              <a:t>, </a:t>
            </a:r>
            <a:r>
              <a:rPr lang="en-US" dirty="0" err="1" smtClean="0"/>
              <a:t>kolik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řešení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700808"/>
            <a:ext cx="1645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Otázka: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063736"/>
            <a:ext cx="20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Odpověď: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Úvod</a:t>
            </a:r>
            <a:endParaRPr lang="en-US" dirty="0"/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02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</p:spTree>
    <p:extLst>
      <p:ext uri="{BB962C8B-B14F-4D97-AF65-F5344CB8AC3E}">
        <p14:creationId xmlns:p14="http://schemas.microsoft.com/office/powerpoint/2010/main" val="220984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</p:spTree>
    <p:extLst>
      <p:ext uri="{BB962C8B-B14F-4D97-AF65-F5344CB8AC3E}">
        <p14:creationId xmlns:p14="http://schemas.microsoft.com/office/powerpoint/2010/main" val="33354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zk</a:t>
            </a:r>
            <a:r>
              <a:rPr lang="en-US" dirty="0"/>
              <a:t>. </a:t>
            </a:r>
            <a:r>
              <a:rPr lang="en-US" dirty="0" err="1"/>
              <a:t>správnosti</a:t>
            </a:r>
            <a:r>
              <a:rPr lang="en-US" dirty="0"/>
              <a:t> a </a:t>
            </a:r>
            <a:r>
              <a:rPr lang="en-US" dirty="0" err="1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23029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588" y="5435932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1 </a:t>
            </a:r>
            <a:r>
              <a:rPr lang="en-US" dirty="0" err="1" smtClean="0"/>
              <a:t>řešení</a:t>
            </a:r>
            <a:r>
              <a:rPr lang="en-US" dirty="0" smtClean="0"/>
              <a:t> v </a:t>
            </a:r>
            <a:r>
              <a:rPr lang="en-US" dirty="0" err="1" smtClean="0"/>
              <a:t>dané</a:t>
            </a:r>
            <a:r>
              <a:rPr lang="en-US" dirty="0" smtClean="0"/>
              <a:t> </a:t>
            </a:r>
            <a:r>
              <a:rPr lang="en-US" dirty="0" err="1" smtClean="0"/>
              <a:t>polorovině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Odkazy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Zadání</a:t>
            </a:r>
            <a:r>
              <a:rPr lang="en-US" dirty="0" smtClean="0"/>
              <a:t> </a:t>
            </a:r>
            <a:r>
              <a:rPr lang="en-US" dirty="0" err="1" smtClean="0"/>
              <a:t>příkladů</a:t>
            </a:r>
            <a:r>
              <a:rPr lang="en-US" dirty="0" smtClean="0"/>
              <a:t> </a:t>
            </a:r>
            <a:r>
              <a:rPr lang="en-US" dirty="0" err="1" smtClean="0"/>
              <a:t>vychází</a:t>
            </a:r>
            <a:r>
              <a:rPr lang="en-US" dirty="0" smtClean="0"/>
              <a:t> z </a:t>
            </a:r>
            <a:r>
              <a:rPr lang="en-US" dirty="0" err="1" smtClean="0"/>
              <a:t>následující</a:t>
            </a:r>
            <a:r>
              <a:rPr lang="en-US" dirty="0" smtClean="0"/>
              <a:t> </a:t>
            </a:r>
            <a:r>
              <a:rPr lang="en-US" dirty="0" err="1" smtClean="0"/>
              <a:t>učebnice</a:t>
            </a:r>
            <a:r>
              <a:rPr lang="en-US" dirty="0" smtClean="0"/>
              <a:t>:</a:t>
            </a:r>
          </a:p>
          <a:p>
            <a:pPr lvl="1"/>
            <a:r>
              <a:rPr lang="cs-CZ" dirty="0"/>
              <a:t>HERMAN, Jiří a kol. </a:t>
            </a:r>
            <a:r>
              <a:rPr lang="cs-CZ" i="1" dirty="0"/>
              <a:t>Geometrické konstrukce</a:t>
            </a:r>
            <a:r>
              <a:rPr lang="cs-CZ" dirty="0"/>
              <a:t>: </a:t>
            </a:r>
            <a:r>
              <a:rPr lang="cs-CZ" i="1" dirty="0"/>
              <a:t>Matematika pro nižší třídy víceletých gymnázií</a:t>
            </a:r>
            <a:r>
              <a:rPr lang="cs-CZ" dirty="0"/>
              <a:t>. 1. vyd. Praha: Prometheus, 1998. ISBN 978-80-7196-114-7.</a:t>
            </a:r>
          </a:p>
          <a:p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vytvořeno</a:t>
            </a:r>
            <a:r>
              <a:rPr lang="en-US" dirty="0" smtClean="0"/>
              <a:t> v </a:t>
            </a:r>
            <a:r>
              <a:rPr lang="en-US" dirty="0" err="1" smtClean="0"/>
              <a:t>aplikaci</a:t>
            </a:r>
            <a:r>
              <a:rPr lang="en-US" dirty="0" smtClean="0"/>
              <a:t> </a:t>
            </a:r>
            <a:r>
              <a:rPr lang="en-US" dirty="0" err="1" smtClean="0"/>
              <a:t>GeoGebra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http://www.geogebra.org/cms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Řešení</a:t>
            </a:r>
            <a:r>
              <a:rPr lang="en-US" dirty="0" smtClean="0"/>
              <a:t> k </a:t>
            </a:r>
            <a:r>
              <a:rPr lang="en-US" dirty="0" err="1" smtClean="0"/>
              <a:t>dispozici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serveru</a:t>
            </a:r>
            <a:r>
              <a:rPr lang="en-US" dirty="0" smtClean="0"/>
              <a:t> </a:t>
            </a:r>
            <a:r>
              <a:rPr lang="en-US" dirty="0" err="1" smtClean="0"/>
              <a:t>GeoGebraTube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://www.geogebratube.org/collection/show/id/</a:t>
            </a:r>
            <a:r>
              <a:rPr lang="en-US" dirty="0" smtClean="0">
                <a:hlinkClick r:id="rId3"/>
              </a:rPr>
              <a:t>2201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5805264"/>
            <a:ext cx="370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9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988840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příkladů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710661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588" y="4510861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b = 5 cm, α = 60 °,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 = 3 cm.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20608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Příklad 1: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8610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Příklad 2: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zadání</a:t>
            </a:r>
            <a:r>
              <a:rPr lang="en-US" dirty="0" smtClean="0"/>
              <a:t> a </a:t>
            </a:r>
            <a:r>
              <a:rPr lang="en-US" dirty="0" err="1" smtClean="0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58533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348880"/>
            <a:ext cx="4749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2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69590"/>
            <a:ext cx="6312583" cy="5388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</a:t>
            </a:r>
            <a:r>
              <a:rPr lang="en-US" dirty="0"/>
              <a:t>– </a:t>
            </a:r>
            <a:r>
              <a:rPr lang="en-US" dirty="0" err="1" smtClean="0"/>
              <a:t>rozbor</a:t>
            </a:r>
            <a:r>
              <a:rPr lang="en-US" dirty="0" smtClean="0"/>
              <a:t> a </a:t>
            </a:r>
            <a:r>
              <a:rPr lang="en-US" dirty="0" err="1" smtClean="0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558533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</p:spTree>
    <p:extLst>
      <p:ext uri="{BB962C8B-B14F-4D97-AF65-F5344CB8AC3E}">
        <p14:creationId xmlns:p14="http://schemas.microsoft.com/office/powerpoint/2010/main" val="342736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9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</p:spTree>
    <p:extLst>
      <p:ext uri="{BB962C8B-B14F-4D97-AF65-F5344CB8AC3E}">
        <p14:creationId xmlns:p14="http://schemas.microsoft.com/office/powerpoint/2010/main" val="422427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9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</p:spTree>
    <p:extLst>
      <p:ext uri="{BB962C8B-B14F-4D97-AF65-F5344CB8AC3E}">
        <p14:creationId xmlns:p14="http://schemas.microsoft.com/office/powerpoint/2010/main" val="257505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9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</p:spTree>
    <p:extLst>
      <p:ext uri="{BB962C8B-B14F-4D97-AF65-F5344CB8AC3E}">
        <p14:creationId xmlns:p14="http://schemas.microsoft.com/office/powerpoint/2010/main" val="22126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9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5 cm, a = 4 cm,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5,5 cm.</a:t>
            </a:r>
          </a:p>
        </p:txBody>
      </p:sp>
    </p:spTree>
    <p:extLst>
      <p:ext uri="{BB962C8B-B14F-4D97-AF65-F5344CB8AC3E}">
        <p14:creationId xmlns:p14="http://schemas.microsoft.com/office/powerpoint/2010/main" val="59616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710</Words>
  <Application>Microsoft Macintosh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Motiv systému Office</vt:lpstr>
      <vt:lpstr>Konstrukce trojúhelníku I</vt:lpstr>
      <vt:lpstr>Úvod</vt:lpstr>
      <vt:lpstr>Zadání příkladů</vt:lpstr>
      <vt:lpstr>Příklad 1 – zadání a rozbor</vt:lpstr>
      <vt:lpstr>Příklad 1– rozbor a postup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zk. správnosti a diskuse</vt:lpstr>
      <vt:lpstr>Příklad 2 – zadání a rozbor</vt:lpstr>
      <vt:lpstr>Příklad 2– rozbor a postup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zk. správnosti a diskuse</vt:lpstr>
      <vt:lpstr>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Michal Heczko</cp:lastModifiedBy>
  <cp:revision>44</cp:revision>
  <dcterms:created xsi:type="dcterms:W3CDTF">2012-06-18T15:15:37Z</dcterms:created>
  <dcterms:modified xsi:type="dcterms:W3CDTF">2012-12-09T15:15:21Z</dcterms:modified>
</cp:coreProperties>
</file>