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96" r:id="rId5"/>
    <p:sldId id="29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6" r:id="rId18"/>
    <p:sldId id="277" r:id="rId19"/>
    <p:sldId id="278" r:id="rId20"/>
    <p:sldId id="279" r:id="rId21"/>
    <p:sldId id="280" r:id="rId22"/>
    <p:sldId id="298" r:id="rId23"/>
    <p:sldId id="299" r:id="rId24"/>
    <p:sldId id="303" r:id="rId25"/>
    <p:sldId id="302" r:id="rId26"/>
    <p:sldId id="300" r:id="rId27"/>
    <p:sldId id="301" r:id="rId28"/>
    <p:sldId id="281" r:id="rId29"/>
    <p:sldId id="282" r:id="rId30"/>
    <p:sldId id="283" r:id="rId31"/>
    <p:sldId id="284" r:id="rId32"/>
    <p:sldId id="30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tube.org/collection/show/id/2201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ebra.org/cm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Konstrukce </a:t>
            </a:r>
            <a:r>
              <a:rPr lang="cs-CZ" sz="3600" b="1" smtClean="0"/>
              <a:t>trojúhelníku II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23862"/>
              </p:ext>
            </p:extLst>
          </p:nvPr>
        </p:nvGraphicFramePr>
        <p:xfrm>
          <a:off x="729020" y="2492896"/>
          <a:ext cx="7666515" cy="3388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Matematika </a:t>
                      </a:r>
                      <a:r>
                        <a:rPr lang="en-US" dirty="0" smtClean="0"/>
                        <a:t>–</a:t>
                      </a:r>
                      <a:r>
                        <a:rPr lang="cs-CZ" baseline="0" dirty="0" smtClean="0"/>
                        <a:t> Planimetrie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Třetí ročník</a:t>
                      </a:r>
                      <a:r>
                        <a:rPr lang="cs-CZ" baseline="0" dirty="0" smtClean="0"/>
                        <a:t>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konstrukčních</a:t>
                      </a:r>
                      <a:r>
                        <a:rPr lang="cs-CZ" baseline="0" dirty="0" smtClean="0"/>
                        <a:t> úloh z oblasti konstrukce trojúhelníku.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úvodu jsou</a:t>
                      </a:r>
                      <a:r>
                        <a:rPr lang="cs-CZ" baseline="0" dirty="0" smtClean="0"/>
                        <a:t> studenti seznámeni se způsobem řešení úloh a zadáním. Po vyřešení úloh jsou seznámeni se správným řešením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Michal Heczko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VY_32_INOVACE_25_MHEC02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88" y="5579948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4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0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zadání</a:t>
            </a:r>
            <a:r>
              <a:rPr lang="en-US" dirty="0"/>
              <a:t> a </a:t>
            </a:r>
            <a:r>
              <a:rPr lang="en-US" dirty="0" err="1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48" y="1484784"/>
            <a:ext cx="4968552" cy="51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2– </a:t>
            </a:r>
            <a:r>
              <a:rPr lang="en-US" dirty="0" err="1"/>
              <a:t>rozbor</a:t>
            </a:r>
            <a:r>
              <a:rPr lang="en-US" dirty="0"/>
              <a:t> a </a:t>
            </a:r>
            <a:r>
              <a:rPr lang="en-US" dirty="0" err="1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697"/>
          <a:stretch/>
        </p:blipFill>
        <p:spPr>
          <a:xfrm>
            <a:off x="-612576" y="1601305"/>
            <a:ext cx="8352928" cy="5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67592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345397"/>
            <a:ext cx="7416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dirty="0" err="1" smtClean="0"/>
              <a:t>jakých</a:t>
            </a:r>
            <a:r>
              <a:rPr lang="en-US" dirty="0" smtClean="0"/>
              <a:t> </a:t>
            </a:r>
            <a:r>
              <a:rPr lang="en-US" dirty="0" err="1" smtClean="0"/>
              <a:t>částí</a:t>
            </a:r>
            <a:r>
              <a:rPr lang="en-US" dirty="0" smtClean="0"/>
              <a:t> se </a:t>
            </a:r>
            <a:r>
              <a:rPr lang="en-US" dirty="0" err="1" smtClean="0"/>
              <a:t>skládá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konstrukční</a:t>
            </a:r>
            <a:r>
              <a:rPr lang="en-US" dirty="0" smtClean="0"/>
              <a:t> </a:t>
            </a:r>
            <a:r>
              <a:rPr lang="en-US" dirty="0" err="1" smtClean="0"/>
              <a:t>úlohy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3713549"/>
            <a:ext cx="741682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Rozbor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načrtneme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vypadat</a:t>
            </a:r>
            <a:r>
              <a:rPr lang="en-US" dirty="0" smtClean="0"/>
              <a:t> </a:t>
            </a:r>
            <a:r>
              <a:rPr lang="en-US" dirty="0" err="1" smtClean="0"/>
              <a:t>předpokládaný</a:t>
            </a:r>
            <a:r>
              <a:rPr lang="en-US" dirty="0" smtClean="0"/>
              <a:t> </a:t>
            </a:r>
            <a:r>
              <a:rPr lang="en-US" dirty="0" err="1" smtClean="0"/>
              <a:t>výsledek</a:t>
            </a:r>
            <a:r>
              <a:rPr lang="en-US" dirty="0" smtClean="0"/>
              <a:t>, </a:t>
            </a:r>
            <a:r>
              <a:rPr lang="en-US" dirty="0" err="1" smtClean="0"/>
              <a:t>zapíšeme</a:t>
            </a:r>
            <a:r>
              <a:rPr lang="en-US" dirty="0" smtClean="0"/>
              <a:t>, co </a:t>
            </a:r>
            <a:r>
              <a:rPr lang="en-US" dirty="0" err="1" smtClean="0"/>
              <a:t>známe</a:t>
            </a:r>
            <a:r>
              <a:rPr lang="en-US" dirty="0" smtClean="0"/>
              <a:t> a </a:t>
            </a:r>
            <a:r>
              <a:rPr lang="en-US" dirty="0" err="1" smtClean="0"/>
              <a:t>přemýšlíme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hledaný</a:t>
            </a:r>
            <a:r>
              <a:rPr lang="en-US" dirty="0" smtClean="0"/>
              <a:t> </a:t>
            </a:r>
            <a:r>
              <a:rPr lang="en-US" dirty="0" err="1" smtClean="0"/>
              <a:t>útvar</a:t>
            </a:r>
            <a:r>
              <a:rPr lang="en-US" dirty="0" smtClean="0"/>
              <a:t> </a:t>
            </a:r>
            <a:r>
              <a:rPr lang="en-US" dirty="0" err="1" smtClean="0"/>
              <a:t>sestrojit</a:t>
            </a:r>
            <a:r>
              <a:rPr lang="en-US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Postup</a:t>
            </a:r>
            <a:r>
              <a:rPr lang="en-US" b="1" dirty="0" smtClean="0"/>
              <a:t> </a:t>
            </a:r>
            <a:r>
              <a:rPr lang="en-US" b="1" dirty="0" err="1" smtClean="0"/>
              <a:t>konstrukce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zapíšeme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budeme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postupovat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Zkouška</a:t>
            </a:r>
            <a:r>
              <a:rPr lang="en-US" b="1" dirty="0" smtClean="0"/>
              <a:t> </a:t>
            </a:r>
            <a:r>
              <a:rPr lang="en-US" b="1" dirty="0" err="1" smtClean="0"/>
              <a:t>správnosti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provedeme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postupu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Diskuse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posoudíme</a:t>
            </a:r>
            <a:r>
              <a:rPr lang="en-US" dirty="0" smtClean="0"/>
              <a:t>, </a:t>
            </a:r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700808"/>
            <a:ext cx="1645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Otázka: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063736"/>
            <a:ext cx="20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Odpověď: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2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2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Sestrojte</a:t>
            </a:r>
            <a:r>
              <a:rPr lang="en-US" dirty="0" smtClean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 smtClean="0"/>
              <a:t>dáno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</a:t>
            </a:r>
            <a:r>
              <a:rPr lang="en-US" dirty="0"/>
              <a:t>= 6,5 cm,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 smtClean="0"/>
              <a:t> = </a:t>
            </a:r>
            <a:r>
              <a:rPr lang="en-US" dirty="0"/>
              <a:t>4 cm,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3 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Sestrojte</a:t>
            </a:r>
            <a:r>
              <a:rPr lang="en-US" dirty="0" smtClean="0"/>
              <a:t> </a:t>
            </a:r>
            <a:r>
              <a:rPr lang="en-US" dirty="0" err="1" smtClean="0"/>
              <a:t>trojúhelník</a:t>
            </a:r>
            <a:r>
              <a:rPr lang="en-US" dirty="0" smtClean="0"/>
              <a:t> ABC, </a:t>
            </a:r>
            <a:r>
              <a:rPr lang="en-US" dirty="0" err="1" smtClean="0"/>
              <a:t>pokud</a:t>
            </a:r>
            <a:r>
              <a:rPr lang="en-US" dirty="0" smtClean="0"/>
              <a:t> je </a:t>
            </a:r>
            <a:r>
              <a:rPr lang="en-US" dirty="0" err="1" smtClean="0"/>
              <a:t>dáno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= 6 cm, t</a:t>
            </a:r>
            <a:r>
              <a:rPr lang="en-US" baseline="-25000" dirty="0" smtClean="0"/>
              <a:t>a</a:t>
            </a:r>
            <a:r>
              <a:rPr lang="en-US" dirty="0" smtClean="0"/>
              <a:t> = 5 cm,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 = 4 cm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7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</a:t>
            </a:r>
            <a:r>
              <a:rPr lang="en-US" dirty="0"/>
              <a:t>. </a:t>
            </a:r>
            <a:r>
              <a:rPr lang="en-US" dirty="0" err="1"/>
              <a:t>správnosti</a:t>
            </a:r>
            <a:r>
              <a:rPr lang="en-US" dirty="0"/>
              <a:t> a </a:t>
            </a:r>
            <a:r>
              <a:rPr lang="en-US" dirty="0" err="1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 cm, t</a:t>
            </a:r>
            <a:r>
              <a:rPr lang="en-US" baseline="-25000" dirty="0"/>
              <a:t>a</a:t>
            </a:r>
            <a:r>
              <a:rPr lang="en-US" dirty="0"/>
              <a:t> = 5 cm,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4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88" y="5435932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2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Odkazy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 </a:t>
            </a:r>
            <a:r>
              <a:rPr lang="en-US" dirty="0" err="1" smtClean="0"/>
              <a:t>vychází</a:t>
            </a:r>
            <a:r>
              <a:rPr lang="en-US" dirty="0" smtClean="0"/>
              <a:t> z </a:t>
            </a:r>
            <a:r>
              <a:rPr lang="en-US" dirty="0" err="1" smtClean="0"/>
              <a:t>následující</a:t>
            </a:r>
            <a:r>
              <a:rPr lang="en-US" dirty="0" smtClean="0"/>
              <a:t> </a:t>
            </a:r>
            <a:r>
              <a:rPr lang="en-US" dirty="0" err="1" smtClean="0"/>
              <a:t>učebnice</a:t>
            </a:r>
            <a:r>
              <a:rPr lang="en-US" dirty="0" smtClean="0"/>
              <a:t>:</a:t>
            </a:r>
          </a:p>
          <a:p>
            <a:pPr lvl="1"/>
            <a:r>
              <a:rPr lang="cs-CZ" dirty="0"/>
              <a:t>HERMAN, Jiří a kol. </a:t>
            </a:r>
            <a:r>
              <a:rPr lang="cs-CZ" i="1" dirty="0"/>
              <a:t>Geometrické konstrukce</a:t>
            </a:r>
            <a:r>
              <a:rPr lang="cs-CZ" dirty="0"/>
              <a:t>: </a:t>
            </a:r>
            <a:r>
              <a:rPr lang="cs-CZ" i="1" dirty="0"/>
              <a:t>Matematika pro nižší třídy víceletých gymnázií</a:t>
            </a:r>
            <a:r>
              <a:rPr lang="cs-CZ" dirty="0"/>
              <a:t>. 1. vyd. Praha: Prometheus, 1998. ISBN 978-80-7196-114-7.</a:t>
            </a:r>
          </a:p>
          <a:p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vytvořeno</a:t>
            </a:r>
            <a:r>
              <a:rPr lang="en-US" dirty="0" smtClean="0"/>
              <a:t> v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http://www.geogebra.org/cms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Řešení</a:t>
            </a:r>
            <a:r>
              <a:rPr lang="en-US" dirty="0" smtClean="0"/>
              <a:t> k 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serveru</a:t>
            </a:r>
            <a:r>
              <a:rPr lang="en-US" dirty="0" smtClean="0"/>
              <a:t> </a:t>
            </a:r>
            <a:r>
              <a:rPr lang="en-US" dirty="0" err="1" smtClean="0"/>
              <a:t>GeoGebraTube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://www.geogebratube.org/collection/show/id/</a:t>
            </a:r>
            <a:r>
              <a:rPr lang="en-US" dirty="0" smtClean="0">
                <a:hlinkClick r:id="rId3"/>
              </a:rPr>
              <a:t>2201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805264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zadání</a:t>
            </a:r>
            <a:r>
              <a:rPr lang="en-US" dirty="0" smtClean="0"/>
              <a:t> a </a:t>
            </a:r>
            <a:r>
              <a:rPr lang="en-US" dirty="0" err="1" smtClean="0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04" y="1556792"/>
            <a:ext cx="3941068" cy="51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</a:t>
            </a:r>
            <a:r>
              <a:rPr lang="en-US" dirty="0"/>
              <a:t>– </a:t>
            </a:r>
            <a:r>
              <a:rPr lang="en-US" dirty="0" err="1" smtClean="0"/>
              <a:t>rozbor</a:t>
            </a:r>
            <a:r>
              <a:rPr lang="en-US" dirty="0" smtClean="0"/>
              <a:t> a </a:t>
            </a:r>
            <a:r>
              <a:rPr lang="en-US" dirty="0" err="1" smtClean="0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60481"/>
            <a:ext cx="7203286" cy="5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3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6,5 cm, t</a:t>
            </a:r>
            <a:r>
              <a:rPr lang="en-US" baseline="-25000" dirty="0"/>
              <a:t>a</a:t>
            </a:r>
            <a:r>
              <a:rPr lang="en-US" dirty="0"/>
              <a:t> = 4 cm,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= 3 cm.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943</Words>
  <Application>Microsoft Macintosh PowerPoint</Application>
  <PresentationFormat>On-screen Show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Motiv systému Office</vt:lpstr>
      <vt:lpstr>Konstrukce trojúhelníku II</vt:lpstr>
      <vt:lpstr>Úvod</vt:lpstr>
      <vt:lpstr>Zadání příkladů</vt:lpstr>
      <vt:lpstr>Příklad 1 – zadání a rozbor</vt:lpstr>
      <vt:lpstr>Příklad 1– rozbor a postup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zk. správnosti a diskuse</vt:lpstr>
      <vt:lpstr>Příklad 2 – zadání a rozbor</vt:lpstr>
      <vt:lpstr>Příklad 2– rozbor a postup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zk. správnosti a diskuse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 Heczko</cp:lastModifiedBy>
  <cp:revision>41</cp:revision>
  <dcterms:created xsi:type="dcterms:W3CDTF">2012-06-18T15:15:37Z</dcterms:created>
  <dcterms:modified xsi:type="dcterms:W3CDTF">2012-12-09T15:15:34Z</dcterms:modified>
</cp:coreProperties>
</file>