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95" r:id="rId9"/>
    <p:sldId id="296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97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3" d="100"/>
          <a:sy n="133" d="100"/>
        </p:scale>
        <p:origin x="-1744" y="7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09.12.12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ebratube.org/collection/show/id/2201" TargetMode="External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ogebra.org/cm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Konstrukce trojúhelníku III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663263"/>
              </p:ext>
            </p:extLst>
          </p:nvPr>
        </p:nvGraphicFramePr>
        <p:xfrm>
          <a:off x="729020" y="2492896"/>
          <a:ext cx="7666515" cy="33883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Matematika </a:t>
                      </a:r>
                      <a:r>
                        <a:rPr lang="en-US" dirty="0" smtClean="0"/>
                        <a:t>–</a:t>
                      </a:r>
                      <a:r>
                        <a:rPr lang="cs-CZ" baseline="0" dirty="0" smtClean="0"/>
                        <a:t> Planimetrie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12. 12. 2012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Třetí ročník</a:t>
                      </a:r>
                      <a:r>
                        <a:rPr lang="cs-CZ" baseline="0" dirty="0" smtClean="0"/>
                        <a:t> osmiletého gymnázia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Řešení konstrukčních</a:t>
                      </a:r>
                      <a:r>
                        <a:rPr lang="cs-CZ" baseline="0" dirty="0" smtClean="0"/>
                        <a:t> úloh z oblasti konstrukce trojúhelníku.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 úvodu jsou</a:t>
                      </a:r>
                      <a:r>
                        <a:rPr lang="cs-CZ" baseline="0" dirty="0" smtClean="0"/>
                        <a:t> studenti seznámeni se způsobem řešení úloh a zadáním. Po vyřešení úloh jsou seznámeni se správným řešením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Ing. Michal Heczko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VY_32_INOVACE_25_MHEC03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zkouška</a:t>
            </a:r>
            <a:r>
              <a:rPr lang="en-US" dirty="0" smtClean="0"/>
              <a:t> </a:t>
            </a:r>
            <a:r>
              <a:rPr lang="en-US" dirty="0" err="1" smtClean="0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4,5 cm, t</a:t>
            </a:r>
            <a:r>
              <a:rPr lang="en-US" baseline="-25000" dirty="0"/>
              <a:t>a</a:t>
            </a:r>
            <a:r>
              <a:rPr lang="en-US" dirty="0"/>
              <a:t> = 3 cm, </a:t>
            </a:r>
            <a:r>
              <a:rPr lang="en-US" dirty="0" err="1"/>
              <a:t>t</a:t>
            </a:r>
            <a:r>
              <a:rPr lang="en-US" baseline="-25000" dirty="0" err="1"/>
              <a:t>b</a:t>
            </a:r>
            <a:r>
              <a:rPr lang="en-US" dirty="0"/>
              <a:t> = 4,5 cm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1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0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4,5 cm, t</a:t>
            </a:r>
            <a:r>
              <a:rPr lang="en-US" baseline="-25000" dirty="0"/>
              <a:t>a</a:t>
            </a:r>
            <a:r>
              <a:rPr lang="en-US" dirty="0"/>
              <a:t> = 3 cm, </a:t>
            </a:r>
            <a:r>
              <a:rPr lang="en-US" dirty="0" err="1"/>
              <a:t>t</a:t>
            </a:r>
            <a:r>
              <a:rPr lang="en-US" baseline="-25000" dirty="0" err="1"/>
              <a:t>b</a:t>
            </a:r>
            <a:r>
              <a:rPr lang="en-US" dirty="0"/>
              <a:t> = 4,5 cm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1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5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4,5 cm, t</a:t>
            </a:r>
            <a:r>
              <a:rPr lang="en-US" baseline="-25000" dirty="0"/>
              <a:t>a</a:t>
            </a:r>
            <a:r>
              <a:rPr lang="en-US" dirty="0"/>
              <a:t> = 3 cm, </a:t>
            </a:r>
            <a:r>
              <a:rPr lang="en-US" dirty="0" err="1"/>
              <a:t>t</a:t>
            </a:r>
            <a:r>
              <a:rPr lang="en-US" baseline="-25000" dirty="0" err="1"/>
              <a:t>b</a:t>
            </a:r>
            <a:r>
              <a:rPr lang="en-US" dirty="0"/>
              <a:t> = 4,5 cm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1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8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4,5 cm, t</a:t>
            </a:r>
            <a:r>
              <a:rPr lang="en-US" baseline="-25000" dirty="0"/>
              <a:t>a</a:t>
            </a:r>
            <a:r>
              <a:rPr lang="en-US" dirty="0"/>
              <a:t> = 3 cm, </a:t>
            </a:r>
            <a:r>
              <a:rPr lang="en-US" dirty="0" err="1"/>
              <a:t>t</a:t>
            </a:r>
            <a:r>
              <a:rPr lang="en-US" baseline="-25000" dirty="0" err="1"/>
              <a:t>b</a:t>
            </a:r>
            <a:r>
              <a:rPr lang="en-US" dirty="0"/>
              <a:t> = 4,5 cm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1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2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4,5 cm, t</a:t>
            </a:r>
            <a:r>
              <a:rPr lang="en-US" baseline="-25000" dirty="0"/>
              <a:t>a</a:t>
            </a:r>
            <a:r>
              <a:rPr lang="en-US" dirty="0"/>
              <a:t> = 3 cm, </a:t>
            </a:r>
            <a:r>
              <a:rPr lang="en-US" dirty="0" err="1"/>
              <a:t>t</a:t>
            </a:r>
            <a:r>
              <a:rPr lang="en-US" baseline="-25000" dirty="0" err="1"/>
              <a:t>b</a:t>
            </a:r>
            <a:r>
              <a:rPr lang="en-US" dirty="0"/>
              <a:t> = 4,5 cm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1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3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4,5 cm, t</a:t>
            </a:r>
            <a:r>
              <a:rPr lang="en-US" baseline="-25000" dirty="0"/>
              <a:t>a</a:t>
            </a:r>
            <a:r>
              <a:rPr lang="en-US" dirty="0"/>
              <a:t> = 3 cm, </a:t>
            </a:r>
            <a:r>
              <a:rPr lang="en-US" dirty="0" err="1"/>
              <a:t>t</a:t>
            </a:r>
            <a:r>
              <a:rPr lang="en-US" baseline="-25000" dirty="0" err="1"/>
              <a:t>b</a:t>
            </a:r>
            <a:r>
              <a:rPr lang="en-US" dirty="0"/>
              <a:t> = 4,5 cm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1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5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4,5 cm, t</a:t>
            </a:r>
            <a:r>
              <a:rPr lang="en-US" baseline="-25000" dirty="0"/>
              <a:t>a</a:t>
            </a:r>
            <a:r>
              <a:rPr lang="en-US" dirty="0"/>
              <a:t> = 3 cm, </a:t>
            </a:r>
            <a:r>
              <a:rPr lang="en-US" dirty="0" err="1"/>
              <a:t>t</a:t>
            </a:r>
            <a:r>
              <a:rPr lang="en-US" baseline="-25000" dirty="0" err="1"/>
              <a:t>b</a:t>
            </a:r>
            <a:r>
              <a:rPr lang="en-US" dirty="0"/>
              <a:t> = 4,5 cm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1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0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4,5 cm, t</a:t>
            </a:r>
            <a:r>
              <a:rPr lang="en-US" baseline="-25000" dirty="0"/>
              <a:t>a</a:t>
            </a:r>
            <a:r>
              <a:rPr lang="en-US" dirty="0"/>
              <a:t> = 3 cm, </a:t>
            </a:r>
            <a:r>
              <a:rPr lang="en-US" dirty="0" err="1"/>
              <a:t>t</a:t>
            </a:r>
            <a:r>
              <a:rPr lang="en-US" baseline="-25000" dirty="0" err="1"/>
              <a:t>b</a:t>
            </a:r>
            <a:r>
              <a:rPr lang="en-US" dirty="0"/>
              <a:t> = 4,5 cm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1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8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Příklad</a:t>
            </a:r>
            <a:r>
              <a:rPr lang="en-US" dirty="0"/>
              <a:t> 1 – </a:t>
            </a:r>
            <a:r>
              <a:rPr lang="en-US" dirty="0" err="1" smtClean="0"/>
              <a:t>zk</a:t>
            </a:r>
            <a:r>
              <a:rPr lang="en-US" dirty="0" smtClean="0"/>
              <a:t>. </a:t>
            </a:r>
            <a:r>
              <a:rPr lang="en-US" dirty="0" err="1" smtClean="0"/>
              <a:t>správnosti</a:t>
            </a:r>
            <a:r>
              <a:rPr lang="en-US" dirty="0" smtClean="0"/>
              <a:t> a </a:t>
            </a:r>
            <a:r>
              <a:rPr lang="en-US" dirty="0" err="1" smtClean="0"/>
              <a:t>diskuse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4,5 cm, t</a:t>
            </a:r>
            <a:r>
              <a:rPr lang="en-US" baseline="-25000" dirty="0"/>
              <a:t>a</a:t>
            </a:r>
            <a:r>
              <a:rPr lang="en-US" dirty="0"/>
              <a:t> = 3 cm, </a:t>
            </a:r>
            <a:r>
              <a:rPr lang="en-US" dirty="0" err="1"/>
              <a:t>t</a:t>
            </a:r>
            <a:r>
              <a:rPr lang="en-US" baseline="-25000" dirty="0" err="1"/>
              <a:t>b</a:t>
            </a:r>
            <a:r>
              <a:rPr lang="en-US" dirty="0"/>
              <a:t> = 4,5 cm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3588" y="5579948"/>
            <a:ext cx="741682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Zadaná</a:t>
            </a:r>
            <a:r>
              <a:rPr lang="en-US" dirty="0" smtClean="0"/>
              <a:t> </a:t>
            </a:r>
            <a:r>
              <a:rPr lang="en-US" dirty="0" err="1" smtClean="0"/>
              <a:t>úloha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smtClean="0"/>
              <a:t>1 </a:t>
            </a:r>
            <a:r>
              <a:rPr lang="en-US" dirty="0" err="1" smtClean="0"/>
              <a:t>řešení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1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0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dirty="0" err="1"/>
              <a:t>zadání</a:t>
            </a:r>
            <a:r>
              <a:rPr lang="en-US" dirty="0"/>
              <a:t> a </a:t>
            </a:r>
            <a:r>
              <a:rPr lang="en-US" dirty="0" err="1"/>
              <a:t>rozbor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424847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5 cm, b = 4,5 cm, r = 3 cm</a:t>
            </a:r>
          </a:p>
          <a:p>
            <a:r>
              <a:rPr lang="en-US" dirty="0" err="1"/>
              <a:t>Pozn</a:t>
            </a:r>
            <a:r>
              <a:rPr lang="en-US" dirty="0"/>
              <a:t>.: r – </a:t>
            </a:r>
            <a:r>
              <a:rPr lang="en-US" dirty="0" err="1"/>
              <a:t>poloměr</a:t>
            </a:r>
            <a:r>
              <a:rPr lang="en-US" dirty="0"/>
              <a:t> </a:t>
            </a:r>
            <a:r>
              <a:rPr lang="en-US" dirty="0" err="1"/>
              <a:t>kružnice</a:t>
            </a:r>
            <a:r>
              <a:rPr lang="en-US" dirty="0"/>
              <a:t> </a:t>
            </a:r>
            <a:r>
              <a:rPr lang="en-US" dirty="0" err="1"/>
              <a:t>opsané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454451"/>
            <a:ext cx="65405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0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67592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3588" y="2345397"/>
            <a:ext cx="74168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Z </a:t>
            </a:r>
            <a:r>
              <a:rPr lang="en-US" dirty="0" err="1" smtClean="0"/>
              <a:t>jakých</a:t>
            </a:r>
            <a:r>
              <a:rPr lang="en-US" dirty="0" smtClean="0"/>
              <a:t> </a:t>
            </a:r>
            <a:r>
              <a:rPr lang="en-US" dirty="0" err="1" smtClean="0"/>
              <a:t>částí</a:t>
            </a:r>
            <a:r>
              <a:rPr lang="en-US" dirty="0" smtClean="0"/>
              <a:t> se </a:t>
            </a:r>
            <a:r>
              <a:rPr lang="en-US" dirty="0" err="1" smtClean="0"/>
              <a:t>skládá</a:t>
            </a:r>
            <a:r>
              <a:rPr lang="en-US" dirty="0" smtClean="0"/>
              <a:t> </a:t>
            </a:r>
            <a:r>
              <a:rPr lang="en-US" dirty="0" err="1" smtClean="0"/>
              <a:t>řešení</a:t>
            </a:r>
            <a:r>
              <a:rPr lang="en-US" dirty="0" smtClean="0"/>
              <a:t> </a:t>
            </a:r>
            <a:r>
              <a:rPr lang="en-US" dirty="0" err="1" smtClean="0"/>
              <a:t>konstrukční</a:t>
            </a:r>
            <a:r>
              <a:rPr lang="en-US" dirty="0" smtClean="0"/>
              <a:t> </a:t>
            </a:r>
            <a:r>
              <a:rPr lang="en-US" dirty="0" err="1" smtClean="0"/>
              <a:t>úlohy</a:t>
            </a:r>
            <a:r>
              <a:rPr lang="en-US" dirty="0"/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3713549"/>
            <a:ext cx="7416824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Rozbor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– </a:t>
            </a:r>
            <a:r>
              <a:rPr lang="en-US" dirty="0" err="1" smtClean="0"/>
              <a:t>načrtneme</a:t>
            </a:r>
            <a:r>
              <a:rPr lang="en-US" dirty="0" smtClean="0"/>
              <a:t>,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vypadat</a:t>
            </a:r>
            <a:r>
              <a:rPr lang="en-US" dirty="0" smtClean="0"/>
              <a:t> </a:t>
            </a:r>
            <a:r>
              <a:rPr lang="en-US" dirty="0" err="1" smtClean="0"/>
              <a:t>předpokládaný</a:t>
            </a:r>
            <a:r>
              <a:rPr lang="en-US" dirty="0" smtClean="0"/>
              <a:t> </a:t>
            </a:r>
            <a:r>
              <a:rPr lang="en-US" dirty="0" err="1" smtClean="0"/>
              <a:t>výsledek</a:t>
            </a:r>
            <a:r>
              <a:rPr lang="en-US" dirty="0" smtClean="0"/>
              <a:t>, </a:t>
            </a:r>
            <a:r>
              <a:rPr lang="en-US" dirty="0" err="1" smtClean="0"/>
              <a:t>zapíšeme</a:t>
            </a:r>
            <a:r>
              <a:rPr lang="en-US" dirty="0" smtClean="0"/>
              <a:t>, co </a:t>
            </a:r>
            <a:r>
              <a:rPr lang="en-US" dirty="0" err="1" smtClean="0"/>
              <a:t>známe</a:t>
            </a:r>
            <a:r>
              <a:rPr lang="en-US" dirty="0" smtClean="0"/>
              <a:t> a </a:t>
            </a:r>
            <a:r>
              <a:rPr lang="en-US" dirty="0" err="1" smtClean="0"/>
              <a:t>přemýšlíme</a:t>
            </a:r>
            <a:r>
              <a:rPr lang="en-US" dirty="0" smtClean="0"/>
              <a:t>,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hledaný</a:t>
            </a:r>
            <a:r>
              <a:rPr lang="en-US" dirty="0" smtClean="0"/>
              <a:t> </a:t>
            </a:r>
            <a:r>
              <a:rPr lang="en-US" dirty="0" err="1" smtClean="0"/>
              <a:t>útvar</a:t>
            </a:r>
            <a:r>
              <a:rPr lang="en-US" dirty="0" smtClean="0"/>
              <a:t> </a:t>
            </a:r>
            <a:r>
              <a:rPr lang="en-US" dirty="0" err="1" smtClean="0"/>
              <a:t>sestrojit</a:t>
            </a:r>
            <a:r>
              <a:rPr lang="en-US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Postup</a:t>
            </a:r>
            <a:r>
              <a:rPr lang="en-US" b="1" dirty="0" smtClean="0"/>
              <a:t> </a:t>
            </a:r>
            <a:r>
              <a:rPr lang="en-US" b="1" dirty="0" err="1" smtClean="0"/>
              <a:t>konstrukce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 – </a:t>
            </a:r>
            <a:r>
              <a:rPr lang="en-US" dirty="0" err="1" smtClean="0"/>
              <a:t>zapíšeme</a:t>
            </a:r>
            <a:r>
              <a:rPr lang="en-US" dirty="0" smtClean="0"/>
              <a:t>,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budeme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konstrukci</a:t>
            </a:r>
            <a:r>
              <a:rPr lang="en-US" dirty="0" smtClean="0"/>
              <a:t> </a:t>
            </a:r>
            <a:r>
              <a:rPr lang="en-US" dirty="0" err="1" smtClean="0"/>
              <a:t>postupovat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Zkouška</a:t>
            </a:r>
            <a:r>
              <a:rPr lang="en-US" b="1" dirty="0" smtClean="0"/>
              <a:t> </a:t>
            </a:r>
            <a:r>
              <a:rPr lang="en-US" b="1" dirty="0" err="1" smtClean="0"/>
              <a:t>správnosti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– </a:t>
            </a:r>
            <a:r>
              <a:rPr lang="en-US" dirty="0" err="1" smtClean="0"/>
              <a:t>provedeme</a:t>
            </a:r>
            <a:r>
              <a:rPr lang="en-US" dirty="0" smtClean="0"/>
              <a:t> </a:t>
            </a:r>
            <a:r>
              <a:rPr lang="en-US" dirty="0" err="1" smtClean="0"/>
              <a:t>konstrukci</a:t>
            </a:r>
            <a:r>
              <a:rPr lang="en-US" dirty="0" smtClean="0"/>
              <a:t> </a:t>
            </a:r>
            <a:r>
              <a:rPr lang="en-US" dirty="0" err="1" smtClean="0"/>
              <a:t>zadání</a:t>
            </a:r>
            <a:r>
              <a:rPr lang="en-US" dirty="0" smtClean="0"/>
              <a:t> </a:t>
            </a:r>
            <a:r>
              <a:rPr lang="en-US" dirty="0" err="1" smtClean="0"/>
              <a:t>dle</a:t>
            </a:r>
            <a:r>
              <a:rPr lang="en-US" dirty="0" smtClean="0"/>
              <a:t> </a:t>
            </a:r>
            <a:r>
              <a:rPr lang="en-US" dirty="0" err="1" smtClean="0"/>
              <a:t>postupu</a:t>
            </a:r>
            <a:r>
              <a:rPr lang="en-US" dirty="0"/>
              <a:t>.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Diskuse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 – </a:t>
            </a:r>
            <a:r>
              <a:rPr lang="en-US" dirty="0" err="1" smtClean="0"/>
              <a:t>posoudíme</a:t>
            </a:r>
            <a:r>
              <a:rPr lang="en-US" dirty="0" smtClean="0"/>
              <a:t>, </a:t>
            </a:r>
            <a:r>
              <a:rPr lang="en-US" dirty="0" err="1" smtClean="0"/>
              <a:t>kolik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úloha</a:t>
            </a:r>
            <a:r>
              <a:rPr lang="en-US" dirty="0" smtClean="0"/>
              <a:t> </a:t>
            </a:r>
            <a:r>
              <a:rPr lang="en-US" dirty="0" err="1" smtClean="0"/>
              <a:t>řešení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755576" y="1700808"/>
            <a:ext cx="16451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Otázka:</a:t>
            </a:r>
            <a:endParaRPr lang="cs-CZ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3063736"/>
            <a:ext cx="2094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Odpověď:</a:t>
            </a:r>
            <a:endParaRPr lang="cs-CZ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Úvod</a:t>
            </a:r>
            <a:endParaRPr lang="en-US" dirty="0"/>
          </a:p>
        </p:txBody>
      </p:sp>
      <p:sp>
        <p:nvSpPr>
          <p:cNvPr id="9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84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smtClean="0"/>
              <a:t>2– </a:t>
            </a:r>
            <a:r>
              <a:rPr lang="en-US" dirty="0" err="1"/>
              <a:t>rozbor</a:t>
            </a:r>
            <a:r>
              <a:rPr lang="en-US" dirty="0"/>
              <a:t> a </a:t>
            </a:r>
            <a:r>
              <a:rPr lang="en-US" dirty="0" err="1"/>
              <a:t>postup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1556792"/>
            <a:ext cx="424847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5 cm, b = 4,5 cm, r = 3 cm</a:t>
            </a:r>
          </a:p>
          <a:p>
            <a:r>
              <a:rPr lang="en-US" dirty="0" err="1"/>
              <a:t>Pozn</a:t>
            </a:r>
            <a:r>
              <a:rPr lang="en-US" dirty="0"/>
              <a:t>.: r – </a:t>
            </a:r>
            <a:r>
              <a:rPr lang="en-US" dirty="0" err="1"/>
              <a:t>poloměr</a:t>
            </a:r>
            <a:r>
              <a:rPr lang="en-US" dirty="0"/>
              <a:t> </a:t>
            </a:r>
            <a:r>
              <a:rPr lang="en-US" dirty="0" err="1"/>
              <a:t>kružnice</a:t>
            </a:r>
            <a:r>
              <a:rPr lang="en-US" dirty="0"/>
              <a:t> </a:t>
            </a:r>
            <a:r>
              <a:rPr lang="en-US" dirty="0" err="1"/>
              <a:t>opsané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3424"/>
            <a:ext cx="9144000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5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863588" y="5877272"/>
            <a:ext cx="74168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5 cm, b = 4,5 cm, r = 3 cm</a:t>
            </a:r>
          </a:p>
          <a:p>
            <a:r>
              <a:rPr lang="en-US" dirty="0" err="1"/>
              <a:t>Pozn</a:t>
            </a:r>
            <a:r>
              <a:rPr lang="en-US" dirty="0"/>
              <a:t>.: r – </a:t>
            </a:r>
            <a:r>
              <a:rPr lang="en-US" dirty="0" err="1"/>
              <a:t>poloměr</a:t>
            </a:r>
            <a:r>
              <a:rPr lang="en-US" dirty="0"/>
              <a:t> </a:t>
            </a:r>
            <a:r>
              <a:rPr lang="en-US" dirty="0" err="1"/>
              <a:t>kružnice</a:t>
            </a:r>
            <a:r>
              <a:rPr lang="en-US" dirty="0"/>
              <a:t> </a:t>
            </a:r>
            <a:r>
              <a:rPr lang="en-US" dirty="0" err="1"/>
              <a:t>opsané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6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863588" y="5877272"/>
            <a:ext cx="74168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5 cm, b = 4,5 cm, r = 3 cm</a:t>
            </a:r>
          </a:p>
          <a:p>
            <a:r>
              <a:rPr lang="en-US" dirty="0" err="1"/>
              <a:t>Pozn</a:t>
            </a:r>
            <a:r>
              <a:rPr lang="en-US" dirty="0"/>
              <a:t>.: r – </a:t>
            </a:r>
            <a:r>
              <a:rPr lang="en-US" dirty="0" err="1"/>
              <a:t>poloměr</a:t>
            </a:r>
            <a:r>
              <a:rPr lang="en-US" dirty="0"/>
              <a:t> </a:t>
            </a:r>
            <a:r>
              <a:rPr lang="en-US" dirty="0" err="1"/>
              <a:t>kružnice</a:t>
            </a:r>
            <a:r>
              <a:rPr lang="en-US" dirty="0"/>
              <a:t> </a:t>
            </a:r>
            <a:r>
              <a:rPr lang="en-US" dirty="0" err="1"/>
              <a:t>opsané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9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63588" y="5877272"/>
            <a:ext cx="74168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5 cm, b = 4,5 cm, r = 3 cm</a:t>
            </a:r>
          </a:p>
          <a:p>
            <a:r>
              <a:rPr lang="en-US" dirty="0" err="1"/>
              <a:t>Pozn</a:t>
            </a:r>
            <a:r>
              <a:rPr lang="en-US" dirty="0"/>
              <a:t>.: r – </a:t>
            </a:r>
            <a:r>
              <a:rPr lang="en-US" dirty="0" err="1"/>
              <a:t>poloměr</a:t>
            </a:r>
            <a:r>
              <a:rPr lang="en-US" dirty="0"/>
              <a:t> </a:t>
            </a:r>
            <a:r>
              <a:rPr lang="en-US" dirty="0" err="1"/>
              <a:t>kružnice</a:t>
            </a:r>
            <a:r>
              <a:rPr lang="en-US" dirty="0"/>
              <a:t> </a:t>
            </a:r>
            <a:r>
              <a:rPr lang="en-US" dirty="0" err="1"/>
              <a:t>opsané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9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5877272"/>
            <a:ext cx="74168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5 cm, b = 4,5 cm, r = 3 cm</a:t>
            </a:r>
          </a:p>
          <a:p>
            <a:r>
              <a:rPr lang="en-US" dirty="0" err="1"/>
              <a:t>Pozn</a:t>
            </a:r>
            <a:r>
              <a:rPr lang="en-US" dirty="0"/>
              <a:t>.: r – </a:t>
            </a:r>
            <a:r>
              <a:rPr lang="en-US" dirty="0" err="1"/>
              <a:t>poloměr</a:t>
            </a:r>
            <a:r>
              <a:rPr lang="en-US" dirty="0"/>
              <a:t> </a:t>
            </a:r>
            <a:r>
              <a:rPr lang="en-US" dirty="0" err="1"/>
              <a:t>kružnice</a:t>
            </a:r>
            <a:r>
              <a:rPr lang="en-US" dirty="0"/>
              <a:t> </a:t>
            </a:r>
            <a:r>
              <a:rPr lang="en-US" dirty="0" err="1"/>
              <a:t>opsané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6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5877272"/>
            <a:ext cx="74168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5 cm, b = 4,5 cm, r = 3 cm</a:t>
            </a:r>
          </a:p>
          <a:p>
            <a:r>
              <a:rPr lang="en-US" dirty="0" err="1"/>
              <a:t>Pozn</a:t>
            </a:r>
            <a:r>
              <a:rPr lang="en-US" dirty="0"/>
              <a:t>.: r – </a:t>
            </a:r>
            <a:r>
              <a:rPr lang="en-US" dirty="0" err="1"/>
              <a:t>poloměr</a:t>
            </a:r>
            <a:r>
              <a:rPr lang="en-US" dirty="0"/>
              <a:t> </a:t>
            </a:r>
            <a:r>
              <a:rPr lang="en-US" dirty="0" err="1"/>
              <a:t>kružnice</a:t>
            </a:r>
            <a:r>
              <a:rPr lang="en-US" dirty="0"/>
              <a:t> </a:t>
            </a:r>
            <a:r>
              <a:rPr lang="en-US" dirty="0" err="1"/>
              <a:t>opsané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8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5877272"/>
            <a:ext cx="74168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5 cm, b = 4,5 cm, r = 3 cm</a:t>
            </a:r>
          </a:p>
          <a:p>
            <a:r>
              <a:rPr lang="en-US" dirty="0" err="1"/>
              <a:t>Pozn</a:t>
            </a:r>
            <a:r>
              <a:rPr lang="en-US" dirty="0"/>
              <a:t>.: r – </a:t>
            </a:r>
            <a:r>
              <a:rPr lang="en-US" dirty="0" err="1"/>
              <a:t>poloměr</a:t>
            </a:r>
            <a:r>
              <a:rPr lang="en-US" dirty="0"/>
              <a:t> </a:t>
            </a:r>
            <a:r>
              <a:rPr lang="en-US" dirty="0" err="1"/>
              <a:t>kružnice</a:t>
            </a:r>
            <a:r>
              <a:rPr lang="en-US" dirty="0"/>
              <a:t> </a:t>
            </a:r>
            <a:r>
              <a:rPr lang="en-US" dirty="0" err="1"/>
              <a:t>opsané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2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5877272"/>
            <a:ext cx="74168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5 cm, b = 4,5 cm, r = 3 cm</a:t>
            </a:r>
          </a:p>
          <a:p>
            <a:r>
              <a:rPr lang="en-US" dirty="0" err="1"/>
              <a:t>Pozn</a:t>
            </a:r>
            <a:r>
              <a:rPr lang="en-US" dirty="0"/>
              <a:t>.: r – </a:t>
            </a:r>
            <a:r>
              <a:rPr lang="en-US" dirty="0" err="1"/>
              <a:t>poloměr</a:t>
            </a:r>
            <a:r>
              <a:rPr lang="en-US" dirty="0"/>
              <a:t> </a:t>
            </a:r>
            <a:r>
              <a:rPr lang="en-US" dirty="0" err="1"/>
              <a:t>kružnice</a:t>
            </a:r>
            <a:r>
              <a:rPr lang="en-US" dirty="0"/>
              <a:t> </a:t>
            </a:r>
            <a:r>
              <a:rPr lang="en-US" dirty="0" err="1"/>
              <a:t>opsané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6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5877272"/>
            <a:ext cx="74168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5 cm, b = 4,5 cm, r = 3 cm</a:t>
            </a:r>
          </a:p>
          <a:p>
            <a:r>
              <a:rPr lang="en-US" dirty="0" err="1"/>
              <a:t>Pozn</a:t>
            </a:r>
            <a:r>
              <a:rPr lang="en-US" dirty="0"/>
              <a:t>.: r – </a:t>
            </a:r>
            <a:r>
              <a:rPr lang="en-US" dirty="0" err="1"/>
              <a:t>poloměr</a:t>
            </a:r>
            <a:r>
              <a:rPr lang="en-US" dirty="0"/>
              <a:t> </a:t>
            </a:r>
            <a:r>
              <a:rPr lang="en-US" dirty="0" err="1"/>
              <a:t>kružnice</a:t>
            </a:r>
            <a:r>
              <a:rPr lang="en-US" dirty="0"/>
              <a:t> </a:t>
            </a:r>
            <a:r>
              <a:rPr lang="en-US" dirty="0" err="1"/>
              <a:t>opsané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2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5877272"/>
            <a:ext cx="74168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5 cm, b = 4,5 cm, r = 3 cm</a:t>
            </a:r>
          </a:p>
          <a:p>
            <a:r>
              <a:rPr lang="en-US" dirty="0" err="1"/>
              <a:t>Pozn</a:t>
            </a:r>
            <a:r>
              <a:rPr lang="en-US" dirty="0"/>
              <a:t>.: r – </a:t>
            </a:r>
            <a:r>
              <a:rPr lang="en-US" dirty="0" err="1"/>
              <a:t>poloměr</a:t>
            </a:r>
            <a:r>
              <a:rPr lang="en-US" dirty="0"/>
              <a:t> </a:t>
            </a:r>
            <a:r>
              <a:rPr lang="en-US" dirty="0" err="1"/>
              <a:t>kružnice</a:t>
            </a:r>
            <a:r>
              <a:rPr lang="en-US" dirty="0"/>
              <a:t> </a:t>
            </a:r>
            <a:r>
              <a:rPr lang="en-US" dirty="0" err="1"/>
              <a:t>opsané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1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988840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příkladů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863588" y="2710661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4,5 cm, t</a:t>
            </a:r>
            <a:r>
              <a:rPr lang="en-US" baseline="-25000" dirty="0"/>
              <a:t>a</a:t>
            </a:r>
            <a:r>
              <a:rPr lang="en-US" dirty="0"/>
              <a:t> = 3 cm, </a:t>
            </a:r>
            <a:r>
              <a:rPr lang="en-US" dirty="0" err="1"/>
              <a:t>t</a:t>
            </a:r>
            <a:r>
              <a:rPr lang="en-US" baseline="-25000" dirty="0" err="1"/>
              <a:t>b</a:t>
            </a:r>
            <a:r>
              <a:rPr lang="en-US" dirty="0"/>
              <a:t> = 4,5 cm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4510861"/>
            <a:ext cx="74168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5 cm, b = 4,5 cm, r = 3 cm</a:t>
            </a:r>
          </a:p>
          <a:p>
            <a:r>
              <a:rPr lang="en-US" dirty="0" err="1"/>
              <a:t>Pozn</a:t>
            </a:r>
            <a:r>
              <a:rPr lang="en-US" dirty="0"/>
              <a:t>.: r – </a:t>
            </a:r>
            <a:r>
              <a:rPr lang="en-US" dirty="0" err="1"/>
              <a:t>poloměr</a:t>
            </a:r>
            <a:r>
              <a:rPr lang="en-US" dirty="0"/>
              <a:t> </a:t>
            </a:r>
            <a:r>
              <a:rPr lang="en-US" dirty="0" err="1"/>
              <a:t>kružnice</a:t>
            </a:r>
            <a:r>
              <a:rPr lang="en-US" dirty="0"/>
              <a:t> </a:t>
            </a:r>
            <a:r>
              <a:rPr lang="en-US" dirty="0" err="1"/>
              <a:t>opsané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5576" y="2060848"/>
            <a:ext cx="1984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Příklad 1:</a:t>
            </a:r>
            <a:endParaRPr lang="cs-CZ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3861048"/>
            <a:ext cx="1984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Příklad 2:</a:t>
            </a:r>
            <a:endParaRPr lang="cs-CZ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135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5877272"/>
            <a:ext cx="74168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5 cm, b = 4,5 cm, r = 3 cm</a:t>
            </a:r>
          </a:p>
          <a:p>
            <a:r>
              <a:rPr lang="en-US" dirty="0" err="1"/>
              <a:t>Pozn</a:t>
            </a:r>
            <a:r>
              <a:rPr lang="en-US" dirty="0"/>
              <a:t>.: r – </a:t>
            </a:r>
            <a:r>
              <a:rPr lang="en-US" dirty="0" err="1"/>
              <a:t>poloměr</a:t>
            </a:r>
            <a:r>
              <a:rPr lang="en-US" dirty="0"/>
              <a:t> </a:t>
            </a:r>
            <a:r>
              <a:rPr lang="en-US" dirty="0" err="1"/>
              <a:t>kružnice</a:t>
            </a:r>
            <a:r>
              <a:rPr lang="en-US" dirty="0"/>
              <a:t> </a:t>
            </a:r>
            <a:r>
              <a:rPr lang="en-US" dirty="0" err="1"/>
              <a:t>opsané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6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5877272"/>
            <a:ext cx="74168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5 cm, b = 4,5 cm, r = 3 cm</a:t>
            </a:r>
          </a:p>
          <a:p>
            <a:r>
              <a:rPr lang="en-US" dirty="0" err="1"/>
              <a:t>Pozn</a:t>
            </a:r>
            <a:r>
              <a:rPr lang="en-US" dirty="0"/>
              <a:t>.: r – </a:t>
            </a:r>
            <a:r>
              <a:rPr lang="en-US" dirty="0" err="1"/>
              <a:t>poloměr</a:t>
            </a:r>
            <a:r>
              <a:rPr lang="en-US" dirty="0"/>
              <a:t> </a:t>
            </a:r>
            <a:r>
              <a:rPr lang="en-US" dirty="0" err="1"/>
              <a:t>kružnice</a:t>
            </a:r>
            <a:r>
              <a:rPr lang="en-US" dirty="0"/>
              <a:t> </a:t>
            </a:r>
            <a:r>
              <a:rPr lang="en-US" dirty="0" err="1"/>
              <a:t>opsané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2 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5877272"/>
            <a:ext cx="74168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5 cm, b = 4,5 cm, r = 3 cm</a:t>
            </a:r>
          </a:p>
          <a:p>
            <a:r>
              <a:rPr lang="en-US" dirty="0" err="1"/>
              <a:t>Pozn</a:t>
            </a:r>
            <a:r>
              <a:rPr lang="en-US" dirty="0"/>
              <a:t>.: r – </a:t>
            </a:r>
            <a:r>
              <a:rPr lang="en-US" dirty="0" err="1"/>
              <a:t>poloměr</a:t>
            </a:r>
            <a:r>
              <a:rPr lang="en-US" dirty="0"/>
              <a:t> </a:t>
            </a:r>
            <a:r>
              <a:rPr lang="en-US" dirty="0" err="1"/>
              <a:t>kružnice</a:t>
            </a:r>
            <a:r>
              <a:rPr lang="en-US" dirty="0"/>
              <a:t> </a:t>
            </a:r>
            <a:r>
              <a:rPr lang="en-US" dirty="0" err="1"/>
              <a:t>opsané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5877272"/>
            <a:ext cx="74168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5 cm, b = 4,5 cm, r = 3 cm</a:t>
            </a:r>
          </a:p>
          <a:p>
            <a:r>
              <a:rPr lang="en-US" dirty="0" err="1"/>
              <a:t>Pozn</a:t>
            </a:r>
            <a:r>
              <a:rPr lang="en-US" dirty="0"/>
              <a:t>.: r – </a:t>
            </a:r>
            <a:r>
              <a:rPr lang="en-US" dirty="0" err="1"/>
              <a:t>poloměr</a:t>
            </a:r>
            <a:r>
              <a:rPr lang="en-US" dirty="0"/>
              <a:t> </a:t>
            </a:r>
            <a:r>
              <a:rPr lang="en-US" dirty="0" err="1"/>
              <a:t>kružnice</a:t>
            </a:r>
            <a:r>
              <a:rPr lang="en-US" dirty="0"/>
              <a:t> </a:t>
            </a:r>
            <a:r>
              <a:rPr lang="en-US" dirty="0" err="1"/>
              <a:t>opsané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0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dirty="0" err="1"/>
              <a:t>zk</a:t>
            </a:r>
            <a:r>
              <a:rPr lang="en-US" dirty="0"/>
              <a:t>. </a:t>
            </a:r>
            <a:r>
              <a:rPr lang="en-US" dirty="0" err="1"/>
              <a:t>správnosti</a:t>
            </a:r>
            <a:r>
              <a:rPr lang="en-US" dirty="0"/>
              <a:t> a </a:t>
            </a:r>
            <a:r>
              <a:rPr lang="en-US" dirty="0" err="1"/>
              <a:t>diskuse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63588" y="5877272"/>
            <a:ext cx="741682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a = 5 cm, b = 4,5 cm, r = 3 cm</a:t>
            </a:r>
          </a:p>
          <a:p>
            <a:r>
              <a:rPr lang="en-US" dirty="0" err="1"/>
              <a:t>Pozn</a:t>
            </a:r>
            <a:r>
              <a:rPr lang="en-US" dirty="0"/>
              <a:t>.: r – </a:t>
            </a:r>
            <a:r>
              <a:rPr lang="en-US" dirty="0" err="1"/>
              <a:t>poloměr</a:t>
            </a:r>
            <a:r>
              <a:rPr lang="en-US" dirty="0"/>
              <a:t> </a:t>
            </a:r>
            <a:r>
              <a:rPr lang="en-US" dirty="0" err="1"/>
              <a:t>kružnice</a:t>
            </a:r>
            <a:r>
              <a:rPr lang="en-US" dirty="0"/>
              <a:t> </a:t>
            </a:r>
            <a:r>
              <a:rPr lang="en-US" dirty="0" err="1"/>
              <a:t>opsané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3588" y="5435932"/>
            <a:ext cx="741682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Zadaná</a:t>
            </a:r>
            <a:r>
              <a:rPr lang="en-US" dirty="0" smtClean="0"/>
              <a:t> </a:t>
            </a:r>
            <a:r>
              <a:rPr lang="en-US" dirty="0" err="1" smtClean="0"/>
              <a:t>úloha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2 </a:t>
            </a:r>
            <a:r>
              <a:rPr lang="en-US" dirty="0" err="1" smtClean="0"/>
              <a:t>řešení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5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Odkazy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Zadání</a:t>
            </a:r>
            <a:r>
              <a:rPr lang="en-US" dirty="0" smtClean="0"/>
              <a:t> </a:t>
            </a:r>
            <a:r>
              <a:rPr lang="en-US" dirty="0" err="1" smtClean="0"/>
              <a:t>příkladů</a:t>
            </a:r>
            <a:r>
              <a:rPr lang="en-US" dirty="0" smtClean="0"/>
              <a:t> </a:t>
            </a:r>
            <a:r>
              <a:rPr lang="en-US" dirty="0" err="1" smtClean="0"/>
              <a:t>vychází</a:t>
            </a:r>
            <a:r>
              <a:rPr lang="en-US" dirty="0" smtClean="0"/>
              <a:t> z </a:t>
            </a:r>
            <a:r>
              <a:rPr lang="en-US" dirty="0" err="1" smtClean="0"/>
              <a:t>následující</a:t>
            </a:r>
            <a:r>
              <a:rPr lang="en-US" dirty="0" smtClean="0"/>
              <a:t> </a:t>
            </a:r>
            <a:r>
              <a:rPr lang="en-US" dirty="0" err="1" smtClean="0"/>
              <a:t>učebnice</a:t>
            </a:r>
            <a:r>
              <a:rPr lang="en-US" dirty="0" smtClean="0"/>
              <a:t>:</a:t>
            </a:r>
          </a:p>
          <a:p>
            <a:pPr lvl="1"/>
            <a:r>
              <a:rPr lang="cs-CZ" dirty="0"/>
              <a:t>HERMAN, Jiří a kol. </a:t>
            </a:r>
            <a:r>
              <a:rPr lang="cs-CZ" i="1" dirty="0"/>
              <a:t>Geometrické konstrukce</a:t>
            </a:r>
            <a:r>
              <a:rPr lang="cs-CZ" dirty="0"/>
              <a:t>: </a:t>
            </a:r>
            <a:r>
              <a:rPr lang="cs-CZ" i="1" dirty="0"/>
              <a:t>Matematika pro nižší třídy víceletých gymnázií</a:t>
            </a:r>
            <a:r>
              <a:rPr lang="cs-CZ" dirty="0"/>
              <a:t>. 1. vyd. Praha: Prometheus, 1998. ISBN 978-80-7196-114-7.</a:t>
            </a:r>
          </a:p>
          <a:p>
            <a:r>
              <a:rPr lang="en-US" dirty="0" err="1" smtClean="0"/>
              <a:t>Řešení</a:t>
            </a:r>
            <a:r>
              <a:rPr lang="en-US" dirty="0" smtClean="0"/>
              <a:t> </a:t>
            </a:r>
            <a:r>
              <a:rPr lang="en-US" dirty="0" err="1" smtClean="0"/>
              <a:t>vytvořeno</a:t>
            </a:r>
            <a:r>
              <a:rPr lang="en-US" dirty="0" smtClean="0"/>
              <a:t> v </a:t>
            </a:r>
            <a:r>
              <a:rPr lang="en-US" dirty="0" err="1" smtClean="0"/>
              <a:t>aplikaci</a:t>
            </a:r>
            <a:r>
              <a:rPr lang="en-US" dirty="0" smtClean="0"/>
              <a:t> </a:t>
            </a:r>
            <a:r>
              <a:rPr lang="en-US" dirty="0" err="1" smtClean="0"/>
              <a:t>GeoGebra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http://www.geogebra.org/cms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Řešení</a:t>
            </a:r>
            <a:r>
              <a:rPr lang="en-US" dirty="0" smtClean="0"/>
              <a:t> k </a:t>
            </a:r>
            <a:r>
              <a:rPr lang="en-US" dirty="0" err="1" smtClean="0"/>
              <a:t>dispozici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serveru</a:t>
            </a:r>
            <a:r>
              <a:rPr lang="en-US" dirty="0" smtClean="0"/>
              <a:t> </a:t>
            </a:r>
            <a:r>
              <a:rPr lang="en-US" dirty="0" err="1" smtClean="0"/>
              <a:t>GeoGebraTube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://www.geogebratube.org/collection/show/id/</a:t>
            </a:r>
            <a:r>
              <a:rPr lang="en-US" dirty="0" smtClean="0">
                <a:hlinkClick r:id="rId3"/>
              </a:rPr>
              <a:t>2201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00" y="5805264"/>
            <a:ext cx="370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7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zadání</a:t>
            </a:r>
            <a:r>
              <a:rPr lang="en-US" dirty="0" smtClean="0"/>
              <a:t> a </a:t>
            </a:r>
            <a:r>
              <a:rPr lang="en-US" dirty="0" err="1" smtClean="0"/>
              <a:t>rozbor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558533"/>
            <a:ext cx="42484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4,5 cm, t</a:t>
            </a:r>
            <a:r>
              <a:rPr lang="en-US" baseline="-25000" dirty="0"/>
              <a:t>a</a:t>
            </a:r>
            <a:r>
              <a:rPr lang="en-US" dirty="0"/>
              <a:t> = 3 cm, </a:t>
            </a:r>
            <a:r>
              <a:rPr lang="en-US" dirty="0" err="1"/>
              <a:t>t</a:t>
            </a:r>
            <a:r>
              <a:rPr lang="en-US" baseline="-25000" dirty="0" err="1"/>
              <a:t>b</a:t>
            </a:r>
            <a:r>
              <a:rPr lang="en-US" dirty="0"/>
              <a:t> = 4,5 cm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136" y="2913980"/>
            <a:ext cx="40132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9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468710"/>
            <a:ext cx="9144000" cy="5200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</a:t>
            </a:r>
            <a:r>
              <a:rPr lang="en-US" dirty="0"/>
              <a:t>– </a:t>
            </a:r>
            <a:r>
              <a:rPr lang="en-US" dirty="0" err="1" smtClean="0"/>
              <a:t>rozbor</a:t>
            </a:r>
            <a:r>
              <a:rPr lang="en-US" dirty="0" smtClean="0"/>
              <a:t> a </a:t>
            </a:r>
            <a:r>
              <a:rPr lang="en-US" dirty="0" err="1" smtClean="0"/>
              <a:t>postup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5877272"/>
            <a:ext cx="42484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4,5 cm, t</a:t>
            </a:r>
            <a:r>
              <a:rPr lang="en-US" baseline="-25000" dirty="0"/>
              <a:t>a</a:t>
            </a:r>
            <a:r>
              <a:rPr lang="en-US" dirty="0"/>
              <a:t> = 3 cm, </a:t>
            </a:r>
            <a:r>
              <a:rPr lang="en-US" dirty="0" err="1"/>
              <a:t>t</a:t>
            </a:r>
            <a:r>
              <a:rPr lang="en-US" baseline="-25000" dirty="0" err="1"/>
              <a:t>b</a:t>
            </a:r>
            <a:r>
              <a:rPr lang="en-US" dirty="0"/>
              <a:t> = 4,5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7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zkouška</a:t>
            </a:r>
            <a:r>
              <a:rPr lang="en-US" dirty="0" smtClean="0"/>
              <a:t> </a:t>
            </a:r>
            <a:r>
              <a:rPr lang="en-US" dirty="0" err="1" smtClean="0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4,5 cm, t</a:t>
            </a:r>
            <a:r>
              <a:rPr lang="en-US" baseline="-25000" dirty="0"/>
              <a:t>a</a:t>
            </a:r>
            <a:r>
              <a:rPr lang="en-US" dirty="0"/>
              <a:t> = 3 cm, </a:t>
            </a:r>
            <a:r>
              <a:rPr lang="en-US" dirty="0" err="1"/>
              <a:t>t</a:t>
            </a:r>
            <a:r>
              <a:rPr lang="en-US" baseline="-25000" dirty="0" err="1"/>
              <a:t>b</a:t>
            </a:r>
            <a:r>
              <a:rPr lang="en-US" dirty="0"/>
              <a:t> = 4,5 cm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1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2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zkouška</a:t>
            </a:r>
            <a:r>
              <a:rPr lang="en-US" dirty="0" smtClean="0"/>
              <a:t> </a:t>
            </a:r>
            <a:r>
              <a:rPr lang="en-US" dirty="0" err="1" smtClean="0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4,5 cm, t</a:t>
            </a:r>
            <a:r>
              <a:rPr lang="en-US" baseline="-25000" dirty="0"/>
              <a:t>a</a:t>
            </a:r>
            <a:r>
              <a:rPr lang="en-US" dirty="0"/>
              <a:t> = 3 cm, </a:t>
            </a:r>
            <a:r>
              <a:rPr lang="en-US" dirty="0" err="1"/>
              <a:t>t</a:t>
            </a:r>
            <a:r>
              <a:rPr lang="en-US" baseline="-25000" dirty="0" err="1"/>
              <a:t>b</a:t>
            </a:r>
            <a:r>
              <a:rPr lang="en-US" dirty="0"/>
              <a:t> = 4,5 cm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1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3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zkouška</a:t>
            </a:r>
            <a:r>
              <a:rPr lang="en-US" dirty="0" smtClean="0"/>
              <a:t> </a:t>
            </a:r>
            <a:r>
              <a:rPr lang="en-US" dirty="0" err="1" smtClean="0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4,5 cm, t</a:t>
            </a:r>
            <a:r>
              <a:rPr lang="en-US" baseline="-25000" dirty="0"/>
              <a:t>a</a:t>
            </a:r>
            <a:r>
              <a:rPr lang="en-US" dirty="0"/>
              <a:t> = 3 cm, </a:t>
            </a:r>
            <a:r>
              <a:rPr lang="en-US" dirty="0" err="1"/>
              <a:t>t</a:t>
            </a:r>
            <a:r>
              <a:rPr lang="en-US" baseline="-25000" dirty="0" err="1"/>
              <a:t>b</a:t>
            </a:r>
            <a:r>
              <a:rPr lang="en-US" dirty="0"/>
              <a:t> = 4,5 cm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1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6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Příklad</a:t>
            </a:r>
            <a:r>
              <a:rPr lang="en-US" dirty="0" smtClean="0"/>
              <a:t> 1 – </a:t>
            </a:r>
            <a:r>
              <a:rPr lang="en-US" dirty="0" err="1" smtClean="0"/>
              <a:t>zkouška</a:t>
            </a:r>
            <a:r>
              <a:rPr lang="en-US" dirty="0" smtClean="0"/>
              <a:t> </a:t>
            </a:r>
            <a:r>
              <a:rPr lang="en-US" dirty="0" err="1" smtClean="0"/>
              <a:t>správnosti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0" y="1296144"/>
            <a:ext cx="9144000" cy="1166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863588" y="6095037"/>
            <a:ext cx="74168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Sestrojte</a:t>
            </a:r>
            <a:r>
              <a:rPr lang="en-US" dirty="0"/>
              <a:t> </a:t>
            </a:r>
            <a:r>
              <a:rPr lang="en-US" dirty="0" err="1"/>
              <a:t>trojúhelník</a:t>
            </a:r>
            <a:r>
              <a:rPr lang="en-US" dirty="0"/>
              <a:t> ABC, </a:t>
            </a: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dáno</a:t>
            </a:r>
            <a:r>
              <a:rPr lang="en-US" dirty="0"/>
              <a:t>:</a:t>
            </a:r>
          </a:p>
          <a:p>
            <a:r>
              <a:rPr lang="en-US" dirty="0"/>
              <a:t>c = 4,5 cm, t</a:t>
            </a:r>
            <a:r>
              <a:rPr lang="en-US" baseline="-25000" dirty="0"/>
              <a:t>a</a:t>
            </a:r>
            <a:r>
              <a:rPr lang="en-US" dirty="0"/>
              <a:t> = 3 cm, </a:t>
            </a:r>
            <a:r>
              <a:rPr lang="en-US" dirty="0" err="1"/>
              <a:t>t</a:t>
            </a:r>
            <a:r>
              <a:rPr lang="en-US" baseline="-25000" dirty="0" err="1"/>
              <a:t>b</a:t>
            </a:r>
            <a:r>
              <a:rPr lang="en-US" dirty="0"/>
              <a:t> = 4,5 cm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1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4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1146</Words>
  <Application>Microsoft Macintosh PowerPoint</Application>
  <PresentationFormat>On-screen Show (4:3)</PresentationFormat>
  <Paragraphs>150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Motiv systému Office</vt:lpstr>
      <vt:lpstr>Konstrukce trojúhelníku III</vt:lpstr>
      <vt:lpstr>Úvod</vt:lpstr>
      <vt:lpstr>Zadání příkladů</vt:lpstr>
      <vt:lpstr>Příklad 1 – zadání a rozbor</vt:lpstr>
      <vt:lpstr>Příklad 1– rozbor a postup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zkouška správnosti</vt:lpstr>
      <vt:lpstr>Příklad 1 – zk. správnosti a diskuse</vt:lpstr>
      <vt:lpstr>Příklad 2 – zadání a rozbor</vt:lpstr>
      <vt:lpstr>Příklad 2– rozbor a postup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zkouška správnosti</vt:lpstr>
      <vt:lpstr>Příklad 2 – zk. správnosti a diskuse</vt:lpstr>
      <vt:lpstr>Odkazy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Michal Heczko</cp:lastModifiedBy>
  <cp:revision>39</cp:revision>
  <dcterms:created xsi:type="dcterms:W3CDTF">2012-06-18T15:15:37Z</dcterms:created>
  <dcterms:modified xsi:type="dcterms:W3CDTF">2012-12-09T15:42:03Z</dcterms:modified>
</cp:coreProperties>
</file>