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98" r:id="rId8"/>
    <p:sldId id="299" r:id="rId9"/>
    <p:sldId id="300" r:id="rId10"/>
    <p:sldId id="301" r:id="rId11"/>
    <p:sldId id="305" r:id="rId12"/>
    <p:sldId id="302" r:id="rId13"/>
    <p:sldId id="303" r:id="rId14"/>
    <p:sldId id="304" r:id="rId15"/>
    <p:sldId id="306" r:id="rId16"/>
    <p:sldId id="307" r:id="rId17"/>
    <p:sldId id="281" r:id="rId18"/>
    <p:sldId id="282" r:id="rId19"/>
    <p:sldId id="283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29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23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tube.org/collection/show/id/2201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gebra.org/cm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Konstrukce lichoběžníku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72701"/>
              </p:ext>
            </p:extLst>
          </p:nvPr>
        </p:nvGraphicFramePr>
        <p:xfrm>
          <a:off x="729020" y="2492896"/>
          <a:ext cx="7666515" cy="33883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Matematika </a:t>
                      </a:r>
                      <a:r>
                        <a:rPr lang="en-US" dirty="0" smtClean="0"/>
                        <a:t>–</a:t>
                      </a:r>
                      <a:r>
                        <a:rPr lang="cs-CZ" baseline="0" dirty="0" smtClean="0"/>
                        <a:t> Planimetrie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13. </a:t>
                      </a:r>
                      <a:r>
                        <a:rPr lang="cs-CZ" dirty="0" smtClean="0"/>
                        <a:t>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Třetí ročník</a:t>
                      </a:r>
                      <a:r>
                        <a:rPr lang="cs-CZ" baseline="0" dirty="0" smtClean="0"/>
                        <a:t>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 konstrukčních</a:t>
                      </a:r>
                      <a:r>
                        <a:rPr lang="cs-CZ" baseline="0" dirty="0" smtClean="0"/>
                        <a:t> úloh z oblasti konstrukce lichoběžníku.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úvodu jsou</a:t>
                      </a:r>
                      <a:r>
                        <a:rPr lang="cs-CZ" baseline="0" dirty="0" smtClean="0"/>
                        <a:t> studenti seznámeni se způsobem řešení úloh a zadáním. Po vyřešení úloh jsou seznámeni se správným řešením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Ing. Michal Heczko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VY_32_INOVACE_25_MHEC04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1464" y="1145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2"/>
            <a:ext cx="9144000" cy="53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22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2"/>
            <a:ext cx="9144000" cy="5308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30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2"/>
            <a:ext cx="9144000" cy="53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0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53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33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2"/>
            <a:ext cx="9144000" cy="5308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15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2"/>
            <a:ext cx="9144000" cy="53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309320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1 </a:t>
            </a:r>
            <a:r>
              <a:rPr lang="en-US" dirty="0" err="1" smtClean="0"/>
              <a:t>řešení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29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988840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příkladů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710661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588" y="4510861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20608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Příklad 1: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8610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Příklad 2: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90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zadání</a:t>
            </a:r>
            <a:r>
              <a:rPr lang="en-US" dirty="0"/>
              <a:t> a </a:t>
            </a:r>
            <a:r>
              <a:rPr lang="en-US" dirty="0" err="1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  <p:pic>
        <p:nvPicPr>
          <p:cNvPr id="5" name="Picture 4" descr="pr 18 nac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6540848" cy="37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3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2– </a:t>
            </a:r>
            <a:r>
              <a:rPr lang="en-US" dirty="0" err="1"/>
              <a:t>rozbor</a:t>
            </a:r>
            <a:r>
              <a:rPr lang="en-US" dirty="0"/>
              <a:t> a </a:t>
            </a:r>
            <a:r>
              <a:rPr lang="en-US" dirty="0" err="1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  <p:pic>
        <p:nvPicPr>
          <p:cNvPr id="3" name="Picture 2" descr="pr 18 pos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" y="2924944"/>
            <a:ext cx="91570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69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67592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132856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 je to </a:t>
            </a:r>
            <a:r>
              <a:rPr lang="en-US" dirty="0" err="1" smtClean="0"/>
              <a:t>lichoběžník</a:t>
            </a:r>
            <a:r>
              <a:rPr lang="en-US" dirty="0" smtClean="0"/>
              <a:t>? </a:t>
            </a:r>
            <a:r>
              <a:rPr lang="en-US" dirty="0" err="1" smtClean="0"/>
              <a:t>Načrtněte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Jaké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zvláštní</a:t>
            </a:r>
            <a:r>
              <a:rPr lang="en-US" dirty="0" smtClean="0"/>
              <a:t> </a:t>
            </a:r>
            <a:r>
              <a:rPr lang="en-US" dirty="0" err="1" smtClean="0"/>
              <a:t>případy</a:t>
            </a:r>
            <a:r>
              <a:rPr lang="en-US" dirty="0" smtClean="0"/>
              <a:t> </a:t>
            </a:r>
            <a:r>
              <a:rPr lang="en-US" dirty="0" err="1" smtClean="0"/>
              <a:t>lichoběžníků</a:t>
            </a:r>
            <a:r>
              <a:rPr lang="en-US" dirty="0" smtClean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588" y="3501008"/>
            <a:ext cx="3852428" cy="2862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Jedná</a:t>
            </a:r>
            <a:r>
              <a:rPr lang="en-US" b="1" dirty="0" smtClean="0"/>
              <a:t> se o </a:t>
            </a:r>
            <a:r>
              <a:rPr lang="en-US" b="1" dirty="0" err="1" smtClean="0"/>
              <a:t>čtyřúhelník</a:t>
            </a:r>
            <a:r>
              <a:rPr lang="en-US" b="1" dirty="0" smtClean="0"/>
              <a:t>, </a:t>
            </a:r>
            <a:r>
              <a:rPr lang="en-US" b="1" dirty="0" err="1" smtClean="0"/>
              <a:t>který</a:t>
            </a:r>
            <a:r>
              <a:rPr lang="en-US" b="1" dirty="0" smtClean="0"/>
              <a:t> </a:t>
            </a:r>
            <a:r>
              <a:rPr lang="en-US" b="1" dirty="0" err="1" smtClean="0"/>
              <a:t>má</a:t>
            </a:r>
            <a:r>
              <a:rPr lang="en-US" b="1" dirty="0" smtClean="0"/>
              <a:t> </a:t>
            </a:r>
            <a:r>
              <a:rPr lang="en-US" b="1" dirty="0" err="1" smtClean="0"/>
              <a:t>dvě</a:t>
            </a:r>
            <a:r>
              <a:rPr lang="en-US" b="1" dirty="0" smtClean="0"/>
              <a:t> </a:t>
            </a:r>
            <a:r>
              <a:rPr lang="en-US" b="1" dirty="0" err="1" smtClean="0"/>
              <a:t>rovnoběžné</a:t>
            </a:r>
            <a:r>
              <a:rPr lang="en-US" b="1" dirty="0" smtClean="0"/>
              <a:t> </a:t>
            </a:r>
            <a:r>
              <a:rPr lang="en-US" b="1" dirty="0" err="1" smtClean="0"/>
              <a:t>strany</a:t>
            </a:r>
            <a:r>
              <a:rPr lang="en-US" b="1" dirty="0" smtClean="0"/>
              <a:t> (</a:t>
            </a:r>
            <a:r>
              <a:rPr lang="en-US" b="1" dirty="0" err="1" smtClean="0"/>
              <a:t>základny</a:t>
            </a:r>
            <a:r>
              <a:rPr lang="en-US" b="1" dirty="0" smtClean="0"/>
              <a:t>) a </a:t>
            </a:r>
            <a:r>
              <a:rPr lang="en-US" b="1" dirty="0" err="1" smtClean="0"/>
              <a:t>dvě</a:t>
            </a:r>
            <a:r>
              <a:rPr lang="en-US" b="1" dirty="0" smtClean="0"/>
              <a:t> </a:t>
            </a:r>
            <a:r>
              <a:rPr lang="en-US" b="1" dirty="0" err="1" smtClean="0"/>
              <a:t>různoběžné</a:t>
            </a:r>
            <a:r>
              <a:rPr lang="en-US" b="1" dirty="0" smtClean="0"/>
              <a:t> </a:t>
            </a:r>
            <a:r>
              <a:rPr lang="en-US" b="1" dirty="0" err="1" smtClean="0"/>
              <a:t>strany</a:t>
            </a:r>
            <a:r>
              <a:rPr lang="en-US" b="1" dirty="0" smtClean="0"/>
              <a:t> (</a:t>
            </a:r>
            <a:r>
              <a:rPr lang="en-US" b="1" dirty="0" err="1" smtClean="0"/>
              <a:t>ramena</a:t>
            </a:r>
            <a:r>
              <a:rPr lang="en-US" b="1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Rovnoramenný</a:t>
            </a:r>
            <a:r>
              <a:rPr lang="en-US" b="1" dirty="0" smtClean="0"/>
              <a:t> </a:t>
            </a:r>
            <a:r>
              <a:rPr lang="en-US" b="1" dirty="0" err="1" smtClean="0"/>
              <a:t>lichoběžník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obě</a:t>
            </a:r>
            <a:r>
              <a:rPr lang="en-US" dirty="0" smtClean="0"/>
              <a:t> </a:t>
            </a:r>
            <a:r>
              <a:rPr lang="en-US" dirty="0" err="1" smtClean="0"/>
              <a:t>ramena</a:t>
            </a:r>
            <a:r>
              <a:rPr lang="en-US" dirty="0" smtClean="0"/>
              <a:t> </a:t>
            </a:r>
            <a:r>
              <a:rPr lang="en-US" dirty="0" err="1" smtClean="0"/>
              <a:t>mají</a:t>
            </a:r>
            <a:r>
              <a:rPr lang="en-US" dirty="0" smtClean="0"/>
              <a:t> </a:t>
            </a:r>
            <a:r>
              <a:rPr lang="en-US" dirty="0" err="1" smtClean="0"/>
              <a:t>stejnou</a:t>
            </a:r>
            <a:r>
              <a:rPr lang="en-US" dirty="0" smtClean="0"/>
              <a:t> </a:t>
            </a:r>
            <a:r>
              <a:rPr lang="en-US" dirty="0" err="1" smtClean="0"/>
              <a:t>délku</a:t>
            </a:r>
            <a:r>
              <a:rPr lang="en-US" dirty="0" smtClean="0"/>
              <a:t> a </a:t>
            </a:r>
            <a:r>
              <a:rPr lang="en-US" dirty="0" err="1" smtClean="0"/>
              <a:t>svírají</a:t>
            </a:r>
            <a:r>
              <a:rPr lang="en-US" dirty="0" smtClean="0"/>
              <a:t> se </a:t>
            </a:r>
            <a:r>
              <a:rPr lang="en-US" dirty="0" err="1" smtClean="0"/>
              <a:t>základnami</a:t>
            </a:r>
            <a:r>
              <a:rPr lang="en-US" dirty="0" smtClean="0"/>
              <a:t> </a:t>
            </a:r>
            <a:r>
              <a:rPr lang="en-US" dirty="0" err="1" smtClean="0"/>
              <a:t>stejný</a:t>
            </a:r>
            <a:r>
              <a:rPr lang="en-US" dirty="0" smtClean="0"/>
              <a:t> </a:t>
            </a:r>
            <a:r>
              <a:rPr lang="en-US" dirty="0" err="1" smtClean="0"/>
              <a:t>úhel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Pravoúhlý</a:t>
            </a:r>
            <a:r>
              <a:rPr lang="en-US" b="1" dirty="0" smtClean="0"/>
              <a:t> </a:t>
            </a:r>
            <a:r>
              <a:rPr lang="en-US" b="1" dirty="0" err="1" smtClean="0"/>
              <a:t>lichoběžník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jedno</a:t>
            </a:r>
            <a:r>
              <a:rPr lang="en-US" dirty="0" smtClean="0"/>
              <a:t> z ramen je </a:t>
            </a:r>
            <a:r>
              <a:rPr lang="en-US" dirty="0" err="1" smtClean="0"/>
              <a:t>kolmé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základny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484784"/>
            <a:ext cx="1645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Otázka: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2852936"/>
            <a:ext cx="20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Odpověď: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Úvod</a:t>
            </a:r>
            <a:endParaRPr lang="en-US" dirty="0"/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523" t="37738" r="14755" b="17258"/>
          <a:stretch/>
        </p:blipFill>
        <p:spPr>
          <a:xfrm>
            <a:off x="4932040" y="3679224"/>
            <a:ext cx="3744416" cy="255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41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96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391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53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391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05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391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82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391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15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391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14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21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391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29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647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38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64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588" y="6309320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1 </a:t>
            </a:r>
            <a:r>
              <a:rPr lang="en-US" dirty="0" err="1" smtClean="0"/>
              <a:t>řešení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40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988840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příkladů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710661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588" y="4510861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7 cm, b = 5 cm, c = 4 cm, d = 4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20608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Příklad 1: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8610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Příklad 2: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58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Odkazy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Zadání</a:t>
            </a:r>
            <a:r>
              <a:rPr lang="en-US" dirty="0" smtClean="0"/>
              <a:t> </a:t>
            </a:r>
            <a:r>
              <a:rPr lang="en-US" dirty="0" err="1" smtClean="0"/>
              <a:t>příkladů</a:t>
            </a:r>
            <a:r>
              <a:rPr lang="en-US" dirty="0" smtClean="0"/>
              <a:t> </a:t>
            </a:r>
            <a:r>
              <a:rPr lang="en-US" dirty="0" err="1" smtClean="0"/>
              <a:t>vychází</a:t>
            </a:r>
            <a:r>
              <a:rPr lang="en-US" dirty="0" smtClean="0"/>
              <a:t> z </a:t>
            </a:r>
            <a:r>
              <a:rPr lang="en-US" dirty="0" err="1" smtClean="0"/>
              <a:t>následující</a:t>
            </a:r>
            <a:r>
              <a:rPr lang="en-US" dirty="0" smtClean="0"/>
              <a:t> </a:t>
            </a:r>
            <a:r>
              <a:rPr lang="en-US" dirty="0" err="1" smtClean="0"/>
              <a:t>učebnice</a:t>
            </a:r>
            <a:r>
              <a:rPr lang="en-US" dirty="0" smtClean="0"/>
              <a:t>:</a:t>
            </a:r>
          </a:p>
          <a:p>
            <a:pPr lvl="1"/>
            <a:r>
              <a:rPr lang="cs-CZ" dirty="0"/>
              <a:t>HERMAN, Jiří a kol. </a:t>
            </a:r>
            <a:r>
              <a:rPr lang="cs-CZ" i="1" dirty="0"/>
              <a:t>Geometrické konstrukce</a:t>
            </a:r>
            <a:r>
              <a:rPr lang="cs-CZ" dirty="0"/>
              <a:t>: </a:t>
            </a:r>
            <a:r>
              <a:rPr lang="cs-CZ" i="1" dirty="0"/>
              <a:t>Matematika pro nižší třídy víceletých gymnázií</a:t>
            </a:r>
            <a:r>
              <a:rPr lang="cs-CZ" dirty="0"/>
              <a:t>. 1. vyd. Praha: Prometheus, 1998. ISBN 978-80-7196-114-7.</a:t>
            </a:r>
          </a:p>
          <a:p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vytvořeno</a:t>
            </a:r>
            <a:r>
              <a:rPr lang="en-US" dirty="0" smtClean="0"/>
              <a:t> v </a:t>
            </a:r>
            <a:r>
              <a:rPr lang="en-US" dirty="0" err="1" smtClean="0"/>
              <a:t>aplikaci</a:t>
            </a:r>
            <a:r>
              <a:rPr lang="en-US" dirty="0" smtClean="0"/>
              <a:t> </a:t>
            </a:r>
            <a:r>
              <a:rPr lang="en-US" dirty="0" err="1" smtClean="0"/>
              <a:t>GeoGebra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http://www.geogebra.org/cms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Řešení</a:t>
            </a:r>
            <a:r>
              <a:rPr lang="en-US" dirty="0" smtClean="0"/>
              <a:t> k </a:t>
            </a:r>
            <a:r>
              <a:rPr lang="en-US" dirty="0" err="1" smtClean="0"/>
              <a:t>dispozici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serveru</a:t>
            </a:r>
            <a:r>
              <a:rPr lang="en-US" dirty="0" smtClean="0"/>
              <a:t> </a:t>
            </a:r>
            <a:r>
              <a:rPr lang="en-US" dirty="0" err="1" smtClean="0"/>
              <a:t>GeoGebraTube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://www.geogebratube.org/collection/show/id/</a:t>
            </a:r>
            <a:r>
              <a:rPr lang="en-US" dirty="0" smtClean="0">
                <a:hlinkClick r:id="rId3"/>
              </a:rPr>
              <a:t>2201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5805264"/>
            <a:ext cx="370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zadání</a:t>
            </a:r>
            <a:r>
              <a:rPr lang="en-US" dirty="0" smtClean="0"/>
              <a:t> a </a:t>
            </a:r>
            <a:r>
              <a:rPr lang="en-US" dirty="0" err="1" smtClean="0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58533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  <p:pic>
        <p:nvPicPr>
          <p:cNvPr id="7" name="Picture 6" descr="pr 17 nac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5911884" cy="33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</a:t>
            </a:r>
            <a:r>
              <a:rPr lang="en-US" dirty="0" smtClean="0"/>
              <a:t>1 – </a:t>
            </a:r>
            <a:r>
              <a:rPr lang="en-US" dirty="0" err="1" smtClean="0"/>
              <a:t>rozbor</a:t>
            </a:r>
            <a:r>
              <a:rPr lang="en-US" dirty="0" smtClean="0"/>
              <a:t> a </a:t>
            </a:r>
            <a:r>
              <a:rPr lang="en-US" dirty="0" err="1" smtClean="0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87727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  <p:pic>
        <p:nvPicPr>
          <p:cNvPr id="6" name="Picture 5" descr="pr 17 pos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6768752" cy="414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9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2"/>
            <a:ext cx="9144000" cy="5308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42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2"/>
            <a:ext cx="9144000" cy="5308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06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2"/>
            <a:ext cx="9144000" cy="53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25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42"/>
            <a:ext cx="9144000" cy="53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lichoběžník ABCD, pokud je dáno:</a:t>
            </a:r>
          </a:p>
          <a:p>
            <a:r>
              <a:rPr lang="cs-CZ" dirty="0"/>
              <a:t>a = 6 cm, e = 4 cm, f = 7 cm, v = 3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8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1088</Words>
  <Application>Microsoft Macintosh PowerPoint</Application>
  <PresentationFormat>On-screen Show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Motiv systému Office</vt:lpstr>
      <vt:lpstr>Konstrukce lichoběžníku</vt:lpstr>
      <vt:lpstr>Úvod</vt:lpstr>
      <vt:lpstr>Zadání příkladů</vt:lpstr>
      <vt:lpstr>Příklad 1 – zadání a rozbor</vt:lpstr>
      <vt:lpstr>Příklad 1 – rozbor a postup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Zadání příkladů</vt:lpstr>
      <vt:lpstr>Příklad 2 – zadání a rozbor</vt:lpstr>
      <vt:lpstr>Příklad 2– rozbor a postup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Michal Heczko</cp:lastModifiedBy>
  <cp:revision>46</cp:revision>
  <dcterms:created xsi:type="dcterms:W3CDTF">2012-06-18T15:15:37Z</dcterms:created>
  <dcterms:modified xsi:type="dcterms:W3CDTF">2013-01-02T10:44:52Z</dcterms:modified>
</cp:coreProperties>
</file>