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80" r:id="rId7"/>
    <p:sldId id="309" r:id="rId8"/>
    <p:sldId id="310" r:id="rId9"/>
    <p:sldId id="312" r:id="rId10"/>
    <p:sldId id="311" r:id="rId11"/>
    <p:sldId id="313" r:id="rId12"/>
    <p:sldId id="314" r:id="rId13"/>
    <p:sldId id="315" r:id="rId14"/>
    <p:sldId id="316" r:id="rId15"/>
    <p:sldId id="298" r:id="rId16"/>
    <p:sldId id="281" r:id="rId17"/>
    <p:sldId id="282" r:id="rId18"/>
    <p:sldId id="283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299" r:id="rId28"/>
    <p:sldId id="308" r:id="rId29"/>
    <p:sldId id="297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33" d="100"/>
          <a:sy n="133" d="100"/>
        </p:scale>
        <p:origin x="-1744" y="7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02.01.13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532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02.01.13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6451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02.01.13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23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02.01.13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82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02.01.13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226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02.01.13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8271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02.01.13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5383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02.01.13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908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02.01.13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4318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02.01.13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361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02.01.13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308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0BB4E-2633-4063-97C2-2670DEA63A79}" type="datetimeFigureOut">
              <a:rPr lang="cs-CZ" smtClean="0"/>
              <a:t>02.01.13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97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gebratube.org/collection/show/id/2201" TargetMode="External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eogebra.org/cms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432048"/>
          </a:xfrm>
        </p:spPr>
        <p:txBody>
          <a:bodyPr>
            <a:noAutofit/>
          </a:bodyPr>
          <a:lstStyle/>
          <a:p>
            <a:r>
              <a:rPr lang="cs-CZ" sz="3600" b="1" dirty="0" smtClean="0"/>
              <a:t>Konstrukce rovnoběžníku</a:t>
            </a:r>
            <a:endParaRPr lang="cs-CZ" sz="3600" b="1" dirty="0"/>
          </a:p>
        </p:txBody>
      </p:sp>
      <p:sp>
        <p:nvSpPr>
          <p:cNvPr id="4" name="Obdélník 3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59532" y="6207695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Gymn</a:t>
            </a:r>
            <a:r>
              <a:rPr lang="cs-CZ" sz="2400" dirty="0" err="1" smtClean="0">
                <a:solidFill>
                  <a:schemeClr val="bg1"/>
                </a:solidFill>
              </a:rPr>
              <a:t>ázium</a:t>
            </a:r>
            <a:r>
              <a:rPr lang="cs-CZ" sz="2400" dirty="0" smtClean="0">
                <a:solidFill>
                  <a:schemeClr val="bg1"/>
                </a:solidFill>
              </a:rPr>
              <a:t> a Jazyková škola s právem státní jazykové zkoušky Zlín</a:t>
            </a: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727714" y="2348880"/>
            <a:ext cx="76691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366538"/>
              </p:ext>
            </p:extLst>
          </p:nvPr>
        </p:nvGraphicFramePr>
        <p:xfrm>
          <a:off x="729020" y="2492896"/>
          <a:ext cx="7666515" cy="338835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5106"/>
                <a:gridCol w="5201409"/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Tematická oblast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 Matematika </a:t>
                      </a:r>
                      <a:r>
                        <a:rPr lang="en-US" dirty="0" smtClean="0"/>
                        <a:t>–</a:t>
                      </a:r>
                      <a:r>
                        <a:rPr lang="cs-CZ" baseline="0" dirty="0" smtClean="0"/>
                        <a:t> Planimetrie</a:t>
                      </a:r>
                      <a:endParaRPr lang="cs-CZ" dirty="0"/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Datum vytvoření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14. 12. 2012</a:t>
                      </a:r>
                      <a:endParaRPr lang="cs-CZ" dirty="0"/>
                    </a:p>
                  </a:txBody>
                  <a:tcPr/>
                </a:tc>
              </a:tr>
              <a:tr h="343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Ročník 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Třetí ročník</a:t>
                      </a:r>
                      <a:r>
                        <a:rPr lang="cs-CZ" baseline="0" dirty="0" smtClean="0"/>
                        <a:t> osmiletého gymnázia</a:t>
                      </a:r>
                      <a:endParaRPr lang="cs-CZ" dirty="0"/>
                    </a:p>
                  </a:txBody>
                  <a:tcPr/>
                </a:tc>
              </a:tr>
              <a:tr h="33272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Stručný obsah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Řešení konstrukčních</a:t>
                      </a:r>
                      <a:r>
                        <a:rPr lang="cs-CZ" baseline="0" dirty="0" smtClean="0"/>
                        <a:t> úloh z oblasti konstrukce rovnoběžníku.</a:t>
                      </a:r>
                      <a:endParaRPr lang="cs-CZ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Způsob využití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 úvodu jsou</a:t>
                      </a:r>
                      <a:r>
                        <a:rPr lang="cs-CZ" baseline="0" dirty="0" smtClean="0"/>
                        <a:t> studenti seznámeni se způsobem řešení úloh a zadáním. Po vyřešení úloh jsou seznámeni se správným řešením</a:t>
                      </a:r>
                      <a:endParaRPr lang="cs-CZ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Autor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Ing. Michal Heczko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Kód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VY_32_INOVACE_25_MHEC05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64" y="188640"/>
            <a:ext cx="77438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644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Příklad</a:t>
            </a:r>
            <a:r>
              <a:rPr lang="en-US" dirty="0"/>
              <a:t> 1 – </a:t>
            </a:r>
            <a:r>
              <a:rPr lang="en-US" dirty="0" err="1" smtClean="0"/>
              <a:t>zk</a:t>
            </a:r>
            <a:r>
              <a:rPr lang="en-US" dirty="0" smtClean="0"/>
              <a:t>. </a:t>
            </a:r>
            <a:r>
              <a:rPr lang="en-US" dirty="0" err="1" smtClean="0"/>
              <a:t>správnosti</a:t>
            </a:r>
            <a:r>
              <a:rPr lang="en-US" dirty="0" smtClean="0"/>
              <a:t> a </a:t>
            </a:r>
            <a:r>
              <a:rPr lang="en-US" dirty="0" err="1" smtClean="0"/>
              <a:t>diskuse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9952"/>
            <a:ext cx="9144000" cy="46854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1556792"/>
            <a:ext cx="892899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Sestrojte rovnoběžník ABCD, pokud je dáno:</a:t>
            </a:r>
          </a:p>
          <a:p>
            <a:r>
              <a:rPr lang="cs-CZ" dirty="0"/>
              <a:t>a = 5 cm, e = 7 cm, β = 125 </a:t>
            </a:r>
            <a:r>
              <a:rPr lang="cs-CZ" dirty="0">
                <a:sym typeface="Symbol"/>
              </a:rPr>
              <a:t></a:t>
            </a:r>
            <a:r>
              <a:rPr lang="cs-CZ" b="1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7670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Příklad</a:t>
            </a:r>
            <a:r>
              <a:rPr lang="en-US" dirty="0"/>
              <a:t> 1 – </a:t>
            </a:r>
            <a:r>
              <a:rPr lang="en-US" dirty="0" err="1" smtClean="0"/>
              <a:t>zk</a:t>
            </a:r>
            <a:r>
              <a:rPr lang="en-US" dirty="0" smtClean="0"/>
              <a:t>. </a:t>
            </a:r>
            <a:r>
              <a:rPr lang="en-US" dirty="0" err="1" smtClean="0"/>
              <a:t>správnosti</a:t>
            </a:r>
            <a:r>
              <a:rPr lang="en-US" dirty="0" smtClean="0"/>
              <a:t> a </a:t>
            </a:r>
            <a:r>
              <a:rPr lang="en-US" dirty="0" err="1" smtClean="0"/>
              <a:t>diskuse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4864"/>
            <a:ext cx="9144000" cy="46854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1556792"/>
            <a:ext cx="892899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Sestrojte rovnoběžník ABCD, pokud je dáno:</a:t>
            </a:r>
          </a:p>
          <a:p>
            <a:r>
              <a:rPr lang="cs-CZ" dirty="0"/>
              <a:t>a = 5 cm, e = 7 cm, β = 125 </a:t>
            </a:r>
            <a:r>
              <a:rPr lang="cs-CZ" dirty="0">
                <a:sym typeface="Symbol"/>
              </a:rPr>
              <a:t></a:t>
            </a:r>
            <a:r>
              <a:rPr lang="cs-CZ" b="1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3403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Příklad</a:t>
            </a:r>
            <a:r>
              <a:rPr lang="en-US" dirty="0"/>
              <a:t> 1 – </a:t>
            </a:r>
            <a:r>
              <a:rPr lang="en-US" dirty="0" err="1" smtClean="0"/>
              <a:t>zk</a:t>
            </a:r>
            <a:r>
              <a:rPr lang="en-US" dirty="0" smtClean="0"/>
              <a:t>. </a:t>
            </a:r>
            <a:r>
              <a:rPr lang="en-US" dirty="0" err="1" smtClean="0"/>
              <a:t>správnosti</a:t>
            </a:r>
            <a:r>
              <a:rPr lang="en-US" dirty="0" smtClean="0"/>
              <a:t> a </a:t>
            </a:r>
            <a:r>
              <a:rPr lang="en-US" dirty="0" err="1" smtClean="0"/>
              <a:t>diskuse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9952"/>
            <a:ext cx="9144000" cy="46854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1556792"/>
            <a:ext cx="892899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Sestrojte rovnoběžník ABCD, pokud je dáno:</a:t>
            </a:r>
          </a:p>
          <a:p>
            <a:r>
              <a:rPr lang="cs-CZ" dirty="0"/>
              <a:t>a = 5 cm, e = 7 cm, β = 125 </a:t>
            </a:r>
            <a:r>
              <a:rPr lang="cs-CZ" dirty="0">
                <a:sym typeface="Symbol"/>
              </a:rPr>
              <a:t></a:t>
            </a:r>
            <a:r>
              <a:rPr lang="cs-CZ" b="1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3031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Příklad</a:t>
            </a:r>
            <a:r>
              <a:rPr lang="en-US" dirty="0"/>
              <a:t> 1 – </a:t>
            </a:r>
            <a:r>
              <a:rPr lang="en-US" dirty="0" err="1" smtClean="0"/>
              <a:t>zk</a:t>
            </a:r>
            <a:r>
              <a:rPr lang="en-US" dirty="0" smtClean="0"/>
              <a:t>. </a:t>
            </a:r>
            <a:r>
              <a:rPr lang="en-US" dirty="0" err="1" smtClean="0"/>
              <a:t>správnosti</a:t>
            </a:r>
            <a:r>
              <a:rPr lang="en-US" dirty="0" smtClean="0"/>
              <a:t> a </a:t>
            </a:r>
            <a:r>
              <a:rPr lang="en-US" dirty="0" err="1" smtClean="0"/>
              <a:t>diskuse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9952"/>
            <a:ext cx="9144000" cy="46854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1556792"/>
            <a:ext cx="892899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Sestrojte rovnoběžník ABCD, pokud je dáno:</a:t>
            </a:r>
          </a:p>
          <a:p>
            <a:r>
              <a:rPr lang="cs-CZ" dirty="0"/>
              <a:t>a = 5 cm, e = 7 cm, β = 125 </a:t>
            </a:r>
            <a:r>
              <a:rPr lang="cs-CZ" dirty="0">
                <a:sym typeface="Symbol"/>
              </a:rPr>
              <a:t></a:t>
            </a:r>
            <a:r>
              <a:rPr lang="cs-CZ" b="1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9390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Příklad</a:t>
            </a:r>
            <a:r>
              <a:rPr lang="en-US" dirty="0"/>
              <a:t> 1 – </a:t>
            </a:r>
            <a:r>
              <a:rPr lang="en-US" dirty="0" err="1" smtClean="0"/>
              <a:t>zk</a:t>
            </a:r>
            <a:r>
              <a:rPr lang="en-US" dirty="0" smtClean="0"/>
              <a:t>. </a:t>
            </a:r>
            <a:r>
              <a:rPr lang="en-US" dirty="0" err="1" smtClean="0"/>
              <a:t>správnosti</a:t>
            </a:r>
            <a:r>
              <a:rPr lang="en-US" dirty="0" smtClean="0"/>
              <a:t> a </a:t>
            </a:r>
            <a:r>
              <a:rPr lang="en-US" dirty="0" err="1" smtClean="0"/>
              <a:t>diskuse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9952"/>
            <a:ext cx="9144000" cy="46854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80112" y="6372036"/>
            <a:ext cx="342038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Zadaná</a:t>
            </a:r>
            <a:r>
              <a:rPr lang="en-US" dirty="0" smtClean="0"/>
              <a:t> </a:t>
            </a:r>
            <a:r>
              <a:rPr lang="en-US" dirty="0" err="1" smtClean="0"/>
              <a:t>úloha</a:t>
            </a:r>
            <a:r>
              <a:rPr lang="en-US" dirty="0" smtClean="0"/>
              <a:t> </a:t>
            </a:r>
            <a:r>
              <a:rPr lang="en-US" dirty="0" err="1" smtClean="0"/>
              <a:t>má</a:t>
            </a:r>
            <a:r>
              <a:rPr lang="en-US" dirty="0" smtClean="0"/>
              <a:t> </a:t>
            </a:r>
            <a:r>
              <a:rPr lang="en-US" dirty="0" smtClean="0"/>
              <a:t>1 </a:t>
            </a:r>
            <a:r>
              <a:rPr lang="en-US" dirty="0" err="1" smtClean="0"/>
              <a:t>řešení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1556792"/>
            <a:ext cx="892899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Sestrojte rovnoběžník ABCD, pokud je dáno:</a:t>
            </a:r>
          </a:p>
          <a:p>
            <a:r>
              <a:rPr lang="cs-CZ" dirty="0"/>
              <a:t>a = 5 cm, e = 7 cm, β = 125 </a:t>
            </a:r>
            <a:r>
              <a:rPr lang="cs-CZ" dirty="0">
                <a:sym typeface="Symbol"/>
              </a:rPr>
              <a:t></a:t>
            </a:r>
            <a:r>
              <a:rPr lang="cs-CZ" b="1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823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85800" y="1988840"/>
            <a:ext cx="7772400" cy="566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b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Zadání příkladů</a:t>
            </a:r>
            <a:endParaRPr lang="cs-CZ" dirty="0"/>
          </a:p>
        </p:txBody>
      </p:sp>
      <p:sp>
        <p:nvSpPr>
          <p:cNvPr id="5" name="TextBox 4"/>
          <p:cNvSpPr txBox="1"/>
          <p:nvPr/>
        </p:nvSpPr>
        <p:spPr>
          <a:xfrm>
            <a:off x="863588" y="2710661"/>
            <a:ext cx="741682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Sestrojte rovnoběžník ABCD, pokud je dáno:</a:t>
            </a:r>
          </a:p>
          <a:p>
            <a:r>
              <a:rPr lang="cs-CZ" dirty="0"/>
              <a:t>a = 5 cm, e = 7 cm, β = 125 </a:t>
            </a:r>
            <a:r>
              <a:rPr lang="cs-CZ" dirty="0">
                <a:sym typeface="Symbol"/>
              </a:rPr>
              <a:t></a:t>
            </a:r>
            <a:r>
              <a:rPr lang="cs-CZ" b="1" dirty="0"/>
              <a:t> </a:t>
            </a:r>
            <a:endParaRPr lang="cs-CZ" dirty="0"/>
          </a:p>
        </p:txBody>
      </p:sp>
      <p:sp>
        <p:nvSpPr>
          <p:cNvPr id="6" name="TextBox 5"/>
          <p:cNvSpPr txBox="1"/>
          <p:nvPr/>
        </p:nvSpPr>
        <p:spPr>
          <a:xfrm>
            <a:off x="863588" y="4510861"/>
            <a:ext cx="741682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Sestrojte rovnoběžník ABCD, pokud je dáno:</a:t>
            </a:r>
            <a:endParaRPr lang="en-US" dirty="0"/>
          </a:p>
          <a:p>
            <a:r>
              <a:rPr lang="cs-CZ" dirty="0"/>
              <a:t>a = 6 cm, b = 5 cm, e = 8 cm</a:t>
            </a:r>
            <a:r>
              <a:rPr lang="en-US" dirty="0"/>
              <a:t> </a:t>
            </a:r>
            <a:endParaRPr lang="cs-CZ" dirty="0"/>
          </a:p>
        </p:txBody>
      </p:sp>
      <p:sp>
        <p:nvSpPr>
          <p:cNvPr id="7" name="Rectangle 6"/>
          <p:cNvSpPr/>
          <p:nvPr/>
        </p:nvSpPr>
        <p:spPr>
          <a:xfrm>
            <a:off x="755576" y="2060848"/>
            <a:ext cx="19842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Příklad 1:</a:t>
            </a:r>
            <a:endParaRPr lang="cs-CZ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5576" y="3861048"/>
            <a:ext cx="19842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Příklad 2:</a:t>
            </a:r>
            <a:endParaRPr lang="cs-CZ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9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8687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Příklad</a:t>
            </a:r>
            <a:r>
              <a:rPr lang="en-US" dirty="0"/>
              <a:t> </a:t>
            </a:r>
            <a:r>
              <a:rPr lang="en-US" dirty="0" smtClean="0"/>
              <a:t>2 </a:t>
            </a:r>
            <a:r>
              <a:rPr lang="en-US" dirty="0"/>
              <a:t>– </a:t>
            </a:r>
            <a:r>
              <a:rPr lang="en-US" dirty="0" err="1"/>
              <a:t>zadání</a:t>
            </a:r>
            <a:r>
              <a:rPr lang="en-US" dirty="0"/>
              <a:t> a </a:t>
            </a:r>
            <a:r>
              <a:rPr lang="en-US" dirty="0" err="1"/>
              <a:t>rozbor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pic>
        <p:nvPicPr>
          <p:cNvPr id="5" name="Picture 4" descr="pr 22 nac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907669"/>
            <a:ext cx="6155932" cy="39503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512" y="1556792"/>
            <a:ext cx="446449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Sestrojte rovnoběžník ABCD, pokud je dáno:</a:t>
            </a:r>
            <a:endParaRPr lang="en-US" dirty="0"/>
          </a:p>
          <a:p>
            <a:r>
              <a:rPr lang="cs-CZ" dirty="0"/>
              <a:t>a = 6 cm, b = 5 cm, e = 8 cm</a:t>
            </a:r>
            <a:r>
              <a:rPr lang="en-US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1438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Příklad</a:t>
            </a:r>
            <a:r>
              <a:rPr lang="en-US" dirty="0"/>
              <a:t> </a:t>
            </a:r>
            <a:r>
              <a:rPr lang="en-US" dirty="0" smtClean="0"/>
              <a:t>2– </a:t>
            </a:r>
            <a:r>
              <a:rPr lang="en-US" dirty="0" err="1"/>
              <a:t>rozbor</a:t>
            </a:r>
            <a:r>
              <a:rPr lang="en-US" dirty="0"/>
              <a:t> a </a:t>
            </a:r>
            <a:r>
              <a:rPr lang="en-US" dirty="0" err="1"/>
              <a:t>postup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pic>
        <p:nvPicPr>
          <p:cNvPr id="3" name="Picture 2" descr="pr 22 postu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532" y="2204865"/>
            <a:ext cx="7304859" cy="46805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512" y="1556792"/>
            <a:ext cx="878497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Sestrojte rovnoběžník ABCD, pokud je dáno:</a:t>
            </a:r>
            <a:endParaRPr lang="en-US" dirty="0"/>
          </a:p>
          <a:p>
            <a:r>
              <a:rPr lang="cs-CZ" dirty="0"/>
              <a:t>a = 6 cm, b = 5 cm, e = 8 cm</a:t>
            </a:r>
            <a:r>
              <a:rPr lang="en-US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420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Příklad</a:t>
            </a:r>
            <a:r>
              <a:rPr lang="en-US" dirty="0"/>
              <a:t> 2 – </a:t>
            </a:r>
            <a:r>
              <a:rPr lang="en-US" dirty="0" err="1"/>
              <a:t>zkouška</a:t>
            </a:r>
            <a:r>
              <a:rPr lang="en-US" dirty="0"/>
              <a:t> </a:t>
            </a:r>
            <a:r>
              <a:rPr lang="en-US" dirty="0" err="1"/>
              <a:t>správnosti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7748"/>
            <a:ext cx="9144000" cy="49976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0" y="1484784"/>
            <a:ext cx="446449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Sestrojte rovnoběžník ABCD, pokud je dáno:</a:t>
            </a:r>
            <a:endParaRPr lang="en-US" dirty="0"/>
          </a:p>
          <a:p>
            <a:r>
              <a:rPr lang="cs-CZ" dirty="0"/>
              <a:t>a = 6 cm, b = 5 cm, e = 8 cm</a:t>
            </a:r>
            <a:r>
              <a:rPr lang="en-US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8692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Příklad</a:t>
            </a:r>
            <a:r>
              <a:rPr lang="en-US" dirty="0"/>
              <a:t> 2 – </a:t>
            </a:r>
            <a:r>
              <a:rPr lang="en-US" dirty="0" err="1"/>
              <a:t>zkouška</a:t>
            </a:r>
            <a:r>
              <a:rPr lang="en-US" dirty="0"/>
              <a:t> </a:t>
            </a:r>
            <a:r>
              <a:rPr lang="en-US" dirty="0" err="1"/>
              <a:t>správnosti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7748"/>
            <a:ext cx="9144000" cy="49976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1484784"/>
            <a:ext cx="446449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Sestrojte rovnoběžník ABCD, pokud je dáno:</a:t>
            </a:r>
            <a:endParaRPr lang="en-US" dirty="0"/>
          </a:p>
          <a:p>
            <a:r>
              <a:rPr lang="cs-CZ" dirty="0"/>
              <a:t>a = 6 cm, b = 5 cm, e = 8 cm</a:t>
            </a:r>
            <a:r>
              <a:rPr lang="en-US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7295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85800" y="1767592"/>
            <a:ext cx="7772400" cy="566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63588" y="2132856"/>
            <a:ext cx="741682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Co je to </a:t>
            </a:r>
            <a:r>
              <a:rPr lang="en-US" dirty="0" err="1" smtClean="0"/>
              <a:t>rovnoběžník</a:t>
            </a:r>
            <a:r>
              <a:rPr lang="en-US" dirty="0" smtClean="0"/>
              <a:t>? </a:t>
            </a:r>
            <a:r>
              <a:rPr lang="en-US" dirty="0" err="1" smtClean="0"/>
              <a:t>Načrtněte</a:t>
            </a:r>
            <a:r>
              <a:rPr lang="en-US" dirty="0" smtClean="0"/>
              <a:t> </a:t>
            </a:r>
            <a:r>
              <a:rPr lang="en-US" dirty="0" err="1" smtClean="0"/>
              <a:t>jej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Jaké</a:t>
            </a:r>
            <a:r>
              <a:rPr lang="en-US" dirty="0" smtClean="0"/>
              <a:t> </a:t>
            </a:r>
            <a:r>
              <a:rPr lang="en-US" dirty="0" err="1" smtClean="0"/>
              <a:t>znáte</a:t>
            </a:r>
            <a:r>
              <a:rPr lang="en-US" dirty="0" smtClean="0"/>
              <a:t> </a:t>
            </a:r>
            <a:r>
              <a:rPr lang="en-US" dirty="0" err="1" smtClean="0"/>
              <a:t>typy</a:t>
            </a:r>
            <a:r>
              <a:rPr lang="en-US" dirty="0" smtClean="0"/>
              <a:t> </a:t>
            </a:r>
            <a:r>
              <a:rPr lang="en-US" dirty="0" err="1" smtClean="0"/>
              <a:t>rovnoběžníků</a:t>
            </a:r>
            <a:r>
              <a:rPr lang="en-US" smtClean="0"/>
              <a:t>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63588" y="3501008"/>
            <a:ext cx="3852428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b="1" dirty="0" err="1" smtClean="0"/>
              <a:t>Jedná</a:t>
            </a:r>
            <a:r>
              <a:rPr lang="en-US" b="1" dirty="0" smtClean="0"/>
              <a:t> se o </a:t>
            </a:r>
            <a:r>
              <a:rPr lang="en-US" b="1" dirty="0" err="1" smtClean="0"/>
              <a:t>čtyřúhelník</a:t>
            </a:r>
            <a:r>
              <a:rPr lang="en-US" b="1" dirty="0" smtClean="0"/>
              <a:t>, </a:t>
            </a:r>
            <a:r>
              <a:rPr lang="en-US" b="1" dirty="0" err="1" smtClean="0"/>
              <a:t>jehož</a:t>
            </a:r>
            <a:r>
              <a:rPr lang="en-US" b="1" dirty="0" smtClean="0"/>
              <a:t> </a:t>
            </a:r>
            <a:r>
              <a:rPr lang="en-US" b="1" dirty="0" err="1" smtClean="0"/>
              <a:t>protilehlé</a:t>
            </a:r>
            <a:r>
              <a:rPr lang="en-US" b="1" dirty="0" smtClean="0"/>
              <a:t> </a:t>
            </a:r>
            <a:r>
              <a:rPr lang="en-US" b="1" dirty="0" err="1" smtClean="0"/>
              <a:t>strany</a:t>
            </a:r>
            <a:r>
              <a:rPr lang="en-US" b="1" dirty="0" smtClean="0"/>
              <a:t> </a:t>
            </a:r>
            <a:r>
              <a:rPr lang="en-US" b="1" dirty="0" err="1" smtClean="0"/>
              <a:t>jsou</a:t>
            </a:r>
            <a:r>
              <a:rPr lang="en-US" b="1" dirty="0" smtClean="0"/>
              <a:t> </a:t>
            </a:r>
            <a:r>
              <a:rPr lang="en-US" b="1" dirty="0" err="1" smtClean="0"/>
              <a:t>rovnoběžné</a:t>
            </a:r>
            <a:endParaRPr lang="en-US" b="1" dirty="0" smtClean="0"/>
          </a:p>
          <a:p>
            <a:pPr marL="342900" indent="-342900">
              <a:buFont typeface="Arial"/>
              <a:buChar char="•"/>
            </a:pPr>
            <a:endParaRPr lang="en-US" b="1" dirty="0" smtClean="0"/>
          </a:p>
          <a:p>
            <a:pPr marL="342900" indent="-342900">
              <a:buFont typeface="Arial"/>
              <a:buChar char="•"/>
            </a:pPr>
            <a:r>
              <a:rPr lang="en-US" b="1" dirty="0" err="1" smtClean="0"/>
              <a:t>Čtverec</a:t>
            </a:r>
            <a:endParaRPr lang="en-US" b="1" dirty="0" smtClean="0"/>
          </a:p>
          <a:p>
            <a:pPr marL="342900" indent="-342900">
              <a:buFont typeface="Arial"/>
              <a:buChar char="•"/>
            </a:pPr>
            <a:r>
              <a:rPr lang="en-US" b="1" dirty="0" err="1" smtClean="0"/>
              <a:t>Obdélník</a:t>
            </a:r>
            <a:endParaRPr lang="en-US" b="1" dirty="0" smtClean="0"/>
          </a:p>
          <a:p>
            <a:pPr marL="342900" indent="-342900">
              <a:buFont typeface="Arial"/>
              <a:buChar char="•"/>
            </a:pPr>
            <a:r>
              <a:rPr lang="en-US" b="1" dirty="0" err="1" smtClean="0"/>
              <a:t>Kosočtverec</a:t>
            </a:r>
            <a:endParaRPr lang="en-US" b="1" dirty="0" smtClean="0"/>
          </a:p>
          <a:p>
            <a:pPr marL="342900" indent="-342900">
              <a:buFont typeface="Arial"/>
              <a:buChar char="•"/>
            </a:pPr>
            <a:r>
              <a:rPr lang="en-US" b="1" dirty="0" err="1" smtClean="0"/>
              <a:t>Kosodélník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755576" y="1484784"/>
            <a:ext cx="16451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Otázka:</a:t>
            </a:r>
            <a:endParaRPr lang="cs-CZ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5576" y="2852936"/>
            <a:ext cx="20942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Odpověď:</a:t>
            </a:r>
            <a:endParaRPr lang="cs-CZ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Úvod</a:t>
            </a:r>
            <a:endParaRPr lang="en-US" dirty="0"/>
          </a:p>
        </p:txBody>
      </p:sp>
      <p:sp>
        <p:nvSpPr>
          <p:cNvPr id="9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4060" t="33136" r="27017" b="24678"/>
          <a:stretch/>
        </p:blipFill>
        <p:spPr>
          <a:xfrm>
            <a:off x="4860032" y="3717032"/>
            <a:ext cx="3816424" cy="1904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1374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Příklad</a:t>
            </a:r>
            <a:r>
              <a:rPr lang="en-US" dirty="0"/>
              <a:t> 2 – </a:t>
            </a:r>
            <a:r>
              <a:rPr lang="en-US" dirty="0" err="1"/>
              <a:t>zkouška</a:t>
            </a:r>
            <a:r>
              <a:rPr lang="en-US" dirty="0"/>
              <a:t> </a:t>
            </a:r>
            <a:r>
              <a:rPr lang="en-US" dirty="0" err="1"/>
              <a:t>správnosti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7748"/>
            <a:ext cx="9144000" cy="49976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1484784"/>
            <a:ext cx="446449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Sestrojte rovnoběžník ABCD, pokud je dáno:</a:t>
            </a:r>
            <a:endParaRPr lang="en-US" dirty="0"/>
          </a:p>
          <a:p>
            <a:r>
              <a:rPr lang="cs-CZ" dirty="0"/>
              <a:t>a = 6 cm, b = 5 cm, e = 8 cm</a:t>
            </a:r>
            <a:r>
              <a:rPr lang="en-US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1849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Příklad</a:t>
            </a:r>
            <a:r>
              <a:rPr lang="en-US" dirty="0"/>
              <a:t> 2 – </a:t>
            </a:r>
            <a:r>
              <a:rPr lang="en-US" dirty="0" err="1"/>
              <a:t>zkouška</a:t>
            </a:r>
            <a:r>
              <a:rPr lang="en-US" dirty="0"/>
              <a:t> </a:t>
            </a:r>
            <a:r>
              <a:rPr lang="en-US" dirty="0" err="1"/>
              <a:t>správnosti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7748"/>
            <a:ext cx="9144000" cy="49976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1484784"/>
            <a:ext cx="446449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Sestrojte rovnoběžník ABCD, pokud je dáno:</a:t>
            </a:r>
            <a:endParaRPr lang="en-US" dirty="0"/>
          </a:p>
          <a:p>
            <a:r>
              <a:rPr lang="cs-CZ" dirty="0"/>
              <a:t>a = 6 cm, b = 5 cm, e = 8 cm</a:t>
            </a:r>
            <a:r>
              <a:rPr lang="en-US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6896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Příklad</a:t>
            </a:r>
            <a:r>
              <a:rPr lang="en-US" dirty="0"/>
              <a:t> 2 – </a:t>
            </a:r>
            <a:r>
              <a:rPr lang="en-US" dirty="0" err="1"/>
              <a:t>zkouška</a:t>
            </a:r>
            <a:r>
              <a:rPr lang="en-US" dirty="0"/>
              <a:t> </a:t>
            </a:r>
            <a:r>
              <a:rPr lang="en-US" dirty="0" err="1"/>
              <a:t>správnosti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7748"/>
            <a:ext cx="9144000" cy="49976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1484784"/>
            <a:ext cx="446449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Sestrojte rovnoběžník ABCD, pokud je dáno:</a:t>
            </a:r>
            <a:endParaRPr lang="en-US" dirty="0"/>
          </a:p>
          <a:p>
            <a:r>
              <a:rPr lang="cs-CZ" dirty="0"/>
              <a:t>a = 6 cm, b = 5 cm, e = 8 cm</a:t>
            </a:r>
            <a:r>
              <a:rPr lang="en-US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5196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Příklad</a:t>
            </a:r>
            <a:r>
              <a:rPr lang="en-US" dirty="0"/>
              <a:t> 2 – </a:t>
            </a:r>
            <a:r>
              <a:rPr lang="en-US" dirty="0" err="1"/>
              <a:t>zkouška</a:t>
            </a:r>
            <a:r>
              <a:rPr lang="en-US" dirty="0"/>
              <a:t> </a:t>
            </a:r>
            <a:r>
              <a:rPr lang="en-US" dirty="0" err="1"/>
              <a:t>správnosti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7748"/>
            <a:ext cx="9144000" cy="49976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1484784"/>
            <a:ext cx="446449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Sestrojte rovnoběžník ABCD, pokud je dáno:</a:t>
            </a:r>
            <a:endParaRPr lang="en-US" dirty="0"/>
          </a:p>
          <a:p>
            <a:r>
              <a:rPr lang="cs-CZ" dirty="0"/>
              <a:t>a = 6 cm, b = 5 cm, e = 8 cm</a:t>
            </a:r>
            <a:r>
              <a:rPr lang="en-US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9709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Příklad</a:t>
            </a:r>
            <a:r>
              <a:rPr lang="en-US" dirty="0"/>
              <a:t> 2 – </a:t>
            </a:r>
            <a:r>
              <a:rPr lang="en-US" dirty="0" err="1"/>
              <a:t>zkouška</a:t>
            </a:r>
            <a:r>
              <a:rPr lang="en-US" dirty="0"/>
              <a:t> </a:t>
            </a:r>
            <a:r>
              <a:rPr lang="en-US" dirty="0" err="1"/>
              <a:t>správnosti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7748"/>
            <a:ext cx="9144000" cy="49976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1484784"/>
            <a:ext cx="446449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Sestrojte rovnoběžník ABCD, pokud je dáno:</a:t>
            </a:r>
            <a:endParaRPr lang="en-US" dirty="0"/>
          </a:p>
          <a:p>
            <a:r>
              <a:rPr lang="cs-CZ" dirty="0"/>
              <a:t>a = 6 cm, b = 5 cm, e = 8 cm</a:t>
            </a:r>
            <a:r>
              <a:rPr lang="en-US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7663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Příklad</a:t>
            </a:r>
            <a:r>
              <a:rPr lang="en-US" dirty="0"/>
              <a:t> 2 – </a:t>
            </a:r>
            <a:r>
              <a:rPr lang="en-US" dirty="0" err="1"/>
              <a:t>zkouška</a:t>
            </a:r>
            <a:r>
              <a:rPr lang="en-US" dirty="0"/>
              <a:t> </a:t>
            </a:r>
            <a:r>
              <a:rPr lang="en-US" dirty="0" err="1"/>
              <a:t>správnosti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7748"/>
            <a:ext cx="9144000" cy="49976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1484784"/>
            <a:ext cx="446449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Sestrojte rovnoběžník ABCD, pokud je dáno:</a:t>
            </a:r>
            <a:endParaRPr lang="en-US" dirty="0"/>
          </a:p>
          <a:p>
            <a:r>
              <a:rPr lang="cs-CZ" dirty="0"/>
              <a:t>a = 6 cm, b = 5 cm, e = 8 cm</a:t>
            </a:r>
            <a:r>
              <a:rPr lang="en-US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7786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Příklad</a:t>
            </a:r>
            <a:r>
              <a:rPr lang="en-US" dirty="0"/>
              <a:t> 2 – </a:t>
            </a:r>
            <a:r>
              <a:rPr lang="en-US" dirty="0" err="1"/>
              <a:t>zkouška</a:t>
            </a:r>
            <a:r>
              <a:rPr lang="en-US" dirty="0"/>
              <a:t> </a:t>
            </a:r>
            <a:r>
              <a:rPr lang="en-US" dirty="0" err="1"/>
              <a:t>správnosti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7748"/>
            <a:ext cx="9144000" cy="49976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1484784"/>
            <a:ext cx="446449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Sestrojte rovnoběžník ABCD, pokud je dáno:</a:t>
            </a:r>
            <a:endParaRPr lang="en-US" dirty="0"/>
          </a:p>
          <a:p>
            <a:r>
              <a:rPr lang="cs-CZ" dirty="0"/>
              <a:t>a = 6 cm, b = 5 cm, e = 8 cm</a:t>
            </a:r>
            <a:r>
              <a:rPr lang="en-US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3511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Příklad</a:t>
            </a:r>
            <a:r>
              <a:rPr lang="en-US" dirty="0"/>
              <a:t> 2 – </a:t>
            </a:r>
            <a:r>
              <a:rPr lang="en-US" dirty="0" err="1"/>
              <a:t>zkouška</a:t>
            </a:r>
            <a:r>
              <a:rPr lang="en-US" dirty="0"/>
              <a:t> </a:t>
            </a:r>
            <a:r>
              <a:rPr lang="en-US" dirty="0" err="1"/>
              <a:t>správnosti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7748"/>
            <a:ext cx="9144000" cy="49976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1484784"/>
            <a:ext cx="446449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Sestrojte rovnoběžník ABCD, pokud je dáno:</a:t>
            </a:r>
            <a:endParaRPr lang="en-US" dirty="0"/>
          </a:p>
          <a:p>
            <a:r>
              <a:rPr lang="cs-CZ" dirty="0"/>
              <a:t>a = 6 cm, b = 5 cm, e = 8 cm</a:t>
            </a:r>
            <a:r>
              <a:rPr lang="en-US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858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Příklad</a:t>
            </a:r>
            <a:r>
              <a:rPr lang="en-US" dirty="0"/>
              <a:t> 2 – </a:t>
            </a:r>
            <a:r>
              <a:rPr lang="en-US" dirty="0" err="1"/>
              <a:t>zkouška</a:t>
            </a:r>
            <a:r>
              <a:rPr lang="en-US" dirty="0"/>
              <a:t> </a:t>
            </a:r>
            <a:r>
              <a:rPr lang="en-US" dirty="0" err="1"/>
              <a:t>správnosti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7748"/>
            <a:ext cx="9144000" cy="49976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92280" y="6093296"/>
            <a:ext cx="190821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Zadaná</a:t>
            </a:r>
            <a:r>
              <a:rPr lang="en-US" dirty="0" smtClean="0"/>
              <a:t> </a:t>
            </a:r>
            <a:r>
              <a:rPr lang="en-US" dirty="0" err="1" smtClean="0"/>
              <a:t>úloha</a:t>
            </a:r>
            <a:r>
              <a:rPr lang="en-US" dirty="0" smtClean="0"/>
              <a:t> </a:t>
            </a:r>
            <a:r>
              <a:rPr lang="en-US" dirty="0" err="1" smtClean="0"/>
              <a:t>má</a:t>
            </a:r>
            <a:r>
              <a:rPr lang="en-US" dirty="0" smtClean="0"/>
              <a:t> </a:t>
            </a:r>
            <a:r>
              <a:rPr lang="en-US" dirty="0" smtClean="0"/>
              <a:t>1 </a:t>
            </a:r>
            <a:r>
              <a:rPr lang="en-US" dirty="0" err="1" smtClean="0"/>
              <a:t>řešení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1484784"/>
            <a:ext cx="446449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Sestrojte rovnoběžník ABCD, pokud je dáno:</a:t>
            </a:r>
            <a:endParaRPr lang="en-US" dirty="0"/>
          </a:p>
          <a:p>
            <a:r>
              <a:rPr lang="cs-CZ" dirty="0"/>
              <a:t>a = 6 cm, b = 5 cm, e = 8 cm</a:t>
            </a:r>
            <a:r>
              <a:rPr lang="en-US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5414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Odkazy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Zadání</a:t>
            </a:r>
            <a:r>
              <a:rPr lang="en-US" dirty="0" smtClean="0"/>
              <a:t> </a:t>
            </a:r>
            <a:r>
              <a:rPr lang="en-US" dirty="0" err="1" smtClean="0"/>
              <a:t>příkladů</a:t>
            </a:r>
            <a:r>
              <a:rPr lang="en-US" dirty="0" smtClean="0"/>
              <a:t> </a:t>
            </a:r>
            <a:r>
              <a:rPr lang="en-US" dirty="0" err="1" smtClean="0"/>
              <a:t>vychází</a:t>
            </a:r>
            <a:r>
              <a:rPr lang="en-US" dirty="0" smtClean="0"/>
              <a:t> z </a:t>
            </a:r>
            <a:r>
              <a:rPr lang="en-US" dirty="0" err="1" smtClean="0"/>
              <a:t>následující</a:t>
            </a:r>
            <a:r>
              <a:rPr lang="en-US" dirty="0" smtClean="0"/>
              <a:t> </a:t>
            </a:r>
            <a:r>
              <a:rPr lang="en-US" dirty="0" err="1" smtClean="0"/>
              <a:t>učebnice</a:t>
            </a:r>
            <a:r>
              <a:rPr lang="en-US" dirty="0" smtClean="0"/>
              <a:t>:</a:t>
            </a:r>
          </a:p>
          <a:p>
            <a:pPr lvl="1"/>
            <a:r>
              <a:rPr lang="cs-CZ" dirty="0"/>
              <a:t>HERMAN, Jiří a kol. </a:t>
            </a:r>
            <a:r>
              <a:rPr lang="cs-CZ" i="1" dirty="0"/>
              <a:t>Geometrické konstrukce</a:t>
            </a:r>
            <a:r>
              <a:rPr lang="cs-CZ" dirty="0"/>
              <a:t>: </a:t>
            </a:r>
            <a:r>
              <a:rPr lang="cs-CZ" i="1" dirty="0"/>
              <a:t>Matematika pro nižší třídy víceletých gymnázií</a:t>
            </a:r>
            <a:r>
              <a:rPr lang="cs-CZ" dirty="0"/>
              <a:t>. 1. vyd. Praha: Prometheus, 1998. ISBN 978-80-7196-114-7.</a:t>
            </a:r>
          </a:p>
          <a:p>
            <a:r>
              <a:rPr lang="en-US" dirty="0" err="1" smtClean="0"/>
              <a:t>Řešení</a:t>
            </a:r>
            <a:r>
              <a:rPr lang="en-US" dirty="0" smtClean="0"/>
              <a:t> </a:t>
            </a:r>
            <a:r>
              <a:rPr lang="en-US" dirty="0" err="1" smtClean="0"/>
              <a:t>vytvořeno</a:t>
            </a:r>
            <a:r>
              <a:rPr lang="en-US" dirty="0" smtClean="0"/>
              <a:t> v </a:t>
            </a:r>
            <a:r>
              <a:rPr lang="en-US" dirty="0" err="1" smtClean="0"/>
              <a:t>aplikaci</a:t>
            </a:r>
            <a:r>
              <a:rPr lang="en-US" dirty="0" smtClean="0"/>
              <a:t> </a:t>
            </a:r>
            <a:r>
              <a:rPr lang="en-US" dirty="0" err="1" smtClean="0"/>
              <a:t>GeoGebra</a:t>
            </a:r>
            <a:endParaRPr lang="en-US" dirty="0" smtClean="0"/>
          </a:p>
          <a:p>
            <a:pPr lvl="1"/>
            <a:r>
              <a:rPr lang="en-US" dirty="0">
                <a:hlinkClick r:id="rId2"/>
              </a:rPr>
              <a:t>http://www.geogebra.org/cms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err="1" smtClean="0"/>
              <a:t>Řešení</a:t>
            </a:r>
            <a:r>
              <a:rPr lang="en-US" dirty="0" smtClean="0"/>
              <a:t> k </a:t>
            </a:r>
            <a:r>
              <a:rPr lang="en-US" dirty="0" err="1" smtClean="0"/>
              <a:t>dispozici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serveru</a:t>
            </a:r>
            <a:r>
              <a:rPr lang="en-US" dirty="0" smtClean="0"/>
              <a:t> </a:t>
            </a:r>
            <a:r>
              <a:rPr lang="en-US" dirty="0" err="1" smtClean="0"/>
              <a:t>GeoGebraTube</a:t>
            </a:r>
            <a:endParaRPr lang="en-US" dirty="0"/>
          </a:p>
          <a:p>
            <a:pPr lvl="1"/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://www.geogebratube.org/collection/show/id/</a:t>
            </a:r>
            <a:r>
              <a:rPr lang="en-US" dirty="0" smtClean="0">
                <a:hlinkClick r:id="rId3"/>
              </a:rPr>
              <a:t>2201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8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5600" y="5805264"/>
            <a:ext cx="37084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18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85800" y="1988840"/>
            <a:ext cx="7772400" cy="566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b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Zadání příkladů</a:t>
            </a:r>
            <a:endParaRPr lang="cs-CZ" dirty="0"/>
          </a:p>
        </p:txBody>
      </p:sp>
      <p:sp>
        <p:nvSpPr>
          <p:cNvPr id="5" name="TextBox 4"/>
          <p:cNvSpPr txBox="1"/>
          <p:nvPr/>
        </p:nvSpPr>
        <p:spPr>
          <a:xfrm>
            <a:off x="863588" y="2710661"/>
            <a:ext cx="741682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Sestrojte rovnoběžník ABCD, pokud je dáno:</a:t>
            </a:r>
          </a:p>
          <a:p>
            <a:r>
              <a:rPr lang="cs-CZ" dirty="0"/>
              <a:t>a = 5 cm, e = 7 cm, β = 125 </a:t>
            </a:r>
            <a:r>
              <a:rPr lang="cs-CZ" dirty="0">
                <a:sym typeface="Symbol"/>
              </a:rPr>
              <a:t></a:t>
            </a:r>
            <a:r>
              <a:rPr lang="cs-CZ" b="1" dirty="0"/>
              <a:t> </a:t>
            </a:r>
            <a:endParaRPr lang="cs-CZ" dirty="0"/>
          </a:p>
        </p:txBody>
      </p:sp>
      <p:sp>
        <p:nvSpPr>
          <p:cNvPr id="6" name="TextBox 5"/>
          <p:cNvSpPr txBox="1"/>
          <p:nvPr/>
        </p:nvSpPr>
        <p:spPr>
          <a:xfrm>
            <a:off x="863588" y="4510861"/>
            <a:ext cx="741682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Sestrojte rovnoběžník ABCD, pokud je dáno:</a:t>
            </a:r>
            <a:endParaRPr lang="en-US" dirty="0"/>
          </a:p>
          <a:p>
            <a:r>
              <a:rPr lang="cs-CZ" dirty="0"/>
              <a:t>a = 6 cm, b = 5 cm, e = 8 cm</a:t>
            </a:r>
            <a:r>
              <a:rPr lang="en-US" dirty="0"/>
              <a:t> </a:t>
            </a:r>
            <a:endParaRPr lang="cs-CZ" dirty="0"/>
          </a:p>
        </p:txBody>
      </p:sp>
      <p:sp>
        <p:nvSpPr>
          <p:cNvPr id="7" name="Rectangle 6"/>
          <p:cNvSpPr/>
          <p:nvPr/>
        </p:nvSpPr>
        <p:spPr>
          <a:xfrm>
            <a:off x="755576" y="2060848"/>
            <a:ext cx="19842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Příklad 1:</a:t>
            </a:r>
            <a:endParaRPr lang="cs-CZ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5576" y="3861048"/>
            <a:ext cx="19842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Příklad 2:</a:t>
            </a:r>
            <a:endParaRPr lang="cs-CZ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9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9860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Příklad</a:t>
            </a:r>
            <a:r>
              <a:rPr lang="en-US" dirty="0" smtClean="0"/>
              <a:t> 1 – </a:t>
            </a:r>
            <a:r>
              <a:rPr lang="en-US" dirty="0" err="1" smtClean="0"/>
              <a:t>zadání</a:t>
            </a:r>
            <a:r>
              <a:rPr lang="en-US" dirty="0" smtClean="0"/>
              <a:t> a </a:t>
            </a:r>
            <a:r>
              <a:rPr lang="en-US" dirty="0" err="1" smtClean="0"/>
              <a:t>rozbor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pic>
        <p:nvPicPr>
          <p:cNvPr id="6" name="Picture 5" descr="pr 21 nacrte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140968"/>
            <a:ext cx="5910151" cy="26935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1628800"/>
            <a:ext cx="439248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Sestrojte rovnoběžník ABCD, pokud je dáno:</a:t>
            </a:r>
          </a:p>
          <a:p>
            <a:r>
              <a:rPr lang="cs-CZ" dirty="0"/>
              <a:t>a = 5 cm, e = 7 cm, β = 125 </a:t>
            </a:r>
            <a:r>
              <a:rPr lang="cs-CZ" dirty="0">
                <a:sym typeface="Symbol"/>
              </a:rPr>
              <a:t></a:t>
            </a:r>
            <a:r>
              <a:rPr lang="cs-CZ" b="1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1759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Příklad</a:t>
            </a:r>
            <a:r>
              <a:rPr lang="en-US" dirty="0" smtClean="0"/>
              <a:t> 1</a:t>
            </a:r>
            <a:r>
              <a:rPr lang="en-US" dirty="0"/>
              <a:t>– </a:t>
            </a:r>
            <a:r>
              <a:rPr lang="en-US" dirty="0" err="1" smtClean="0"/>
              <a:t>rozbor</a:t>
            </a:r>
            <a:r>
              <a:rPr lang="en-US" dirty="0" smtClean="0"/>
              <a:t> a </a:t>
            </a:r>
            <a:r>
              <a:rPr lang="en-US" dirty="0" err="1" smtClean="0"/>
              <a:t>postup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pic>
        <p:nvPicPr>
          <p:cNvPr id="6" name="Picture 5" descr="pr 21 postu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2" y="1556792"/>
            <a:ext cx="8372628" cy="41764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99992" y="6021288"/>
            <a:ext cx="439248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Sestrojte rovnoběžník ABCD, pokud je dáno:</a:t>
            </a:r>
          </a:p>
          <a:p>
            <a:r>
              <a:rPr lang="cs-CZ" dirty="0"/>
              <a:t>a = 5 cm, e = 7 cm, β = 125 </a:t>
            </a:r>
            <a:r>
              <a:rPr lang="cs-CZ" dirty="0">
                <a:sym typeface="Symbol"/>
              </a:rPr>
              <a:t></a:t>
            </a:r>
            <a:r>
              <a:rPr lang="cs-CZ" b="1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8893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Příklad</a:t>
            </a:r>
            <a:r>
              <a:rPr lang="en-US" dirty="0"/>
              <a:t> 1 – </a:t>
            </a:r>
            <a:r>
              <a:rPr lang="en-US" dirty="0" err="1" smtClean="0"/>
              <a:t>zk</a:t>
            </a:r>
            <a:r>
              <a:rPr lang="en-US" dirty="0" smtClean="0"/>
              <a:t>. </a:t>
            </a:r>
            <a:r>
              <a:rPr lang="en-US" dirty="0" err="1" smtClean="0"/>
              <a:t>správnosti</a:t>
            </a:r>
            <a:r>
              <a:rPr lang="en-US" dirty="0" smtClean="0"/>
              <a:t> a </a:t>
            </a:r>
            <a:r>
              <a:rPr lang="en-US" dirty="0" err="1" smtClean="0"/>
              <a:t>diskuse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9952"/>
            <a:ext cx="9144000" cy="46854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7504" y="1556792"/>
            <a:ext cx="892899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Sestrojte rovnoběžník ABCD, pokud je dáno:</a:t>
            </a:r>
          </a:p>
          <a:p>
            <a:r>
              <a:rPr lang="cs-CZ" dirty="0"/>
              <a:t>a = 5 cm, e = 7 cm, β = 125 </a:t>
            </a:r>
            <a:r>
              <a:rPr lang="cs-CZ" dirty="0">
                <a:sym typeface="Symbol"/>
              </a:rPr>
              <a:t></a:t>
            </a:r>
            <a:r>
              <a:rPr lang="cs-CZ" b="1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2274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Příklad</a:t>
            </a:r>
            <a:r>
              <a:rPr lang="en-US" dirty="0"/>
              <a:t> 1 – </a:t>
            </a:r>
            <a:r>
              <a:rPr lang="en-US" dirty="0" err="1" smtClean="0"/>
              <a:t>zk</a:t>
            </a:r>
            <a:r>
              <a:rPr lang="en-US" dirty="0" smtClean="0"/>
              <a:t>. </a:t>
            </a:r>
            <a:r>
              <a:rPr lang="en-US" dirty="0" err="1" smtClean="0"/>
              <a:t>správnosti</a:t>
            </a:r>
            <a:r>
              <a:rPr lang="en-US" dirty="0" smtClean="0"/>
              <a:t> a </a:t>
            </a:r>
            <a:r>
              <a:rPr lang="en-US" dirty="0" err="1" smtClean="0"/>
              <a:t>diskuse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9952"/>
            <a:ext cx="9144000" cy="46854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1556792"/>
            <a:ext cx="892899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Sestrojte rovnoběžník ABCD, pokud je dáno:</a:t>
            </a:r>
          </a:p>
          <a:p>
            <a:r>
              <a:rPr lang="cs-CZ" dirty="0"/>
              <a:t>a = 5 cm, e = 7 cm, β = 125 </a:t>
            </a:r>
            <a:r>
              <a:rPr lang="cs-CZ" dirty="0">
                <a:sym typeface="Symbol"/>
              </a:rPr>
              <a:t></a:t>
            </a:r>
            <a:r>
              <a:rPr lang="cs-CZ" b="1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6962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Příklad</a:t>
            </a:r>
            <a:r>
              <a:rPr lang="en-US" dirty="0"/>
              <a:t> 1 – </a:t>
            </a:r>
            <a:r>
              <a:rPr lang="en-US" dirty="0" err="1" smtClean="0"/>
              <a:t>zk</a:t>
            </a:r>
            <a:r>
              <a:rPr lang="en-US" dirty="0" smtClean="0"/>
              <a:t>. </a:t>
            </a:r>
            <a:r>
              <a:rPr lang="en-US" dirty="0" err="1" smtClean="0"/>
              <a:t>správnosti</a:t>
            </a:r>
            <a:r>
              <a:rPr lang="en-US" dirty="0" smtClean="0"/>
              <a:t> a </a:t>
            </a:r>
            <a:r>
              <a:rPr lang="en-US" dirty="0" err="1" smtClean="0"/>
              <a:t>diskuse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9952"/>
            <a:ext cx="9144000" cy="46854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1556792"/>
            <a:ext cx="892899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Sestrojte rovnoběžník ABCD, pokud je dáno:</a:t>
            </a:r>
          </a:p>
          <a:p>
            <a:r>
              <a:rPr lang="cs-CZ" dirty="0"/>
              <a:t>a = 5 cm, e = 7 cm, β = 125 </a:t>
            </a:r>
            <a:r>
              <a:rPr lang="cs-CZ" dirty="0">
                <a:sym typeface="Symbol"/>
              </a:rPr>
              <a:t></a:t>
            </a:r>
            <a:r>
              <a:rPr lang="cs-CZ" b="1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0372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Příklad</a:t>
            </a:r>
            <a:r>
              <a:rPr lang="en-US" dirty="0"/>
              <a:t> 1 – </a:t>
            </a:r>
            <a:r>
              <a:rPr lang="en-US" dirty="0" err="1" smtClean="0"/>
              <a:t>zk</a:t>
            </a:r>
            <a:r>
              <a:rPr lang="en-US" dirty="0" smtClean="0"/>
              <a:t>. </a:t>
            </a:r>
            <a:r>
              <a:rPr lang="en-US" dirty="0" err="1" smtClean="0"/>
              <a:t>správnosti</a:t>
            </a:r>
            <a:r>
              <a:rPr lang="en-US" dirty="0" smtClean="0"/>
              <a:t> a </a:t>
            </a:r>
            <a:r>
              <a:rPr lang="en-US" dirty="0" err="1" smtClean="0"/>
              <a:t>diskuse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9952"/>
            <a:ext cx="9144000" cy="46854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1556792"/>
            <a:ext cx="892899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Sestrojte rovnoběžník ABCD, pokud je dáno:</a:t>
            </a:r>
          </a:p>
          <a:p>
            <a:r>
              <a:rPr lang="cs-CZ" dirty="0"/>
              <a:t>a = 5 cm, e = 7 cm, β = 125 </a:t>
            </a:r>
            <a:r>
              <a:rPr lang="cs-CZ" dirty="0">
                <a:sym typeface="Symbol"/>
              </a:rPr>
              <a:t></a:t>
            </a:r>
            <a:r>
              <a:rPr lang="cs-CZ" b="1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332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910</Words>
  <Application>Microsoft Macintosh PowerPoint</Application>
  <PresentationFormat>On-screen Show (4:3)</PresentationFormat>
  <Paragraphs>122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Motiv systému Office</vt:lpstr>
      <vt:lpstr>Konstrukce rovnoběžníku</vt:lpstr>
      <vt:lpstr>Úvod</vt:lpstr>
      <vt:lpstr>Zadání příkladů</vt:lpstr>
      <vt:lpstr>Příklad 1 – zadání a rozbor</vt:lpstr>
      <vt:lpstr>Příklad 1– rozbor a postup</vt:lpstr>
      <vt:lpstr>Příklad 1 – zk. správnosti a diskuse</vt:lpstr>
      <vt:lpstr>Příklad 1 – zk. správnosti a diskuse</vt:lpstr>
      <vt:lpstr>Příklad 1 – zk. správnosti a diskuse</vt:lpstr>
      <vt:lpstr>Příklad 1 – zk. správnosti a diskuse</vt:lpstr>
      <vt:lpstr>Příklad 1 – zk. správnosti a diskuse</vt:lpstr>
      <vt:lpstr>Příklad 1 – zk. správnosti a diskuse</vt:lpstr>
      <vt:lpstr>Příklad 1 – zk. správnosti a diskuse</vt:lpstr>
      <vt:lpstr>Příklad 1 – zk. správnosti a diskuse</vt:lpstr>
      <vt:lpstr>Příklad 1 – zk. správnosti a diskuse</vt:lpstr>
      <vt:lpstr>Zadání příkladů</vt:lpstr>
      <vt:lpstr>Příklad 2 – zadání a rozbor</vt:lpstr>
      <vt:lpstr>Příklad 2– rozbor a postup</vt:lpstr>
      <vt:lpstr>Příklad 2 – zkouška správnosti</vt:lpstr>
      <vt:lpstr>Příklad 2 – zkouška správnosti</vt:lpstr>
      <vt:lpstr>Příklad 2 – zkouška správnosti</vt:lpstr>
      <vt:lpstr>Příklad 2 – zkouška správnosti</vt:lpstr>
      <vt:lpstr>Příklad 2 – zkouška správnosti</vt:lpstr>
      <vt:lpstr>Příklad 2 – zkouška správnosti</vt:lpstr>
      <vt:lpstr>Příklad 2 – zkouška správnosti</vt:lpstr>
      <vt:lpstr>Příklad 2 – zkouška správnosti</vt:lpstr>
      <vt:lpstr>Příklad 2 – zkouška správnosti</vt:lpstr>
      <vt:lpstr>Příklad 2 – zkouška správnosti</vt:lpstr>
      <vt:lpstr>Příklad 2 – zkouška správnosti</vt:lpstr>
      <vt:lpstr>Odkazy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informace</dc:title>
  <dc:creator>sylva</dc:creator>
  <cp:lastModifiedBy>Michal Heczko</cp:lastModifiedBy>
  <cp:revision>45</cp:revision>
  <dcterms:created xsi:type="dcterms:W3CDTF">2012-06-18T15:15:37Z</dcterms:created>
  <dcterms:modified xsi:type="dcterms:W3CDTF">2013-01-02T11:54:00Z</dcterms:modified>
</cp:coreProperties>
</file>